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4"/>
  </p:notesMasterIdLst>
  <p:handoutMasterIdLst>
    <p:handoutMasterId r:id="rId15"/>
  </p:handoutMasterIdLst>
  <p:sldIdLst>
    <p:sldId id="394" r:id="rId3"/>
    <p:sldId id="571" r:id="rId4"/>
    <p:sldId id="619" r:id="rId5"/>
    <p:sldId id="623" r:id="rId6"/>
    <p:sldId id="624" r:id="rId7"/>
    <p:sldId id="574" r:id="rId8"/>
    <p:sldId id="620" r:id="rId9"/>
    <p:sldId id="621" r:id="rId10"/>
    <p:sldId id="486" r:id="rId11"/>
    <p:sldId id="625" r:id="rId12"/>
    <p:sldId id="48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EAD62DB-6F04-421A-9949-C11D0AF6BC3E}">
          <p14:sldIdLst>
            <p14:sldId id="394"/>
            <p14:sldId id="571"/>
          </p14:sldIdLst>
        </p14:section>
        <p14:section name="Abstract Data Types" id="{976C20F4-3F23-4530-A3E4-495A5528E4FE}">
          <p14:sldIdLst>
            <p14:sldId id="619"/>
            <p14:sldId id="623"/>
            <p14:sldId id="624"/>
            <p14:sldId id="574"/>
            <p14:sldId id="620"/>
            <p14:sldId id="621"/>
          </p14:sldIdLst>
        </p14:section>
        <p14:section name="Conclusion" id="{547B55EF-F167-4643-B862-13C91182AEF6}">
          <p14:sldIdLst>
            <p14:sldId id="486"/>
            <p14:sldId id="625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AB1B254-3D2B-413B-9112-6C1CBB2E97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83221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5BC3E32-3591-40C7-A06E-2C620B5455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43574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B579F54-1ED6-4EA7-ADB4-622B791920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13272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7C25B43-04F6-46B4-AE79-172A0A6B36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12903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0BEBCCE-147B-4594-A9EF-B181C99F8D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8627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36EC417-A5D8-4DFA-8607-8D459EEEF0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19849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06DBE9E6-1310-49F1-9F39-943020B3DA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42370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6EB6E39-8A24-4C28-A56C-79ABA3E7CF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28169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0598CF3-40F3-4D3A-9BB9-F26CA02334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17376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Статични полета и свойства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8" y="3735977"/>
            <a:ext cx="4652811" cy="254317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E936716-A23E-4F86-B995-12891211D2FA}"/>
              </a:ext>
            </a:extLst>
          </p:cNvPr>
          <p:cNvGrpSpPr/>
          <p:nvPr/>
        </p:nvGrpSpPr>
        <p:grpSpPr>
          <a:xfrm>
            <a:off x="745783" y="3624633"/>
            <a:ext cx="5399660" cy="2524722"/>
            <a:chOff x="745783" y="3624633"/>
            <a:chExt cx="5399660" cy="2524722"/>
          </a:xfrm>
        </p:grpSpPr>
        <p:pic>
          <p:nvPicPr>
            <p:cNvPr id="23" name="Picture 22" descr="http://softuni.bg">
              <a:extLst>
                <a:ext uri="{FF2B5EF4-FFF2-40B4-BE49-F238E27FC236}">
                  <a16:creationId xmlns:a16="http://schemas.microsoft.com/office/drawing/2014/main" id="{14B4CEA4-9736-4560-9C42-D6728543E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10DA20-4C33-4D13-9A36-C5D6DB9B3EAF}"/>
                </a:ext>
              </a:extLst>
            </p:cNvPr>
            <p:cNvSpPr txBox="1"/>
            <p:nvPr/>
          </p:nvSpPr>
          <p:spPr>
            <a:xfrm rot="576164">
              <a:off x="5433389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5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2A47E90E-607C-46F8-ADCC-9D7E3C7AE7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6" name="Text Placeholder 7">
              <a:extLst>
                <a:ext uri="{FF2B5EF4-FFF2-40B4-BE49-F238E27FC236}">
                  <a16:creationId xmlns:a16="http://schemas.microsoft.com/office/drawing/2014/main" id="{B37D2C8D-6473-495D-99E5-18165676A82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7" name="Text Placeholder 10">
              <a:extLst>
                <a:ext uri="{FF2B5EF4-FFF2-40B4-BE49-F238E27FC236}">
                  <a16:creationId xmlns:a16="http://schemas.microsoft.com/office/drawing/2014/main" id="{BDAF6809-5650-4D53-9BBB-8EF68A46E00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8" name="Text Placeholder 11">
              <a:extLst>
                <a:ext uri="{FF2B5EF4-FFF2-40B4-BE49-F238E27FC236}">
                  <a16:creationId xmlns:a16="http://schemas.microsoft.com/office/drawing/2014/main" id="{B50B3646-6CED-41DA-BC95-5F23D0372B2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27245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Статични полета и свойства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1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C688266D-495C-450C-849A-D92C80394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60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Статични полета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/>
              <a:t>Статични свойства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10C1F6C-C594-4932-B80E-2A1E6EE84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1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Статичните полета в класа</a:t>
            </a:r>
          </a:p>
          <a:p>
            <a:pPr lvl="1"/>
            <a:r>
              <a:rPr lang="bg-BG" dirty="0"/>
              <a:t>Принадлежат на самия клас</a:t>
            </a:r>
          </a:p>
          <a:p>
            <a:pPr lvl="1"/>
            <a:r>
              <a:rPr lang="bg-BG" dirty="0"/>
              <a:t>Имат една и съща стойност за всеки обект</a:t>
            </a:r>
          </a:p>
          <a:p>
            <a:pPr lvl="1"/>
            <a:r>
              <a:rPr lang="bg-BG" dirty="0"/>
              <a:t>Могат да бъдат достъпени и само чрез класа - без създаване на обект от този клас</a:t>
            </a:r>
          </a:p>
          <a:p>
            <a:pPr marL="377887" lvl="1" indent="0">
              <a:buNone/>
            </a:pPr>
            <a:r>
              <a:rPr lang="bg-BG" dirty="0"/>
              <a:t>Подобно на полетата останалите членове на класа също могат да бъдат статични.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Статични полета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3043FA32-84BE-4F3F-B25D-16718D57A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78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Статичните свойства в класа</a:t>
            </a:r>
          </a:p>
          <a:p>
            <a:pPr lvl="1"/>
            <a:r>
              <a:rPr lang="bg-BG" dirty="0"/>
              <a:t>Принадлежат на самия клас</a:t>
            </a:r>
          </a:p>
          <a:p>
            <a:pPr lvl="1"/>
            <a:r>
              <a:rPr lang="bg-BG" dirty="0"/>
              <a:t>Могат да бъдат достъпени и само чрез класа - без създаване на обект от този клас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Статични свойства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40C318F-5607-4898-BC43-0E0D0652E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06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7887" lvl="1" indent="0">
              <a:buNone/>
            </a:pPr>
            <a:r>
              <a:rPr lang="bg-BG" dirty="0"/>
              <a:t>Използването на свойства е удобно, когато имаме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статични полета</a:t>
            </a:r>
            <a:r>
              <a:rPr lang="bg-BG" dirty="0"/>
              <a:t>, но не искаме да позволим тяхната промяна в друг клас, който използва нашия. Ако трябва да използваме само поле, то за да го достъпим извън класа, трябва да е </a:t>
            </a:r>
            <a:r>
              <a:rPr lang="en-US" dirty="0"/>
              <a:t>public</a:t>
            </a:r>
            <a:r>
              <a:rPr lang="bg-BG" dirty="0"/>
              <a:t>, което пък би позволило неговото изменение. Именно тук идват статичните свойства.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Статични свойства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9377916-D9A0-4054-8CF4-CDEA8AF81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51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Задача: Напишете програма, която да поддържа информация колко обекта от клас </a:t>
            </a:r>
            <a:r>
              <a:rPr lang="en-US" dirty="0"/>
              <a:t>Person </a:t>
            </a:r>
            <a:r>
              <a:rPr lang="bg-BG" dirty="0"/>
              <a:t>има създадени до момента. Реализирайте я използвайки статично поле и свойство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Преброй хората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DE1F2CF-9D4D-4FDD-BCE3-3F10561EF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81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Ще създадем статично поле, което ще поддържа информацията. След това ще направим статично свойство, което ще има само </a:t>
            </a:r>
            <a:r>
              <a:rPr lang="en-US" dirty="0"/>
              <a:t>get</a:t>
            </a:r>
            <a:r>
              <a:rPr lang="bg-BG" dirty="0"/>
              <a:t>, понеже в противен случай ще можем да манипулираме брояча, когато използваме класа, а в случая идеята е ползвателя на класа да не може да промени полето, в което е записан броя, а само да го достъпи.</a:t>
            </a:r>
            <a:endParaRPr lang="en-US" dirty="0"/>
          </a:p>
          <a:p>
            <a:r>
              <a:rPr lang="bg-BG" dirty="0"/>
              <a:t>Броячът ще се увеличава в рамките на конструктора на класа.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Преброй хората (1)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A8576A4-63A6-46C2-A97A-EFBD3F9B8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153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Преброй хората (2)</a:t>
            </a:r>
            <a:endParaRPr lang="en-US" dirty="0"/>
          </a:p>
        </p:txBody>
      </p:sp>
      <p:sp>
        <p:nvSpPr>
          <p:cNvPr id="5" name="Text Placeholder 5"/>
          <p:cNvSpPr txBox="1">
            <a:spLocks noGrp="1"/>
          </p:cNvSpPr>
          <p:nvPr>
            <p:ph idx="1"/>
          </p:nvPr>
        </p:nvSpPr>
        <p:spPr>
          <a:xfrm>
            <a:off x="190413" y="990600"/>
            <a:ext cx="11804822" cy="55007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900" dirty="0"/>
              <a:t>class Person</a:t>
            </a:r>
            <a:r>
              <a:rPr lang="bg-BG" sz="2900" dirty="0"/>
              <a:t> </a:t>
            </a:r>
            <a:r>
              <a:rPr lang="en-US" sz="2900" dirty="0"/>
              <a:t>{</a:t>
            </a:r>
            <a:r>
              <a:rPr lang="bg-BG" sz="2900" dirty="0"/>
              <a:t> //останалите части на класа са пропуснати</a:t>
            </a:r>
          </a:p>
          <a:p>
            <a:r>
              <a:rPr lang="en-US" sz="2900" dirty="0"/>
              <a:t>  private static </a:t>
            </a:r>
            <a:r>
              <a:rPr lang="en-US" sz="2900" dirty="0" err="1"/>
              <a:t>int</a:t>
            </a:r>
            <a:r>
              <a:rPr lang="en-US" sz="2900" dirty="0"/>
              <a:t> count = 0;</a:t>
            </a:r>
          </a:p>
          <a:p>
            <a:r>
              <a:rPr lang="en-US" sz="2900" dirty="0"/>
              <a:t>  public Person(string name, </a:t>
            </a:r>
            <a:r>
              <a:rPr lang="en-US" sz="2900" dirty="0" err="1"/>
              <a:t>int</a:t>
            </a:r>
            <a:r>
              <a:rPr lang="en-US" sz="2900" dirty="0"/>
              <a:t> age) {</a:t>
            </a:r>
          </a:p>
          <a:p>
            <a:r>
              <a:rPr lang="en-US" sz="2900" dirty="0"/>
              <a:t>    //</a:t>
            </a:r>
            <a:r>
              <a:rPr lang="bg-BG" sz="2900" dirty="0"/>
              <a:t>в конструктора добавяме реда, който променя стойността на </a:t>
            </a:r>
            <a:r>
              <a:rPr lang="en-US" sz="2900" dirty="0"/>
              <a:t>count:</a:t>
            </a:r>
            <a:endParaRPr lang="bg-BG" sz="2900" dirty="0"/>
          </a:p>
          <a:p>
            <a:r>
              <a:rPr lang="bg-BG" sz="2900" dirty="0"/>
              <a:t>    </a:t>
            </a:r>
            <a:r>
              <a:rPr lang="en-US" sz="2900" dirty="0" err="1"/>
              <a:t>Person.count</a:t>
            </a:r>
            <a:r>
              <a:rPr lang="en-US" sz="2900" dirty="0"/>
              <a:t> += 1;</a:t>
            </a:r>
          </a:p>
          <a:p>
            <a:r>
              <a:rPr lang="en-US" sz="2900" dirty="0"/>
              <a:t>  }</a:t>
            </a:r>
            <a:endParaRPr lang="bg-BG" sz="2900" dirty="0"/>
          </a:p>
          <a:p>
            <a:r>
              <a:rPr lang="bg-BG" sz="2900" dirty="0"/>
              <a:t>  </a:t>
            </a:r>
            <a:r>
              <a:rPr lang="en-US" sz="2900" dirty="0"/>
              <a:t>public static </a:t>
            </a:r>
            <a:r>
              <a:rPr lang="en-US" sz="2900" dirty="0" err="1"/>
              <a:t>int</a:t>
            </a:r>
            <a:r>
              <a:rPr lang="en-US" sz="2900" dirty="0"/>
              <a:t> Count</a:t>
            </a:r>
            <a:r>
              <a:rPr lang="bg-BG" sz="2900" dirty="0"/>
              <a:t> </a:t>
            </a:r>
            <a:r>
              <a:rPr lang="en-US" sz="2900" dirty="0"/>
              <a:t>{</a:t>
            </a:r>
            <a:r>
              <a:rPr lang="bg-BG" sz="2900" dirty="0"/>
              <a:t> //статично свойство</a:t>
            </a:r>
            <a:endParaRPr lang="en-US" sz="2900" dirty="0"/>
          </a:p>
          <a:p>
            <a:r>
              <a:rPr lang="en-US" sz="2900" dirty="0"/>
              <a:t>  </a:t>
            </a:r>
            <a:r>
              <a:rPr lang="bg-BG" sz="2900" dirty="0"/>
              <a:t>  </a:t>
            </a:r>
            <a:r>
              <a:rPr lang="en-US" sz="2900" dirty="0"/>
              <a:t>get { return count; }</a:t>
            </a:r>
          </a:p>
          <a:p>
            <a:r>
              <a:rPr lang="ru-RU" sz="2900" dirty="0"/>
              <a:t>  </a:t>
            </a:r>
            <a:r>
              <a:rPr lang="en-US" sz="2900" dirty="0"/>
              <a:t>}</a:t>
            </a:r>
          </a:p>
          <a:p>
            <a:r>
              <a:rPr lang="en-US" sz="2900" dirty="0"/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D98E8C6-5135-4A73-8D26-B4852E35C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09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научихме?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2"/>
            <a:ext cx="11804822" cy="5386349"/>
          </a:xfrm>
        </p:spPr>
        <p:txBody>
          <a:bodyPr>
            <a:noAutofit/>
          </a:bodyPr>
          <a:lstStyle/>
          <a:p>
            <a:pPr marL="358775" indent="-358775">
              <a:lnSpc>
                <a:spcPct val="11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Статичните полета:</a:t>
            </a:r>
          </a:p>
          <a:p>
            <a:pPr marL="663521" lvl="1" indent="-358775">
              <a:lnSpc>
                <a:spcPct val="110000"/>
              </a:lnSpc>
            </a:pPr>
            <a:r>
              <a:rPr lang="bg-BG" sz="3000" dirty="0"/>
              <a:t>Имат еднаква стойност за всички обекти от клас</a:t>
            </a:r>
            <a:r>
              <a:rPr lang="en-US" sz="3000" dirty="0"/>
              <a:t>a</a:t>
            </a:r>
          </a:p>
          <a:p>
            <a:pPr marL="663521" lvl="1" indent="-358775">
              <a:lnSpc>
                <a:spcPct val="110000"/>
              </a:lnSpc>
            </a:pPr>
            <a:r>
              <a:rPr lang="bg-BG" sz="3000" dirty="0"/>
              <a:t>Могат да бъдат достъпвани и без да се създава обект от класа, чрез самия клас</a:t>
            </a:r>
          </a:p>
          <a:p>
            <a:pPr marL="663521" lvl="1" indent="-358775">
              <a:lnSpc>
                <a:spcPct val="110000"/>
              </a:lnSpc>
            </a:pPr>
            <a:r>
              <a:rPr lang="bg-BG" sz="3000" dirty="0"/>
              <a:t>Удобни са за поддържане на брояч</a:t>
            </a:r>
          </a:p>
          <a:p>
            <a:pPr marL="358775" indent="-358775">
              <a:lnSpc>
                <a:spcPct val="11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Статичните свойства:</a:t>
            </a:r>
          </a:p>
          <a:p>
            <a:pPr marL="663521" lvl="1" indent="-358775">
              <a:lnSpc>
                <a:spcPct val="110000"/>
              </a:lnSpc>
            </a:pPr>
            <a:r>
              <a:rPr lang="bg-BG" sz="2800" dirty="0"/>
              <a:t>Принадлежат на класа</a:t>
            </a:r>
          </a:p>
          <a:p>
            <a:pPr marL="663521" lvl="1" indent="-358775">
              <a:lnSpc>
                <a:spcPct val="110000"/>
              </a:lnSpc>
            </a:pPr>
            <a:r>
              <a:rPr lang="bg-BG" sz="2800" dirty="0"/>
              <a:t>Удобни за достъпване на информация от статични полета,</a:t>
            </a:r>
            <a:br>
              <a:rPr lang="bg-BG" sz="2800" dirty="0"/>
            </a:br>
            <a:r>
              <a:rPr lang="bg-BG" sz="2800" dirty="0"/>
              <a:t>която не бива да се променя от ползвателя на класа ни</a:t>
            </a:r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3649150"/>
            <a:ext cx="3356648" cy="249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119D1CE-6E15-4F1B-A8E9-9E0D8CF3D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81355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7166</TotalTime>
  <Words>720</Words>
  <Application>Microsoft Office PowerPoint</Application>
  <PresentationFormat>Custom</PresentationFormat>
  <Paragraphs>86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Статични полета</vt:lpstr>
      <vt:lpstr>Статични свойства</vt:lpstr>
      <vt:lpstr>Статични свойства</vt:lpstr>
      <vt:lpstr>Задача: Преброй хората</vt:lpstr>
      <vt:lpstr>Решение: Преброй хората (1)</vt:lpstr>
      <vt:lpstr>Решение: Преброй хората (2)</vt:lpstr>
      <vt:lpstr>Какво научихме?</vt:lpstr>
      <vt:lpstr>Статични полета и свойства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2019-12-17T08:55:32Z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