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394" r:id="rId3"/>
    <p:sldId id="571" r:id="rId4"/>
    <p:sldId id="595" r:id="rId5"/>
    <p:sldId id="597" r:id="rId6"/>
    <p:sldId id="598" r:id="rId7"/>
    <p:sldId id="599" r:id="rId8"/>
    <p:sldId id="600" r:id="rId9"/>
    <p:sldId id="608" r:id="rId10"/>
    <p:sldId id="596" r:id="rId11"/>
    <p:sldId id="602" r:id="rId12"/>
    <p:sldId id="603" r:id="rId13"/>
    <p:sldId id="604" r:id="rId14"/>
    <p:sldId id="605" r:id="rId15"/>
    <p:sldId id="606" r:id="rId16"/>
    <p:sldId id="594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35A772-6BDC-4176-BFF5-DA86DACDBF9C}">
          <p14:sldIdLst>
            <p14:sldId id="394"/>
            <p14:sldId id="571"/>
          </p14:sldIdLst>
        </p14:section>
        <p14:section name="Defining Classes" id="{42BD851F-FE71-4049-BB61-2877848466F3}">
          <p14:sldIdLst>
            <p14:sldId id="595"/>
            <p14:sldId id="597"/>
            <p14:sldId id="598"/>
            <p14:sldId id="599"/>
            <p14:sldId id="600"/>
            <p14:sldId id="608"/>
            <p14:sldId id="596"/>
            <p14:sldId id="602"/>
            <p14:sldId id="603"/>
            <p14:sldId id="604"/>
            <p14:sldId id="605"/>
            <p14:sldId id="606"/>
          </p14:sldIdLst>
        </p14:section>
        <p14:section name="Conclusion" id="{F8769174-E366-4CBD-BA86-70F9859E31F7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4B141-01E3-4940-93F7-270581BC20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03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9EFB52-059A-4DF0-A7B2-766518254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751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5CD53B-3BE7-4E5C-95FC-DEFE85005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8622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C0A43C-A939-4579-A62E-82DFAAD122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4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8A96DE-94AC-43B7-8EF0-274BACAA2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572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48CB12A-C0B8-432E-BC9A-A11C30BCB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594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A30C18-ADDC-4D21-9382-90198725E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252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07822C1-4B90-4883-BCC7-2CCFD3063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8992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7288A96-C4D9-4DF5-B454-77362B6FFE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9047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97509FA-8419-4756-A338-EA21D859F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3721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203D8C-47BE-4F15-A5FA-B9D4B87BA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135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CF95D0E-E6D2-487E-B75D-C088E27F8E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864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BEED1C-2ADF-410A-87CF-FE684A8E9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0713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CD1B0E-74BE-42DE-B1F3-A8B8C14C1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874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4CE365-0660-4B92-8667-AEDB52583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401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ADCE5E-3E55-4E9B-890C-E082857FF3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4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989012" y="762000"/>
            <a:ext cx="105772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Памет, стек и хийп, разположение на обектите </a:t>
            </a:r>
            <a:r>
              <a:rPr lang="ru-RU"/>
              <a:t>в паметта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028" name="Picture 4" descr="Ð ÐµÐ·ÑÐ»ÑÐ°Ñ Ñ Ð¸Ð·Ð¾Ð±ÑÐ°Ð¶ÐµÐ½Ð¸Ðµ Ð·Ð° what is heap memory stack c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36" y="3406980"/>
            <a:ext cx="4814654" cy="282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0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618999" cy="2664184"/>
          </a:xfrm>
        </p:spPr>
        <p:txBody>
          <a:bodyPr>
            <a:normAutofit/>
          </a:bodyPr>
          <a:lstStyle/>
          <a:p>
            <a:r>
              <a:rPr lang="bg-BG" dirty="0"/>
              <a:t>При достатъчно свободна памет това става с преместването на един указател. Ако в хийпа няма достатъчно място:</a:t>
            </a:r>
          </a:p>
          <a:p>
            <a:r>
              <a:rPr lang="bg-BG" dirty="0"/>
              <a:t>Нишките трябва да се </a:t>
            </a:r>
            <a:r>
              <a:rPr lang="bg-BG" b="1" dirty="0">
                <a:solidFill>
                  <a:schemeClr val="accent1"/>
                </a:solidFill>
              </a:rPr>
              <a:t>приспят</a:t>
            </a:r>
          </a:p>
          <a:p>
            <a:r>
              <a:rPr lang="bg-BG" b="1" dirty="0">
                <a:solidFill>
                  <a:schemeClr val="accent1"/>
                </a:solidFill>
              </a:rPr>
              <a:t>Освобождават се </a:t>
            </a:r>
            <a:r>
              <a:rPr lang="bg-BG" dirty="0"/>
              <a:t>неизползваните обекти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работи </a:t>
            </a:r>
            <a:r>
              <a:rPr lang="en-US"/>
              <a:t>Garbage Collector?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3812817"/>
            <a:ext cx="5303980" cy="266418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759CB2-DD14-4C7C-9733-3AE8665E2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4640079"/>
          </a:xfrm>
        </p:spPr>
        <p:txBody>
          <a:bodyPr>
            <a:normAutofit fontScale="77500" lnSpcReduction="20000"/>
          </a:bodyPr>
          <a:lstStyle/>
          <a:p>
            <a:r>
              <a:rPr lang="bg-BG" b="1" dirty="0">
                <a:solidFill>
                  <a:schemeClr val="accent1"/>
                </a:solidFill>
              </a:rPr>
              <a:t>Корените на приложението </a:t>
            </a:r>
            <a:r>
              <a:rPr lang="bg-BG" dirty="0"/>
              <a:t>са точката, от която системата за почистване на паметта започва своята работа</a:t>
            </a:r>
          </a:p>
          <a:p>
            <a:r>
              <a:rPr lang="bg-BG" dirty="0"/>
              <a:t>Ако глобална променлива сочи към обект A от хийпа, то А се добавя към графа.  Ако A съдържа указател към C, а той  от своя страна към обектите D и F, всички те също стават част от графа. Така garbage collector обхожда рекурсивно </a:t>
            </a:r>
            <a:r>
              <a:rPr lang="en-US" dirty="0"/>
              <a:t>в </a:t>
            </a:r>
            <a:r>
              <a:rPr lang="bg-BG" dirty="0"/>
              <a:t>дълбочина всички обекти, достъпни от глобалната промен­лива</a:t>
            </a:r>
            <a:r>
              <a:rPr lang="en-US" dirty="0"/>
              <a:t> A</a:t>
            </a:r>
            <a:r>
              <a:rPr lang="bg-BG" dirty="0"/>
              <a:t>:</a:t>
            </a:r>
          </a:p>
          <a:p>
            <a:r>
              <a:rPr lang="bg-BG" dirty="0"/>
              <a:t>Обектите, нуждаещи се от финализация </a:t>
            </a:r>
            <a:r>
              <a:rPr lang="bg-BG" b="1" dirty="0">
                <a:solidFill>
                  <a:schemeClr val="accent1"/>
                </a:solidFill>
              </a:rPr>
              <a:t>не се унищожават веднага</a:t>
            </a:r>
            <a:r>
              <a:rPr lang="bg-BG" dirty="0"/>
              <a:t>. Те остават и указатели към тях се добавят в опашката</a:t>
            </a:r>
            <a:r>
              <a:rPr lang="bg-BG" b="1" dirty="0">
                <a:solidFill>
                  <a:schemeClr val="accent1"/>
                </a:solidFill>
              </a:rPr>
              <a:t> Freachable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Алгоритъмът за почистване на паметта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3471160"/>
            <a:ext cx="3552381" cy="12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10" y="5381676"/>
            <a:ext cx="4009524" cy="81904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BE04764-0DDE-4DDA-9867-D059F0F9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Почистването на част от динамичната памет винаги е по-бързо от почистването на цялата памет.</a:t>
            </a:r>
          </a:p>
          <a:p>
            <a:r>
              <a:rPr lang="bg-BG" dirty="0" err="1"/>
              <a:t>Garbage</a:t>
            </a:r>
            <a:r>
              <a:rPr lang="bg-BG" dirty="0"/>
              <a:t> </a:t>
            </a:r>
            <a:r>
              <a:rPr lang="bg-BG" dirty="0" err="1"/>
              <a:t>collector</a:t>
            </a:r>
            <a:r>
              <a:rPr lang="bg-BG" dirty="0"/>
              <a:t> ги разделя на </a:t>
            </a:r>
            <a:r>
              <a:rPr lang="bg-BG" b="1" dirty="0">
                <a:solidFill>
                  <a:schemeClr val="accent1"/>
                </a:solidFill>
              </a:rPr>
              <a:t>поколения </a:t>
            </a:r>
            <a:r>
              <a:rPr lang="bg-BG" b="1" dirty="0"/>
              <a:t>-</a:t>
            </a:r>
            <a:r>
              <a:rPr lang="bg-BG" dirty="0"/>
              <a:t> колкото по-нов е един обект, толкова по-вероятно е животът му да е кратък. колкото по-стар е обектът, толкова по-големи са очакванията той да живее дълго. </a:t>
            </a:r>
          </a:p>
          <a:p>
            <a:pPr lvl="0"/>
            <a:r>
              <a:rPr lang="bg-BG" dirty="0"/>
              <a:t>Обектите, създадени по едно и също време обикновено имат връзка помежду си и имат приблизително еднаква продължителност на живота.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Поколения памет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61E1F1-80FB-4E66-AECA-7B73B2FBE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След първото обхождане свободни са </a:t>
            </a:r>
            <a:r>
              <a:rPr lang="en-US" b="1" dirty="0">
                <a:solidFill>
                  <a:schemeClr val="accent1"/>
                </a:solidFill>
              </a:rPr>
              <a:t>C,F </a:t>
            </a:r>
            <a:r>
              <a:rPr lang="bg-BG" dirty="0"/>
              <a:t>и</a:t>
            </a:r>
            <a:r>
              <a:rPr lang="en-US" b="1" dirty="0">
                <a:solidFill>
                  <a:schemeClr val="accent1"/>
                </a:solidFill>
              </a:rPr>
              <a:t> I</a:t>
            </a:r>
            <a:r>
              <a:rPr lang="bg-BG" dirty="0"/>
              <a:t>. Но само </a:t>
            </a:r>
            <a:r>
              <a:rPr lang="en-US" dirty="0">
                <a:solidFill>
                  <a:schemeClr val="accent1"/>
                </a:solidFill>
              </a:rPr>
              <a:t>F </a:t>
            </a:r>
            <a:r>
              <a:rPr lang="bg-BG" b="1" dirty="0"/>
              <a:t>и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bg-BG" dirty="0"/>
              <a:t>са от поколение 0 и се почистват.</a:t>
            </a:r>
          </a:p>
          <a:p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/>
              <a:t> </a:t>
            </a:r>
            <a:r>
              <a:rPr lang="bg-BG" dirty="0"/>
              <a:t>ще се почисти, когато е свободна и няма обекти от  по-ниско поколение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Почистване на Поколение 1 и Поколение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9" y="3998274"/>
            <a:ext cx="4825922" cy="1041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3931633"/>
            <a:ext cx="4825920" cy="116039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DC5982F-3187-406D-81AA-B4B559532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всички големи обекти (с размер над 20 000 байта) се разполагат в отделен хийп. Разликата между него и стандартния managed heap е това, че хийпът за големи обекти </a:t>
            </a:r>
            <a:r>
              <a:rPr lang="bg-BG" b="1" dirty="0">
                <a:solidFill>
                  <a:schemeClr val="accent1"/>
                </a:solidFill>
              </a:rPr>
              <a:t>не се дефрагментира</a:t>
            </a:r>
            <a:r>
              <a:rPr lang="bg-BG" dirty="0"/>
              <a:t> и пести много процесорно време.</a:t>
            </a:r>
          </a:p>
          <a:p>
            <a:r>
              <a:rPr lang="bg-BG" dirty="0"/>
              <a:t>Всичко това става прозрачно за разработчиците, сякаш има един единствен хийп.</a:t>
            </a:r>
          </a:p>
          <a:p>
            <a:r>
              <a:rPr lang="bg-BG" dirty="0"/>
              <a:t>Големите обекти винаги се считат за част от Поколение 2. Трябва да създаваме по-малко на брой големи обекти и да ги използваме в случаите, когато те ще живеят дълго време. 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Блок памет за големи обекти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CDF247-E485-4997-9E39-075561395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Памет, стек и хийп, разположение на обектите </a:t>
            </a:r>
            <a:r>
              <a:rPr lang="ru-RU"/>
              <a:t>в паметта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B724316-FE86-4CEB-A89B-92BD09BA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6772" y="362315"/>
            <a:ext cx="1759620" cy="2268903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4491037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/>
              <a:t>Памет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/>
              <a:t>Стек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sz="3600" dirty="0"/>
              <a:t>Хийп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600" dirty="0"/>
              <a:t>Р</a:t>
            </a:r>
            <a:r>
              <a:rPr lang="ru-RU" sz="3600" dirty="0"/>
              <a:t>азположение на обектите в паметта</a:t>
            </a:r>
          </a:p>
        </p:txBody>
      </p:sp>
      <p:pic>
        <p:nvPicPr>
          <p:cNvPr id="2052" name="Picture 4" descr="Ð ÐµÐ·ÑÐ»ÑÐ°Ñ Ñ Ð¸Ð·Ð¾Ð±ÑÐ°Ð¶ÐµÐ½Ð¸Ðµ Ð·Ð° what is heap memory stack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166293"/>
            <a:ext cx="5786437" cy="319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8F15EFC-307C-48EE-8184-80364D67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Управлението на паметта в .NET 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автоматично</a:t>
            </a:r>
          </a:p>
          <a:p>
            <a:r>
              <a:rPr lang="bg-BG" dirty="0"/>
              <a:t>Вече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 необходимо </a:t>
            </a:r>
            <a:r>
              <a:rPr lang="bg-BG" dirty="0"/>
              <a:t>да се пише специален код, който да освобождава заетата от обектите памет</a:t>
            </a:r>
          </a:p>
          <a:p>
            <a:r>
              <a:rPr lang="bg-BG" dirty="0"/>
              <a:t>При създаване на нов обект се заделя памет в регион, наречен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managed heap</a:t>
            </a:r>
          </a:p>
          <a:p>
            <a:r>
              <a:rPr lang="bg-BG" dirty="0"/>
              <a:t>Когато обектът стане ненужен, той просто се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“изоставя”, </a:t>
            </a:r>
            <a:r>
              <a:rPr lang="bg-BG" dirty="0"/>
              <a:t>и в по-късен етап се почиства автоматично от т.нар.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garbage collector</a:t>
            </a:r>
            <a:r>
              <a:rPr lang="bg-BG" b="1" dirty="0"/>
              <a:t> </a:t>
            </a:r>
            <a:r>
              <a:rPr lang="bg-BG" dirty="0"/>
              <a:t>– системата за почистване на паметта. 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паметта в .NET Framework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DD25033-16B7-4CB0-A97C-1DAED607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някои обекти не е достатъчно само да се освободи паметта</a:t>
            </a:r>
          </a:p>
          <a:p>
            <a:r>
              <a:rPr lang="bg-BG" dirty="0" err="1"/>
              <a:t>Garbage</a:t>
            </a:r>
            <a:r>
              <a:rPr lang="bg-BG" dirty="0"/>
              <a:t> </a:t>
            </a:r>
            <a:r>
              <a:rPr lang="bg-BG" dirty="0" err="1"/>
              <a:t>collector</a:t>
            </a:r>
            <a:r>
              <a:rPr lang="bg-BG" dirty="0"/>
              <a:t>-а се грижи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само за паметта </a:t>
            </a:r>
            <a:r>
              <a:rPr lang="bg-BG" dirty="0"/>
              <a:t>и не знае какви други системни ресурси използва обектът</a:t>
            </a:r>
          </a:p>
          <a:p>
            <a:r>
              <a:rPr lang="bg-BG" b="1" dirty="0" err="1">
                <a:solidFill>
                  <a:schemeClr val="tx2">
                    <a:lumMod val="75000"/>
                  </a:schemeClr>
                </a:solidFill>
              </a:rPr>
              <a:t>Финализатори</a:t>
            </a:r>
            <a:r>
              <a:rPr lang="bg-BG" dirty="0"/>
              <a:t> 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finalizers</a:t>
            </a:r>
            <a:r>
              <a:rPr lang="bg-BG" dirty="0"/>
              <a:t>) – специални методи, които се изпълняват преди обектът да се унищожи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паметта в .NET Framework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8F51A3A-12AC-49D1-B5EB-12906B817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bg-BG" b="1" dirty="0">
                <a:solidFill>
                  <a:schemeClr val="accent1"/>
                </a:solidFill>
              </a:rPr>
              <a:t>Освободени сме от грижата ръчно </a:t>
            </a:r>
            <a:r>
              <a:rPr lang="bg-BG" dirty="0"/>
              <a:t>да почистваме ненужните обекти</a:t>
            </a:r>
          </a:p>
          <a:p>
            <a:pPr marL="514350" indent="-514350"/>
            <a:r>
              <a:rPr lang="bg-BG" dirty="0"/>
              <a:t>Предотвратя­ването на т.нар. </a:t>
            </a:r>
            <a:r>
              <a:rPr lang="bg-BG" b="1" dirty="0">
                <a:solidFill>
                  <a:schemeClr val="accent1"/>
                </a:solidFill>
              </a:rPr>
              <a:t>“memory leaks” </a:t>
            </a:r>
            <a:r>
              <a:rPr lang="bg-BG" dirty="0"/>
              <a:t>или </a:t>
            </a:r>
            <a:r>
              <a:rPr lang="bg-BG" b="1" dirty="0"/>
              <a:t>изтичане на памет</a:t>
            </a:r>
            <a:r>
              <a:rPr lang="bg-BG" dirty="0"/>
              <a:t>.</a:t>
            </a:r>
          </a:p>
          <a:p>
            <a:pPr marL="514350" indent="-514350"/>
            <a:r>
              <a:rPr lang="bg-BG" b="1" dirty="0">
                <a:solidFill>
                  <a:schemeClr val="accent1"/>
                </a:solidFill>
              </a:rPr>
              <a:t>Броене на референциите към обектите</a:t>
            </a:r>
            <a:r>
              <a:rPr lang="bg-BG" dirty="0"/>
              <a:t>, както и частния случай с </a:t>
            </a:r>
            <a:r>
              <a:rPr lang="bg-BG" b="1" dirty="0">
                <a:solidFill>
                  <a:schemeClr val="accent1"/>
                </a:solidFill>
              </a:rPr>
              <a:t>циклични референции не съществува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на автоматичното управление на паметта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30268E7-22EE-4528-B76C-8E67FA5E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bg-BG" dirty="0"/>
              <a:t>Почистването й е </a:t>
            </a:r>
            <a:r>
              <a:rPr lang="bg-BG" b="1" dirty="0">
                <a:solidFill>
                  <a:schemeClr val="accent1"/>
                </a:solidFill>
              </a:rPr>
              <a:t>тежка </a:t>
            </a:r>
            <a:r>
              <a:rPr lang="bg-BG" dirty="0"/>
              <a:t>и </a:t>
            </a:r>
            <a:r>
              <a:rPr lang="bg-BG" b="1" dirty="0">
                <a:solidFill>
                  <a:schemeClr val="accent1"/>
                </a:solidFill>
              </a:rPr>
              <a:t>времеотнемаща операция</a:t>
            </a:r>
          </a:p>
          <a:p>
            <a:pPr marL="514350" indent="-514350"/>
            <a:r>
              <a:rPr lang="bg-BG" b="1" dirty="0">
                <a:solidFill>
                  <a:schemeClr val="accent1"/>
                </a:solidFill>
              </a:rPr>
              <a:t>Няма гаранция кога </a:t>
            </a:r>
            <a:r>
              <a:rPr lang="bg-BG" dirty="0"/>
              <a:t>се изпълнява garbage collector и колко време отнема!</a:t>
            </a:r>
          </a:p>
          <a:p>
            <a:pPr marL="514350" indent="-514350"/>
            <a:endParaRPr lang="bg-BG" b="1" dirty="0"/>
          </a:p>
          <a:p>
            <a:pPr marL="819096" lvl="1" indent="-514350"/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Недостатъци на автоматичното управление на паметта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4168DE-2C21-4FE7-BFB9-3D55E70C7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Когато CLR се инициализира, той заделя регион от последователни адреси в паметта. Това е т.нар. </a:t>
            </a:r>
            <a:r>
              <a:rPr lang="bg-BG" sz="3600" b="1" dirty="0">
                <a:solidFill>
                  <a:schemeClr val="accent1"/>
                </a:solidFill>
              </a:rPr>
              <a:t>динамична памет</a:t>
            </a:r>
            <a:r>
              <a:rPr lang="bg-BG" sz="3600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или </a:t>
            </a:r>
            <a:r>
              <a:rPr lang="bg-BG" sz="3600" b="1" dirty="0">
                <a:solidFill>
                  <a:schemeClr val="accent1"/>
                </a:solidFill>
              </a:rPr>
              <a:t>managed heap</a:t>
            </a:r>
            <a:r>
              <a:rPr lang="bg-BG" sz="3600" dirty="0"/>
              <a:t>.</a:t>
            </a:r>
          </a:p>
          <a:p>
            <a:r>
              <a:rPr lang="bg-BG" sz="3600" dirty="0"/>
              <a:t>За разлика от стойностните типове, чиято памет се заделя в </a:t>
            </a:r>
            <a:r>
              <a:rPr lang="bg-BG" sz="3600" b="1" dirty="0">
                <a:solidFill>
                  <a:schemeClr val="accent1"/>
                </a:solidFill>
              </a:rPr>
              <a:t>стека</a:t>
            </a:r>
            <a:r>
              <a:rPr lang="bg-BG" sz="3600" dirty="0"/>
              <a:t> и се освобождава веднага, след като променливата излезе от обхват, паметта, нужна </a:t>
            </a:r>
            <a:r>
              <a:rPr lang="bg-BG" sz="3600" b="1" dirty="0">
                <a:solidFill>
                  <a:schemeClr val="accent1"/>
                </a:solidFill>
              </a:rPr>
              <a:t>за референтните типове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  <a:r>
              <a:rPr lang="bg-BG" sz="3600" b="1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винаги се заделя в managed heap. </a:t>
            </a:r>
          </a:p>
          <a:p>
            <a:pPr marL="819096" lvl="1" indent="-514350"/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заделя памет в .NET? Стек и Хийп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15F2E6E-C27E-4065-BA87-46325CC1F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заделя памет в .NET?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310283"/>
            <a:ext cx="112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SomeObject x = new SomeObject();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24" y="1082052"/>
            <a:ext cx="11804822" cy="1211079"/>
          </a:xfrm>
        </p:spPr>
        <p:txBody>
          <a:bodyPr>
            <a:normAutofit/>
          </a:bodyPr>
          <a:lstStyle/>
          <a:p>
            <a:r>
              <a:rPr lang="bg-BG" dirty="0"/>
              <a:t>За да създадем обект в хийп</a:t>
            </a:r>
            <a:r>
              <a:rPr lang="en-US" dirty="0"/>
              <a:t>, </a:t>
            </a:r>
            <a:r>
              <a:rPr lang="bg-BG" dirty="0"/>
              <a:t>използваме код, подобен на този: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6124" y="3124201"/>
            <a:ext cx="11804822" cy="7154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C# </a:t>
            </a:r>
            <a:r>
              <a:rPr lang="bg-BG" dirty="0"/>
              <a:t>компилаторът превежда кода в </a:t>
            </a:r>
            <a:r>
              <a:rPr lang="en-US" dirty="0"/>
              <a:t>IL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newobj</a:t>
            </a:r>
            <a:r>
              <a:rPr lang="en-US" dirty="0"/>
              <a:t> </a:t>
            </a:r>
            <a:r>
              <a:rPr lang="bg-BG" dirty="0"/>
              <a:t>инструкция: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9412" y="4051309"/>
            <a:ext cx="11263200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newobj instance void MyNamespace.SomeObject::.ctor()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0AC5725-2600-4F87-8BBF-1C43D93CA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480273"/>
            <a:ext cx="11394201" cy="5149127"/>
          </a:xfrm>
        </p:spPr>
        <p:txBody>
          <a:bodyPr>
            <a:normAutofit fontScale="92500"/>
          </a:bodyPr>
          <a:lstStyle/>
          <a:p>
            <a:r>
              <a:rPr lang="bg-BG" dirty="0"/>
              <a:t>CLR изчислява необходимата памет, прибавя размера на </a:t>
            </a:r>
            <a:r>
              <a:rPr lang="bg-BG" b="1" dirty="0">
                <a:solidFill>
                  <a:schemeClr val="accent1"/>
                </a:solidFill>
              </a:rPr>
              <a:t>MethodTablePointer</a:t>
            </a:r>
            <a:r>
              <a:rPr lang="bg-BG" dirty="0"/>
              <a:t>, </a:t>
            </a:r>
            <a:r>
              <a:rPr lang="bg-BG" b="1" dirty="0">
                <a:solidFill>
                  <a:schemeClr val="accent1"/>
                </a:solidFill>
              </a:rPr>
              <a:t>SyncBlockIndex</a:t>
            </a:r>
            <a:r>
              <a:rPr lang="bg-BG" dirty="0"/>
              <a:t> и </a:t>
            </a:r>
            <a:r>
              <a:rPr lang="bg-BG" b="1" dirty="0">
                <a:solidFill>
                  <a:schemeClr val="accent1"/>
                </a:solidFill>
              </a:rPr>
              <a:t>NextObjPtr</a:t>
            </a:r>
            <a:r>
              <a:rPr lang="bg-BG" dirty="0"/>
              <a:t>. 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/>
              <a:t>Ако в хийпа има памет - се заделя, извиква се конструктора и адресът на обекта се връща от оператора </a:t>
            </a:r>
            <a:r>
              <a:rPr lang="bg-BG" b="1" dirty="0"/>
              <a:t>new</a:t>
            </a:r>
            <a:r>
              <a:rPr lang="bg-BG" dirty="0"/>
              <a:t>. 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/>
              <a:t>Ако няма памет се стартира garbage collector</a:t>
            </a:r>
            <a:r>
              <a:rPr lang="en-US" dirty="0"/>
              <a:t> </a:t>
            </a:r>
            <a:r>
              <a:rPr lang="bg-BG" dirty="0"/>
              <a:t>и после пак се опитва да създаде обекта </a:t>
            </a:r>
          </a:p>
          <a:p>
            <a:pPr marL="892237" lvl="1" indent="-514350">
              <a:buFont typeface="+mj-lt"/>
              <a:buAutoNum type="arabicPeriod"/>
            </a:pPr>
            <a:r>
              <a:rPr lang="bg-BG" dirty="0"/>
              <a:t>Ако и тогава няма достатъчно памет, хийпът се увеличава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bg-BG" dirty="0"/>
              <a:t>ко това е невъзможно, </a:t>
            </a:r>
            <a:r>
              <a:rPr lang="bg-BG" b="1" dirty="0" err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bg-BG" dirty="0"/>
              <a:t> операторът предизвиква </a:t>
            </a:r>
            <a:r>
              <a:rPr lang="bg-BG" b="1" dirty="0">
                <a:solidFill>
                  <a:schemeClr val="accent1"/>
                </a:solidFill>
              </a:rPr>
              <a:t>OutOfMemoryException</a:t>
            </a:r>
            <a:r>
              <a:rPr lang="bg-BG" dirty="0"/>
              <a:t>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заделя памет в .NET?(2)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50" y="304800"/>
            <a:ext cx="4123809" cy="11428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0BFC24-3966-44A0-8E71-B2416B7A6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7170</TotalTime>
  <Words>1275</Words>
  <Application>Microsoft Office PowerPoint</Application>
  <PresentationFormat>Custom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Управление на паметта в .NET Framework</vt:lpstr>
      <vt:lpstr>Управление на паметта в .NET Framework</vt:lpstr>
      <vt:lpstr>Предимства на автоматичното управление на паметта</vt:lpstr>
      <vt:lpstr>Недостатъци на автоматичното управление на паметта</vt:lpstr>
      <vt:lpstr>Как се заделя памет в .NET? Стек и Хийп</vt:lpstr>
      <vt:lpstr>Как се заделя памет в .NET?</vt:lpstr>
      <vt:lpstr>Как се заделя памет в .NET?(2)</vt:lpstr>
      <vt:lpstr>Как работи Garbage Collector?</vt:lpstr>
      <vt:lpstr>Алгоритъмът за почистване на паметта</vt:lpstr>
      <vt:lpstr>Поколения памет</vt:lpstr>
      <vt:lpstr>Почистване на Поколение 1 и Поколение 2</vt:lpstr>
      <vt:lpstr>Блок памет за големи обекти</vt:lpstr>
      <vt:lpstr>Памет, стек и хийп, разположение на обектите в паметта 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2019-12-17T09:00:05Z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