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7"/>
  </p:notesMasterIdLst>
  <p:handoutMasterIdLst>
    <p:handoutMasterId r:id="rId18"/>
  </p:handoutMasterIdLst>
  <p:sldIdLst>
    <p:sldId id="394" r:id="rId3"/>
    <p:sldId id="625" r:id="rId4"/>
    <p:sldId id="626" r:id="rId5"/>
    <p:sldId id="627" r:id="rId6"/>
    <p:sldId id="628" r:id="rId7"/>
    <p:sldId id="629" r:id="rId8"/>
    <p:sldId id="630" r:id="rId9"/>
    <p:sldId id="631" r:id="rId10"/>
    <p:sldId id="632" r:id="rId11"/>
    <p:sldId id="633" r:id="rId12"/>
    <p:sldId id="634" r:id="rId13"/>
    <p:sldId id="635" r:id="rId14"/>
    <p:sldId id="594" r:id="rId15"/>
    <p:sldId id="481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B7B0C44-5A4B-4FD0-BC45-8B8EAF96FB1C}">
          <p14:sldIdLst>
            <p14:sldId id="39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</p14:sldIdLst>
        </p14:section>
        <p14:section name="Conclusion" id="{739E0CFE-A518-41D0-9D7A-21A077663A22}">
          <p14:sldIdLst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B4D8B0D-BEAD-4D74-A375-5D74EE4D50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33409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2C4DFAE-C6BE-431B-8826-CB2D75B8F3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85183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7B27E-985F-48B3-8850-E7A19971FA5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912FA526-6A82-4AE4-A70C-F3710AA67E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6133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89088A2-E546-48BC-90E6-7B949A8F62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7237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Polymorphism is the ability of an object to take on many forms. The most common use of polymorphism in OOP occurs when a parent class reference is used to refer to a child class object.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38AFAE1-E0E1-4B22-94BE-24E582E9FB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86669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A2715D6-3892-408B-9AD9-E35E0D1D02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38971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8ED5231-9B41-4FE4-8FB6-CBBD3A96F7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42325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D8755BE-4E43-4AAC-8F79-BEC8C73D60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09613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</a:t>
            </a:r>
            <a:r>
              <a:rPr lang="bg-BG" dirty="0"/>
              <a:t> (</a:t>
            </a:r>
            <a:r>
              <a:rPr lang="en-US" dirty="0"/>
              <a:t>look at View -&gt; Notes Page)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4876800"/>
            <a:ext cx="5943600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noProof="1"/>
              <a:t>public static void main(String[] args) {</a:t>
            </a:r>
          </a:p>
          <a:p>
            <a:r>
              <a:rPr lang="en-US" sz="1800" noProof="1"/>
              <a:t>    Vegetarian babyDeer = new Deer();</a:t>
            </a:r>
          </a:p>
          <a:p>
            <a:r>
              <a:rPr lang="en-US" sz="1800" noProof="1"/>
              <a:t>    Vegetarian babyElephant  = new Elephant();</a:t>
            </a:r>
          </a:p>
          <a:p>
            <a:endParaRPr lang="en-US" sz="1800" noProof="1"/>
          </a:p>
          <a:p>
            <a:r>
              <a:rPr lang="nn-NO" sz="1800" noProof="1"/>
              <a:t>    List&lt;</a:t>
            </a:r>
            <a:r>
              <a:rPr lang="nn-NO" sz="1800" noProof="1">
                <a:solidFill>
                  <a:schemeClr val="tx2">
                    <a:lumMod val="75000"/>
                  </a:schemeClr>
                </a:solidFill>
              </a:rPr>
              <a:t>Vegetarian</a:t>
            </a:r>
            <a:r>
              <a:rPr lang="nn-NO" sz="1800" noProof="1"/>
              <a:t>&gt; vegetarianAnimals = new ArrayList&lt;&gt;();</a:t>
            </a:r>
          </a:p>
          <a:p>
            <a:endParaRPr lang="nn-NO" sz="1800" noProof="1"/>
          </a:p>
          <a:p>
            <a:r>
              <a:rPr lang="nn-NO" sz="1800" noProof="1"/>
              <a:t>    vegetarianAnimals.add(</a:t>
            </a:r>
            <a:r>
              <a:rPr lang="nn-NO" sz="1800" noProof="1">
                <a:solidFill>
                  <a:schemeClr val="tx2">
                    <a:lumMod val="75000"/>
                  </a:schemeClr>
                </a:solidFill>
              </a:rPr>
              <a:t>babyDeer</a:t>
            </a:r>
            <a:r>
              <a:rPr lang="nn-NO" sz="1800" noProof="1"/>
              <a:t>);</a:t>
            </a:r>
          </a:p>
          <a:p>
            <a:r>
              <a:rPr lang="nn-NO" sz="1800" noProof="1"/>
              <a:t>    vegetarianAnimals.add(</a:t>
            </a:r>
            <a:r>
              <a:rPr lang="nn-NO" sz="1800" noProof="1">
                <a:solidFill>
                  <a:schemeClr val="tx2">
                    <a:lumMod val="75000"/>
                  </a:schemeClr>
                </a:solidFill>
              </a:rPr>
              <a:t>babyElephant</a:t>
            </a:r>
            <a:r>
              <a:rPr lang="nn-NO" sz="1800" noProof="1"/>
              <a:t>);</a:t>
            </a:r>
            <a:endParaRPr lang="en-US" sz="1800" noProof="1"/>
          </a:p>
          <a:p>
            <a:r>
              <a:rPr lang="en-US" sz="1800" noProof="1"/>
              <a:t>}</a:t>
            </a: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57E349A1-53D0-4F69-9990-E3C9C3C7C8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33718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68FF415-625C-4C3F-B870-44DAD8B270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6798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5.jpeg"/><Relationship Id="rId4" Type="http://schemas.openxmlformats.org/officeDocument/2006/relationships/image" Target="../media/image12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912812" y="533400"/>
            <a:ext cx="106534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Полиморфизъм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1110448" y="1687002"/>
            <a:ext cx="10455864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bg-BG" dirty="0"/>
              <a:t>Много форми на обектите и</a:t>
            </a:r>
            <a:br>
              <a:rPr lang="bg-BG" dirty="0"/>
            </a:br>
            <a:r>
              <a:rPr lang="bg-BG" dirty="0"/>
              <a:t>извикване през базов интерфейс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8" y="3735977"/>
            <a:ext cx="4652811" cy="25431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60" cy="2524722"/>
            <a:chOff x="745783" y="3624633"/>
            <a:chExt cx="5399660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9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12085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Известен и като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статичен полиморфизъм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bg-BG" dirty="0"/>
              <a:t>Метод с едно и също име може да се различава по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Брой параметри</a:t>
            </a:r>
            <a:endParaRPr lang="en-US" dirty="0"/>
          </a:p>
          <a:p>
            <a:pPr lvl="1"/>
            <a:r>
              <a:rPr lang="bg-BG" dirty="0"/>
              <a:t>Тип на параметрите</a:t>
            </a:r>
            <a:endParaRPr lang="en-US" dirty="0"/>
          </a:p>
          <a:p>
            <a:pPr lvl="1"/>
            <a:r>
              <a:rPr lang="bg-BG" dirty="0"/>
              <a:t>Поредицата от типовете на параметрите</a:t>
            </a:r>
            <a:endParaRPr lang="en-US" dirty="0"/>
          </a:p>
          <a:p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noProof="1"/>
              <a:t>Полиморфизъм по време на компилиране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1828800"/>
            <a:ext cx="102108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int MyMethod(int a, int b) {}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double MyMethod(double a, double b) {}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578884" y="1151118"/>
            <a:ext cx="3362654" cy="1062828"/>
          </a:xfrm>
          <a:prstGeom prst="wedgeRoundRectCallout">
            <a:avLst>
              <a:gd name="adj1" fmla="val -73447"/>
              <a:gd name="adj2" fmla="val 567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dirty="0">
                <a:solidFill>
                  <a:srgbClr val="FFFFFF"/>
                </a:solidFill>
              </a:rPr>
              <a:t>Презареждане на метод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4C609A51-5DD6-450C-8678-5EAE66B9D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87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Използва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презаписващ</a:t>
            </a:r>
            <a:r>
              <a:rPr lang="en-US" dirty="0"/>
              <a:t> </a:t>
            </a:r>
            <a:r>
              <a:rPr lang="bg-BG" dirty="0"/>
              <a:t>метод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noProof="1"/>
              <a:t>Полиморфизъм по време на изпълнението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4212" y="2023170"/>
            <a:ext cx="10744200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Rectangle rect = new Rectangle(3.0, 4.0);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Rectangle square = new Square(4.0);</a:t>
            </a:r>
          </a:p>
          <a:p>
            <a:pPr fontAlgn="base"/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Console.WriteLine(rect.Area());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 (square.Area());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8639434" y="5483545"/>
            <a:ext cx="3146332" cy="1143000"/>
          </a:xfrm>
          <a:prstGeom prst="wedgeRoundRectCallout">
            <a:avLst>
              <a:gd name="adj1" fmla="val -87359"/>
              <a:gd name="adj2" fmla="val -492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dirty="0">
                <a:solidFill>
                  <a:srgbClr val="FFFFFF"/>
                </a:solidFill>
              </a:rPr>
              <a:t>Презапис на метод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5A75097-CFF9-45D8-847D-5FF6A2A8D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16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Също известен като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динамичен полиморфизъм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noProof="1"/>
              <a:t>Полиморфизъм по време на изпълнението </a:t>
            </a:r>
            <a:r>
              <a:rPr lang="en-US" noProof="1"/>
              <a:t>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752600"/>
            <a:ext cx="7848600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Rectangle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double Area()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this.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this.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Square : Rectangle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double Area() {</a:t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this.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this.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168885" y="4572000"/>
            <a:ext cx="3268927" cy="1062828"/>
          </a:xfrm>
          <a:prstGeom prst="wedgeRoundRectCallout">
            <a:avLst>
              <a:gd name="adj1" fmla="val -103046"/>
              <a:gd name="adj2" fmla="val -329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>
                <a:solidFill>
                  <a:srgbClr val="FFFFFF"/>
                </a:solidFill>
              </a:rPr>
              <a:t>Презаписване на метод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0F08861-8CED-46F1-B6B6-34616B968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971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Полиморфизъм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62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5230091D-B600-45C9-BEF0-5C309F40D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49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bg-BG" dirty="0"/>
              <a:t>Какво е полиморфизъм</a:t>
            </a:r>
            <a:r>
              <a:rPr lang="en-US" dirty="0"/>
              <a:t>?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bg-BG" dirty="0"/>
              <a:t>Видове полиморфизъм</a:t>
            </a:r>
            <a:endParaRPr lang="en-US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endParaRPr lang="bg-BG" dirty="0"/>
          </a:p>
          <a:p>
            <a:pPr marL="711200" lvl="1" indent="0">
              <a:lnSpc>
                <a:spcPct val="100000"/>
              </a:lnSpc>
              <a:buNone/>
            </a:pPr>
            <a:endParaRPr lang="en-US" sz="3600" dirty="0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4212" y="2565901"/>
            <a:ext cx="3484701" cy="38351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1090933"/>
            <a:ext cx="3624262" cy="2341935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E8F4A25-6BBC-4CC2-B50E-A62B264E5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80984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6" y="5486400"/>
            <a:ext cx="8938472" cy="820600"/>
          </a:xfrm>
        </p:spPr>
        <p:txBody>
          <a:bodyPr/>
          <a:lstStyle/>
          <a:p>
            <a:r>
              <a:rPr lang="bg-BG" noProof="1">
                <a:cs typeface="Consolas" panose="020B0609020204030204" pitchFamily="49" charset="0"/>
              </a:rPr>
              <a:t>Полиморфизъм</a:t>
            </a:r>
            <a:endParaRPr lang="en-US" noProof="1">
              <a:cs typeface="Consolas" panose="020B0609020204030204" pitchFamily="49" charset="0"/>
            </a:endParaRPr>
          </a:p>
        </p:txBody>
      </p:sp>
      <p:pic>
        <p:nvPicPr>
          <p:cNvPr id="1026" name="Picture 2" descr="C:\Users\tilchev\Desktop\c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1725" y="832007"/>
            <a:ext cx="4905374" cy="4349593"/>
          </a:xfrm>
          <a:prstGeom prst="rect">
            <a:avLst/>
          </a:prstGeom>
          <a:noFill/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9464B4B-FB27-4F4B-B5C0-0FDBA5C7F6DE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97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 гръцки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noProof="1"/>
              <a:t>Какво е полиморфизъм</a:t>
            </a:r>
            <a:r>
              <a:rPr lang="en-US" noProof="1"/>
              <a:t>?</a:t>
            </a:r>
            <a:endParaRPr lang="en-US" dirty="0"/>
          </a:p>
        </p:txBody>
      </p:sp>
      <p:sp>
        <p:nvSpPr>
          <p:cNvPr id="5" name="Rectangle: Rounded Corners 4"/>
          <p:cNvSpPr>
            <a:spLocks noChangeArrowheads="1"/>
          </p:cNvSpPr>
          <p:nvPr/>
        </p:nvSpPr>
        <p:spPr bwMode="auto">
          <a:xfrm>
            <a:off x="2056592" y="2037586"/>
            <a:ext cx="3124200" cy="116935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Polus</a:t>
            </a:r>
          </a:p>
          <a:p>
            <a:pPr algn="ctr">
              <a:defRPr/>
            </a:pPr>
            <a:r>
              <a:rPr lang="en-GB" sz="3200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bg-BG" sz="3200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много</a:t>
            </a:r>
            <a:r>
              <a:rPr lang="en-GB" sz="3200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</a:p>
        </p:txBody>
      </p:sp>
      <p:sp>
        <p:nvSpPr>
          <p:cNvPr id="6" name="Rectangle: Rounded Corners 4"/>
          <p:cNvSpPr>
            <a:spLocks noChangeArrowheads="1"/>
          </p:cNvSpPr>
          <p:nvPr/>
        </p:nvSpPr>
        <p:spPr bwMode="auto">
          <a:xfrm>
            <a:off x="7024325" y="2037586"/>
            <a:ext cx="3124200" cy="116935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Morphe</a:t>
            </a:r>
          </a:p>
          <a:p>
            <a:pPr algn="ctr">
              <a:defRPr/>
            </a:pPr>
            <a:r>
              <a:rPr lang="en-GB" sz="3200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bg-BG" sz="3200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форми</a:t>
            </a:r>
            <a:r>
              <a:rPr lang="en-GB" sz="3200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</a:p>
        </p:txBody>
      </p:sp>
      <p:sp>
        <p:nvSpPr>
          <p:cNvPr id="10" name="Rectangle: Rounded Corners 4"/>
          <p:cNvSpPr>
            <a:spLocks noChangeArrowheads="1"/>
          </p:cNvSpPr>
          <p:nvPr/>
        </p:nvSpPr>
        <p:spPr bwMode="auto">
          <a:xfrm>
            <a:off x="4532312" y="3614738"/>
            <a:ext cx="3124200" cy="103346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Polumorphos</a:t>
            </a:r>
          </a:p>
        </p:txBody>
      </p:sp>
      <p:cxnSp>
        <p:nvCxnSpPr>
          <p:cNvPr id="16" name="Straight Connector 15"/>
          <p:cNvCxnSpPr>
            <a:stCxn id="5" idx="3"/>
            <a:endCxn id="6" idx="1"/>
          </p:cNvCxnSpPr>
          <p:nvPr/>
        </p:nvCxnSpPr>
        <p:spPr>
          <a:xfrm>
            <a:off x="5180792" y="2622263"/>
            <a:ext cx="184353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0"/>
          </p:cNvCxnSpPr>
          <p:nvPr/>
        </p:nvCxnSpPr>
        <p:spPr>
          <a:xfrm>
            <a:off x="6094412" y="2622262"/>
            <a:ext cx="0" cy="992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080878" y="5094982"/>
            <a:ext cx="1002706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bg-BG" sz="3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Това е нещо подобно на дума с </a:t>
            </a:r>
            <a:r>
              <a:rPr lang="bg-BG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няколко различни</a:t>
            </a:r>
            <a:r>
              <a:rPr lang="en-US" sz="3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3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значения,</a:t>
            </a:r>
            <a:r>
              <a:rPr lang="en-US" sz="3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в зависимост</a:t>
            </a:r>
            <a:r>
              <a:rPr lang="en-US" sz="3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3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от</a:t>
            </a:r>
            <a:r>
              <a:rPr lang="en-US" sz="3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контекста</a:t>
            </a:r>
            <a:endParaRPr lang="en-US" sz="3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6DBACAED-3FF3-4FE6-9987-0A6F4E796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08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Възможността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обект</a:t>
            </a:r>
            <a:r>
              <a:rPr lang="en-US" dirty="0"/>
              <a:t> </a:t>
            </a:r>
            <a:r>
              <a:rPr lang="bg-BG" dirty="0"/>
              <a:t>да заема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много форми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Полиморфизъм в ООП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1812" y="2044005"/>
            <a:ext cx="11034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Mammal {}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Mammal, IAnimal {}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41986" y="3925669"/>
            <a:ext cx="4847626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IS-A</a:t>
            </a:r>
            <a:r>
              <a:rPr lang="en-US" sz="3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Person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41986" y="5029200"/>
            <a:ext cx="4847626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IS-A</a:t>
            </a:r>
            <a:r>
              <a:rPr lang="en-US" sz="3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Mammal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33488" y="5029200"/>
            <a:ext cx="4890124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IS-A</a:t>
            </a:r>
            <a:r>
              <a:rPr lang="en-US" sz="3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Object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33488" y="3925669"/>
            <a:ext cx="4890124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IS-A</a:t>
            </a:r>
            <a:r>
              <a:rPr lang="en-US" sz="3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Animal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71FF4DF8-B2C9-4547-A9EE-EBB66C4E5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4267201"/>
            <a:ext cx="11804822" cy="2057399"/>
          </a:xfrm>
        </p:spPr>
        <p:txBody>
          <a:bodyPr>
            <a:normAutofit fontScale="92500" lnSpcReduction="2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са запазени в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референтен</a:t>
            </a:r>
            <a:r>
              <a:rPr lang="en-US" dirty="0"/>
              <a:t> </a:t>
            </a:r>
            <a:r>
              <a:rPr lang="bg-BG" dirty="0"/>
              <a:t>тип</a:t>
            </a:r>
            <a:endParaRPr lang="en-US" dirty="0"/>
          </a:p>
          <a:p>
            <a:r>
              <a:rPr lang="bg-BG" dirty="0"/>
              <a:t>Може да използвате само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референтни методи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Ако имате нужда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обектен метод</a:t>
            </a:r>
            <a:r>
              <a:rPr lang="bg-BG" dirty="0"/>
              <a:t>, трябва да го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преобразувате или да го презапишете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Референтен тип и обектен тип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5524" y="1274278"/>
            <a:ext cx="11034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Mammal, Animal {}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Animal person    = new Person();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personTwo = new Person();</a:t>
            </a:r>
          </a:p>
        </p:txBody>
      </p:sp>
      <p:sp>
        <p:nvSpPr>
          <p:cNvPr id="12" name="Rectangle: Rounded Corners 4"/>
          <p:cNvSpPr>
            <a:spLocks noChangeArrowheads="1"/>
          </p:cNvSpPr>
          <p:nvPr/>
        </p:nvSpPr>
        <p:spPr bwMode="auto">
          <a:xfrm>
            <a:off x="591108" y="1676400"/>
            <a:ext cx="1312304" cy="1413760"/>
          </a:xfrm>
          <a:prstGeom prst="roundRect">
            <a:avLst/>
          </a:prstGeom>
          <a:noFill/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3200" i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760412" y="3398492"/>
            <a:ext cx="3581400" cy="675999"/>
          </a:xfrm>
          <a:prstGeom prst="wedgeRoundRectCallout">
            <a:avLst>
              <a:gd name="adj1" fmla="val -39116"/>
              <a:gd name="adj2" fmla="val -955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Референтен </a:t>
            </a:r>
            <a:r>
              <a:rPr lang="bg-BG" sz="3600" dirty="0">
                <a:solidFill>
                  <a:srgbClr val="FFFFFF"/>
                </a:solidFill>
              </a:rPr>
              <a:t>тип</a:t>
            </a:r>
          </a:p>
        </p:txBody>
      </p:sp>
      <p:sp>
        <p:nvSpPr>
          <p:cNvPr id="14" name="Rectangle: Rounded Corners 4"/>
          <p:cNvSpPr>
            <a:spLocks noChangeArrowheads="1"/>
          </p:cNvSpPr>
          <p:nvPr/>
        </p:nvSpPr>
        <p:spPr bwMode="auto">
          <a:xfrm>
            <a:off x="5103812" y="1676400"/>
            <a:ext cx="1600200" cy="1413760"/>
          </a:xfrm>
          <a:prstGeom prst="roundRect">
            <a:avLst/>
          </a:prstGeom>
          <a:noFill/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3200" i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5637212" y="3398491"/>
            <a:ext cx="3276600" cy="675999"/>
          </a:xfrm>
          <a:prstGeom prst="wedgeRoundRectCallout">
            <a:avLst>
              <a:gd name="adj1" fmla="val -39116"/>
              <a:gd name="adj2" fmla="val -955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Обектен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bg-BG" sz="3600" dirty="0">
                <a:solidFill>
                  <a:srgbClr val="FFFFFF"/>
                </a:solidFill>
              </a:rPr>
              <a:t>тип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F6308AB0-D9D8-45BB-8AD5-2EE471DC7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8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Проверява дали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обекта</a:t>
            </a:r>
            <a:r>
              <a:rPr lang="en-US" dirty="0"/>
              <a:t> 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инстанция</a:t>
            </a:r>
            <a:r>
              <a:rPr lang="en-US" dirty="0"/>
              <a:t> </a:t>
            </a:r>
            <a:r>
              <a:rPr lang="bg-BG" dirty="0"/>
              <a:t>на специфичен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клас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Ключова дума – </a:t>
            </a:r>
            <a:r>
              <a:rPr lang="en-US"/>
              <a:t>is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5524" y="2174985"/>
            <a:ext cx="11034600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Mammal, Animal {}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Animal person    = new Person();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personTwo = new Person();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(person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Person)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((Person) person)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.getSalary();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4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6399213" y="5187906"/>
            <a:ext cx="5167198" cy="1435334"/>
          </a:xfrm>
          <a:prstGeom prst="wedgeRoundRectCallout">
            <a:avLst>
              <a:gd name="adj1" fmla="val -107911"/>
              <a:gd name="adj2" fmla="val -493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dirty="0">
                <a:solidFill>
                  <a:srgbClr val="FFFFFF"/>
                </a:solidFill>
              </a:rPr>
              <a:t>Преобразуване на обектния тип и използване на методите му</a:t>
            </a:r>
            <a:endParaRPr lang="bg-BG" sz="3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8075612" y="3200400"/>
            <a:ext cx="3699269" cy="1495056"/>
          </a:xfrm>
          <a:prstGeom prst="wedgeRoundRectCallout">
            <a:avLst>
              <a:gd name="adj1" fmla="val -138107"/>
              <a:gd name="adj2" fmla="val 189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dirty="0">
                <a:solidFill>
                  <a:srgbClr val="FFFFFF"/>
                </a:solidFill>
              </a:rPr>
              <a:t>Проверка на обектния тип на </a:t>
            </a:r>
            <a:r>
              <a:rPr lang="en-US" sz="3200" dirty="0">
                <a:solidFill>
                  <a:srgbClr val="FFFFFF"/>
                </a:solidFill>
              </a:rPr>
              <a:t>person</a:t>
            </a:r>
            <a:endParaRPr lang="bg-BG" sz="3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9BE8C01A-1A72-4B1A-9E5C-6DDEBC122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81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Ключова дума – </a:t>
            </a:r>
            <a:r>
              <a:rPr lang="en-US"/>
              <a:t>is (2)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2209800"/>
            <a:ext cx="108204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bg-BG" sz="3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Всеки път, когато усетиш, че пишеш код от типа</a:t>
            </a:r>
            <a:r>
              <a:rPr lang="en-US" sz="3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„</a:t>
            </a:r>
            <a:r>
              <a:rPr lang="bg-BG" sz="3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ако обекта е от тип</a:t>
            </a:r>
            <a:r>
              <a:rPr lang="en-US" sz="3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T1, </a:t>
            </a:r>
            <a:r>
              <a:rPr lang="bg-BG" sz="3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то направи нещо</a:t>
            </a:r>
            <a:r>
              <a:rPr lang="en-US" sz="3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bg-BG" sz="3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но ако е от тип</a:t>
            </a:r>
            <a:r>
              <a:rPr lang="en-US" sz="3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T2, </a:t>
            </a:r>
            <a:r>
              <a:rPr lang="bg-BG" sz="3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то направи друго нещо“</a:t>
            </a:r>
            <a:r>
              <a:rPr lang="en-US" sz="3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bg-BG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си забий шамар</a:t>
            </a:r>
            <a:r>
              <a:rPr lang="en-US" sz="3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3812" y="4520625"/>
            <a:ext cx="6391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dirty="0"/>
              <a:t>От</a:t>
            </a:r>
            <a:r>
              <a:rPr lang="en-US" sz="3200" dirty="0"/>
              <a:t> </a:t>
            </a:r>
            <a:r>
              <a:rPr lang="en-US" sz="3200" i="1" dirty="0"/>
              <a:t>Effective C++</a:t>
            </a:r>
            <a:r>
              <a:rPr lang="en-US" sz="3200" dirty="0"/>
              <a:t>, </a:t>
            </a:r>
            <a:r>
              <a:rPr lang="bg-BG" sz="3200" dirty="0"/>
              <a:t>автор: </a:t>
            </a:r>
            <a:r>
              <a:rPr lang="en-US" sz="3200" dirty="0"/>
              <a:t>Scott Meyers</a:t>
            </a:r>
            <a:endParaRPr lang="bg-BG" sz="3200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CFBD9213-7C39-43B0-9F87-6D77BE41D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292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Полиморфизъм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 време на изпълнение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spcBef>
                <a:spcPts val="1200"/>
              </a:spcBef>
            </a:pPr>
            <a:r>
              <a:rPr lang="bg-BG" dirty="0"/>
              <a:t>Полиморфизъм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 време на компилиране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Типове полиморфизъм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1812" y="1752600"/>
            <a:ext cx="8153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Shape {}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Circle : Shape {}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Shape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shape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1812" y="4681216"/>
            <a:ext cx="81534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Sum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a, int b, int c)</a:t>
            </a:r>
          </a:p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Sum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(Double a, Double b)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8471959" y="5057743"/>
            <a:ext cx="3094453" cy="1062828"/>
          </a:xfrm>
          <a:prstGeom prst="wedgeRoundRectCallout">
            <a:avLst>
              <a:gd name="adj1" fmla="val -114937"/>
              <a:gd name="adj2" fmla="val -183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dirty="0">
                <a:solidFill>
                  <a:srgbClr val="FFFFFF"/>
                </a:solidFill>
              </a:rPr>
              <a:t>Презареждане на метод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8471958" y="2196491"/>
            <a:ext cx="3094454" cy="1062828"/>
          </a:xfrm>
          <a:prstGeom prst="wedgeRoundRectCallout">
            <a:avLst>
              <a:gd name="adj1" fmla="val -77167"/>
              <a:gd name="adj2" fmla="val -256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dirty="0">
                <a:solidFill>
                  <a:srgbClr val="FFFFFF"/>
                </a:solidFill>
              </a:rPr>
              <a:t>Презаписване на метод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C48924BB-F2D8-42DA-A691-334D03AA6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84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7184</TotalTime>
  <Words>986</Words>
  <Application>Microsoft Office PowerPoint</Application>
  <PresentationFormat>Custom</PresentationFormat>
  <Paragraphs>170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Полиморфизъм</vt:lpstr>
      <vt:lpstr>Какво е полиморфизъм?</vt:lpstr>
      <vt:lpstr>Полиморфизъм в ООП</vt:lpstr>
      <vt:lpstr>Референтен тип и обектен тип</vt:lpstr>
      <vt:lpstr>Ключова дума – is</vt:lpstr>
      <vt:lpstr>Ключова дума – is (2)</vt:lpstr>
      <vt:lpstr>Типове полиморфизъм</vt:lpstr>
      <vt:lpstr>Полиморфизъм по време на компилиране</vt:lpstr>
      <vt:lpstr>Полиморфизъм по време на изпълнението</vt:lpstr>
      <vt:lpstr>Полиморфизъм по време на изпълнението (2)</vt:lpstr>
      <vt:lpstr>Полиморфизъм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298</cp:revision>
  <dcterms:created xsi:type="dcterms:W3CDTF">2014-01-02T17:00:34Z</dcterms:created>
  <dcterms:modified xsi:type="dcterms:W3CDTF">2019-12-17T09:13:24Z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