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4"/>
  </p:notesMasterIdLst>
  <p:handoutMasterIdLst>
    <p:handoutMasterId r:id="rId25"/>
  </p:handoutMasterIdLst>
  <p:sldIdLst>
    <p:sldId id="472" r:id="rId3"/>
    <p:sldId id="503" r:id="rId4"/>
    <p:sldId id="487" r:id="rId5"/>
    <p:sldId id="488" r:id="rId6"/>
    <p:sldId id="489" r:id="rId7"/>
    <p:sldId id="507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2" r:id="rId20"/>
    <p:sldId id="501" r:id="rId21"/>
    <p:sldId id="505" r:id="rId22"/>
    <p:sldId id="481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0EC534E-F909-4FFD-B432-22288778F8EB}">
          <p14:sldIdLst>
            <p14:sldId id="472"/>
            <p14:sldId id="503"/>
          </p14:sldIdLst>
        </p14:section>
        <p14:section name="Functions" id="{5F9EDAE7-46F2-472D-A97E-9FB5307F49EC}">
          <p14:sldIdLst>
            <p14:sldId id="487"/>
            <p14:sldId id="488"/>
            <p14:sldId id="489"/>
            <p14:sldId id="507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2"/>
          </p14:sldIdLst>
        </p14:section>
        <p14:section name="Conclusion" id="{234516E4-8EFB-4AF0-A3CB-E08B21BF9A43}">
          <p14:sldIdLst>
            <p14:sldId id="501"/>
            <p14:sldId id="50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E958B04-996C-4AC1-BED9-5E146FE1D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931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091DC6D-C2B3-4EEB-8119-BDA29C773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4023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A346AB7-1CAB-4C5A-9A5A-2427BC2F26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4492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A8C8B2E-9CE9-45D1-9989-6C40EC3B65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9250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7B09FED-178D-4B44-8B8F-4EC438D050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4261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597#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7012" y="381000"/>
            <a:ext cx="11303844" cy="1602387"/>
          </a:xfrm>
        </p:spPr>
        <p:txBody>
          <a:bodyPr>
            <a:normAutofit/>
          </a:bodyPr>
          <a:lstStyle/>
          <a:p>
            <a:r>
              <a:rPr lang="bg-BG" dirty="0"/>
              <a:t>Елементи от функционалното програмиране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8612" y="2162500"/>
            <a:ext cx="9939123" cy="12665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Делегати, функции, действия. Предаване на функции и действия като параметри</a:t>
            </a:r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86ECCC-A07B-4155-86B5-7A9260870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837733"/>
            <a:ext cx="4526585" cy="2563067"/>
          </a:xfrm>
          <a:prstGeom prst="rect">
            <a:avLst/>
          </a:prstGeom>
        </p:spPr>
      </p:pic>
      <p:pic>
        <p:nvPicPr>
          <p:cNvPr id="13" name="Picture 5" descr="C:\Documents\Courses\OOP\OOP Images\java-lambda-expression.png">
            <a:extLst>
              <a:ext uri="{FF2B5EF4-FFF2-40B4-BE49-F238E27FC236}">
                <a16:creationId xmlns:a16="http://schemas.microsoft.com/office/drawing/2014/main" id="{E60EFF66-339D-40BA-9551-0558F630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29" y="4781938"/>
            <a:ext cx="1607188" cy="160020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A0C06A9-F9A7-4D25-A6B3-14FDDAF1B1F8}"/>
              </a:ext>
            </a:extLst>
          </p:cNvPr>
          <p:cNvGrpSpPr/>
          <p:nvPr/>
        </p:nvGrpSpPr>
        <p:grpSpPr>
          <a:xfrm>
            <a:off x="694752" y="3647478"/>
            <a:ext cx="5399660" cy="2524722"/>
            <a:chOff x="745783" y="3624633"/>
            <a:chExt cx="5399660" cy="2524722"/>
          </a:xfrm>
        </p:grpSpPr>
        <p:pic>
          <p:nvPicPr>
            <p:cNvPr id="31" name="Picture 30" descr="http://softuni.bg">
              <a:extLst>
                <a:ext uri="{FF2B5EF4-FFF2-40B4-BE49-F238E27FC236}">
                  <a16:creationId xmlns:a16="http://schemas.microsoft.com/office/drawing/2014/main" id="{BC2185AD-DE80-44C5-BBF9-F0CF61951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E9C9DA-B3F7-40A1-BABD-7BE4B199ED19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3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B1330F5C-C359-4A31-A9CE-DE99271DE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4" name="Text Placeholder 7">
              <a:extLst>
                <a:ext uri="{FF2B5EF4-FFF2-40B4-BE49-F238E27FC236}">
                  <a16:creationId xmlns:a16="http://schemas.microsoft.com/office/drawing/2014/main" id="{9AED833F-1E34-49F1-B5B4-CD5A67A0A6D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DA283CAB-6AEE-455D-9A0C-94EF510D68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6" name="Text Placeholder 11">
              <a:extLst>
                <a:ext uri="{FF2B5EF4-FFF2-40B4-BE49-F238E27FC236}">
                  <a16:creationId xmlns:a16="http://schemas.microsoft.com/office/drawing/2014/main" id="{F80C5FE3-B100-4367-9746-1CE46D91AA0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8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170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Въведете от клавиатурата няколко цени на стоки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Добавете 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ДДС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VAT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20%</a:t>
            </a:r>
            <a:r>
              <a:rPr lang="en-US" dirty="0"/>
              <a:t> </a:t>
            </a:r>
            <a:r>
              <a:rPr lang="bg-BG" dirty="0"/>
              <a:t> на всяка стока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Използвайте унарна (едноаргументна) операция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начисляване на ДДС (</a:t>
            </a:r>
            <a:r>
              <a:rPr lang="en-US" dirty="0"/>
              <a:t>VAT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95874" y="4930110"/>
            <a:ext cx="3276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1.38, 2.56, 4.4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94612" y="4251464"/>
            <a:ext cx="3548345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Цени с ДДС (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1,66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3,07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5,28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234" y="1032387"/>
            <a:ext cx="2667000" cy="266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24" y="4234235"/>
            <a:ext cx="1905000" cy="19050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C368F9CF-662C-42D0-A198-11F4A4B6E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Добавяне на ДДС (</a:t>
            </a:r>
            <a:r>
              <a:rPr lang="en-US" dirty="0"/>
              <a:t>VAT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013" y="1600200"/>
            <a:ext cx="117347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/>
              <a:t>Console.ReadLine()</a:t>
            </a:r>
          </a:p>
          <a:p>
            <a:r>
              <a:rPr lang="en-US" sz="3200" dirty="0"/>
              <a:t>       .Split(new string[] { ", " }, </a:t>
            </a:r>
          </a:p>
          <a:p>
            <a:r>
              <a:rPr lang="en-US" sz="3200" dirty="0"/>
              <a:t>           StringSplitOptions.RemoveEmptyEntries)</a:t>
            </a:r>
          </a:p>
          <a:p>
            <a:r>
              <a:rPr lang="en-US" sz="3200" dirty="0"/>
              <a:t>       .Select(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.Select(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 =&gt; n * 1.2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.ToList()</a:t>
            </a:r>
          </a:p>
          <a:p>
            <a:r>
              <a:rPr lang="en-US" sz="3200" dirty="0"/>
              <a:t>       .ForEach(n =&gt; Console.WriteLine(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$"{n:F2}")</a:t>
            </a:r>
            <a:r>
              <a:rPr lang="en-US" sz="3200" dirty="0"/>
              <a:t>);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https://judge.softuni.bg/Contests/Practice/Index/597#3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D77A89F-40BD-4CD7-9F3B-C7D939C47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9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Решение: Добавяне на ДДС (</a:t>
            </a:r>
            <a:r>
              <a:rPr lang="en-US" dirty="0"/>
              <a:t>VAT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вариант 2 с функции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512" y="1107132"/>
            <a:ext cx="11961812" cy="55622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Func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&lt;string, double&gt;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costumDoubleParser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= 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=&gt;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double.Parse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str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);</a:t>
            </a:r>
          </a:p>
          <a:p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Func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&lt;double, double&gt; 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taxVAT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= 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	   (double price) =&gt; {return price*1.2;} </a:t>
            </a:r>
            <a:endParaRPr lang="bg-BG" sz="3200" dirty="0"/>
          </a:p>
          <a:p>
            <a:r>
              <a:rPr lang="en-US" sz="3200" dirty="0" err="1"/>
              <a:t>Console.ReadLine</a:t>
            </a:r>
            <a:r>
              <a:rPr lang="en-US" sz="3200" dirty="0"/>
              <a:t>()</a:t>
            </a:r>
          </a:p>
          <a:p>
            <a:r>
              <a:rPr lang="en-US" sz="3200" dirty="0"/>
              <a:t>       .Split(new string[] { ", " }, </a:t>
            </a:r>
          </a:p>
          <a:p>
            <a:r>
              <a:rPr lang="en-US" sz="3200" dirty="0"/>
              <a:t>           StringSplitOptions.RemoveEmptyEntries)</a:t>
            </a:r>
          </a:p>
          <a:p>
            <a:r>
              <a:rPr lang="en-US" sz="3200" dirty="0"/>
              <a:t>       .Select(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costumDoubleParser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.Select(</a:t>
            </a:r>
            <a:r>
              <a:rPr lang="en-US" sz="3200" dirty="0" err="1">
                <a:solidFill>
                  <a:schemeClr val="tx2">
                    <a:lumMod val="75000"/>
                  </a:schemeClr>
                </a:solidFill>
              </a:rPr>
              <a:t>taxVAT</a:t>
            </a:r>
            <a:r>
              <a:rPr lang="en-US" sz="3200" dirty="0"/>
              <a:t>)</a:t>
            </a:r>
          </a:p>
          <a:p>
            <a:r>
              <a:rPr lang="en-US" sz="3200" dirty="0"/>
              <a:t>       .ToList()</a:t>
            </a:r>
          </a:p>
          <a:p>
            <a:r>
              <a:rPr lang="en-US" sz="3200" dirty="0"/>
              <a:t>       .ForEach(n =&gt; Console.WriteLine(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$"{n:F2}")</a:t>
            </a:r>
            <a:r>
              <a:rPr lang="en-US" sz="3200" dirty="0"/>
              <a:t>);</a:t>
            </a:r>
            <a:endParaRPr lang="en-US" sz="3600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208823" y="1524000"/>
            <a:ext cx="4572000" cy="2590800"/>
          </a:xfrm>
          <a:prstGeom prst="wedgeRoundRectCallout">
            <a:avLst>
              <a:gd name="adj1" fmla="val -60937"/>
              <a:gd name="adj2" fmla="val 120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Очевидно, вариант 1 е по-кратък и прегледен, тъй като за случая има синтактична захар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89BBF4C-E9F9-494D-B348-F32DD6A70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 да предаваме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&lt;T&gt;</a:t>
            </a:r>
            <a:r>
              <a:rPr lang="en-US" dirty="0"/>
              <a:t> </a:t>
            </a:r>
            <a:r>
              <a:rPr lang="bg-BG" dirty="0"/>
              <a:t>към методи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Може да използваме метод като този</a:t>
            </a:r>
            <a:r>
              <a:rPr lang="en-US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Предаване на функции към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4923" y="1936002"/>
            <a:ext cx="11715802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Operation(int number, Func&lt;int, int&gt;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4923" y="4495800"/>
            <a:ext cx="11715801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Operation(a, number =&gt; number * 5);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Operation(a, number =&gt; number – 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Operation(b, number =&gt; number % 2);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7E839E9-4312-4B59-9585-1AC1D794D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19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Въведете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души с тяхната възраст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Въведете условие и възраст за филтър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Въведете начина на форматиране на изхода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Изведете всички хора, които</a:t>
            </a:r>
            <a:br>
              <a:rPr lang="bg-BG" sz="3200" dirty="0"/>
            </a:br>
            <a:r>
              <a:rPr lang="bg-BG" sz="3200" dirty="0"/>
              <a:t>удовлетворяват условието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897338" y="1752600"/>
            <a:ext cx="2683474" cy="35814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340933"/>
              </p:ext>
            </p:extLst>
          </p:nvPr>
        </p:nvGraphicFramePr>
        <p:xfrm>
          <a:off x="9165357" y="2045350"/>
          <a:ext cx="2150110" cy="2995900"/>
        </p:xfrm>
        <a:graphic>
          <a:graphicData uri="http://schemas.openxmlformats.org/drawingml/2006/table">
            <a:tbl>
              <a:tblPr/>
              <a:tblGrid>
                <a:gridCol w="146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Gosho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Izdislav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bg-BG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Content Placeholder 2"/>
          <p:cNvSpPr txBox="1">
            <a:spLocks/>
          </p:cNvSpPr>
          <p:nvPr/>
        </p:nvSpPr>
        <p:spPr>
          <a:xfrm rot="20729731">
            <a:off x="5107042" y="4363262"/>
            <a:ext cx="3532601" cy="14478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условие</a:t>
            </a:r>
            <a:r>
              <a:rPr lang="en-US" sz="2800" dirty="0"/>
              <a:t> - "older"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Възраст</a:t>
            </a:r>
            <a:r>
              <a:rPr lang="en-US" sz="2800" dirty="0"/>
              <a:t> - 20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формат</a:t>
            </a:r>
            <a:r>
              <a:rPr lang="en-US" sz="2800" dirty="0"/>
              <a:t>- "name age"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192387" y="4419600"/>
            <a:ext cx="2920825" cy="2209800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43776"/>
              </p:ext>
            </p:extLst>
          </p:nvPr>
        </p:nvGraphicFramePr>
        <p:xfrm>
          <a:off x="1424942" y="4679460"/>
          <a:ext cx="2459670" cy="1797540"/>
        </p:xfrm>
        <a:graphic>
          <a:graphicData uri="http://schemas.openxmlformats.org/drawingml/2006/table">
            <a:tbl>
              <a:tblPr/>
              <a:tblGrid>
                <a:gridCol w="18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Pesho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Radka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8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Mara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bg-B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Left Arrow 2"/>
          <p:cNvSpPr/>
          <p:nvPr/>
        </p:nvSpPr>
        <p:spPr>
          <a:xfrm rot="20734787">
            <a:off x="4382639" y="4053949"/>
            <a:ext cx="420360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45266277-E183-48F2-ADC7-1D1091562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22413" y="1676400"/>
            <a:ext cx="10944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F3BE60"/>
                </a:solidFill>
              </a:rPr>
              <a:t>//TODO: </a:t>
            </a:r>
            <a:r>
              <a:rPr lang="bg-BG" sz="2800" dirty="0"/>
              <a:t>Въвеждане на данни от клавиатурата</a:t>
            </a:r>
            <a:endParaRPr lang="en-US" sz="2800" dirty="0"/>
          </a:p>
          <a:p>
            <a:r>
              <a:rPr lang="en-US" sz="2800" dirty="0">
                <a:solidFill>
                  <a:srgbClr val="F3BE60"/>
                </a:solidFill>
              </a:rPr>
              <a:t>//</a:t>
            </a:r>
            <a:r>
              <a:rPr lang="bg-BG" sz="2800" dirty="0">
                <a:solidFill>
                  <a:srgbClr val="F3BE60"/>
                </a:solidFill>
              </a:rPr>
              <a:t>Реализация на методите на следващите слайдове</a:t>
            </a:r>
            <a:endParaRPr lang="en-US" sz="2800" dirty="0">
              <a:solidFill>
                <a:srgbClr val="F3BE60"/>
              </a:solidFill>
            </a:endParaRP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Func&lt;int, bool&gt; </a:t>
            </a:r>
            <a:r>
              <a:rPr lang="en-US" sz="2800" dirty="0"/>
              <a:t>tester = CreateTester(condition, age);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Action&lt;KeyValuePair&lt;string, int&gt;&gt;</a:t>
            </a:r>
            <a:r>
              <a:rPr lang="en-US" sz="2800" dirty="0"/>
              <a:t> printer = </a:t>
            </a:r>
            <a:endParaRPr lang="bg-BG" sz="2800" dirty="0"/>
          </a:p>
          <a:p>
            <a:r>
              <a:rPr lang="bg-BG" sz="2800" dirty="0"/>
              <a:t>  </a:t>
            </a:r>
            <a:r>
              <a:rPr lang="en-US" sz="2800" dirty="0" err="1"/>
              <a:t>CreatePrinter</a:t>
            </a:r>
            <a:r>
              <a:rPr lang="en-US" sz="2800" dirty="0"/>
              <a:t>(format);</a:t>
            </a:r>
          </a:p>
          <a:p>
            <a:endParaRPr lang="en-US" sz="2800" dirty="0"/>
          </a:p>
          <a:p>
            <a:r>
              <a:rPr lang="en-US" sz="2800" dirty="0"/>
              <a:t>PrintFilteredStudent(people, </a:t>
            </a:r>
            <a:r>
              <a:rPr lang="en-US" sz="2800" dirty="0">
                <a:solidFill>
                  <a:srgbClr val="F3BE60"/>
                </a:solidFill>
              </a:rPr>
              <a:t>tester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3BE60"/>
                </a:solidFill>
              </a:rPr>
              <a:t>printer</a:t>
            </a:r>
            <a:r>
              <a:rPr lang="en-US" sz="2800" dirty="0"/>
              <a:t>);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https://judge.softuni.bg/Contests/Practice/Index/597#4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2D5D263-E549-460B-AD8B-AB34A3E01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1813" y="1184522"/>
            <a:ext cx="11125200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static </a:t>
            </a:r>
            <a:r>
              <a:rPr lang="en-US" sz="2800" dirty="0">
                <a:solidFill>
                  <a:srgbClr val="F3BE60"/>
                </a:solidFill>
              </a:rPr>
              <a:t>Func&lt;int, bool&gt; </a:t>
            </a:r>
            <a:r>
              <a:rPr lang="en-US" sz="2800" dirty="0"/>
              <a:t>CreateTester</a:t>
            </a:r>
            <a:endParaRPr lang="bg-BG" sz="2800" dirty="0"/>
          </a:p>
          <a:p>
            <a:r>
              <a:rPr lang="bg-BG" sz="2800" dirty="0"/>
              <a:t>  </a:t>
            </a:r>
            <a:r>
              <a:rPr lang="en-US" sz="2800" dirty="0"/>
              <a:t>(string condition, int 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switch (condition)</a:t>
            </a:r>
          </a:p>
          <a:p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{</a:t>
            </a:r>
          </a:p>
          <a:p>
            <a:r>
              <a:rPr lang="en-US" sz="2800" dirty="0"/>
              <a:t>   </a:t>
            </a:r>
            <a:r>
              <a:rPr lang="bg-BG" sz="2800" dirty="0"/>
              <a:t> </a:t>
            </a:r>
            <a:r>
              <a:rPr lang="en-US" sz="2800" dirty="0"/>
              <a:t>case "younger":</a:t>
            </a:r>
            <a:r>
              <a:rPr lang="bg-BG" sz="2800" dirty="0"/>
              <a:t> </a:t>
            </a:r>
            <a:r>
              <a:rPr lang="en-US" sz="2800" dirty="0"/>
              <a:t>return </a:t>
            </a:r>
            <a:r>
              <a:rPr lang="en-US" sz="2800" dirty="0">
                <a:solidFill>
                  <a:srgbClr val="F3BE60"/>
                </a:solidFill>
              </a:rPr>
              <a:t>x =&gt; x &lt; age</a:t>
            </a:r>
            <a:r>
              <a:rPr lang="en-US" sz="2800" dirty="0"/>
              <a:t>;</a:t>
            </a:r>
          </a:p>
          <a:p>
            <a:r>
              <a:rPr lang="en-US" sz="2800" dirty="0"/>
              <a:t>   </a:t>
            </a:r>
            <a:r>
              <a:rPr lang="bg-BG" sz="2800" dirty="0"/>
              <a:t> </a:t>
            </a:r>
            <a:r>
              <a:rPr lang="en-US" sz="2800" dirty="0"/>
              <a:t>case "older":</a:t>
            </a:r>
            <a:r>
              <a:rPr lang="bg-BG" sz="2800" dirty="0"/>
              <a:t> </a:t>
            </a:r>
            <a:r>
              <a:rPr lang="en-US" sz="2800" dirty="0"/>
              <a:t>return </a:t>
            </a:r>
            <a:r>
              <a:rPr lang="en-US" sz="2800" dirty="0">
                <a:solidFill>
                  <a:srgbClr val="F3BE60"/>
                </a:solidFill>
              </a:rPr>
              <a:t>x =&gt; x &gt;= age</a:t>
            </a:r>
            <a:r>
              <a:rPr lang="en-US" sz="2800" dirty="0"/>
              <a:t>;</a:t>
            </a:r>
          </a:p>
          <a:p>
            <a:r>
              <a:rPr lang="en-US" sz="2800" dirty="0"/>
              <a:t>   </a:t>
            </a:r>
            <a:r>
              <a:rPr lang="bg-BG" sz="2800" dirty="0"/>
              <a:t> </a:t>
            </a:r>
            <a:r>
              <a:rPr lang="en-US" sz="2800" dirty="0"/>
              <a:t>default:</a:t>
            </a:r>
            <a:r>
              <a:rPr lang="bg-BG" sz="2800" dirty="0"/>
              <a:t> </a:t>
            </a:r>
            <a:r>
              <a:rPr lang="en-US" sz="2800" dirty="0"/>
              <a:t>return null;</a:t>
            </a:r>
          </a:p>
          <a:p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https://judge.softuni.bg/Contests/Practice/Index/597#4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1B1DAA90-AE57-4241-92B2-DDE6ABBD9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(3)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3712" y="1066800"/>
            <a:ext cx="11391900" cy="55468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600" dirty="0"/>
              <a:t>public static </a:t>
            </a:r>
            <a:r>
              <a:rPr lang="en-US" sz="2600" dirty="0">
                <a:solidFill>
                  <a:srgbClr val="F3BE60"/>
                </a:solidFill>
              </a:rPr>
              <a:t>Action&lt;KeyValuePair&lt;string, int&gt;&gt;</a:t>
            </a:r>
            <a:endParaRPr lang="bg-BG" sz="2600" dirty="0">
              <a:solidFill>
                <a:srgbClr val="F3BE60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2600" dirty="0">
                <a:solidFill>
                  <a:srgbClr val="F3BE60"/>
                </a:solidFill>
              </a:rPr>
              <a:t>  </a:t>
            </a:r>
            <a:r>
              <a:rPr lang="en-US" sz="2600" dirty="0" err="1"/>
              <a:t>CreatePrinter</a:t>
            </a:r>
            <a:r>
              <a:rPr lang="en-US" sz="2600" dirty="0"/>
              <a:t>(string format)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</a:t>
            </a:r>
            <a:r>
              <a:rPr lang="bg-BG" sz="2600" dirty="0"/>
              <a:t> </a:t>
            </a:r>
            <a:r>
              <a:rPr lang="en-US" sz="2600" dirty="0"/>
              <a:t>switch (format)</a:t>
            </a:r>
            <a:endParaRPr lang="bg-BG" sz="2600" dirty="0"/>
          </a:p>
          <a:p>
            <a:pPr>
              <a:lnSpc>
                <a:spcPct val="90000"/>
              </a:lnSpc>
            </a:pPr>
            <a:r>
              <a:rPr lang="bg-BG" sz="2600" dirty="0"/>
              <a:t>  </a:t>
            </a:r>
            <a:r>
              <a:rPr lang="en-US" sz="2600" dirty="0"/>
              <a:t>{</a:t>
            </a:r>
            <a:r>
              <a:rPr lang="bg-BG" sz="2600" dirty="0"/>
              <a:t> </a:t>
            </a: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    case "name":</a:t>
            </a:r>
            <a:r>
              <a:rPr lang="bg-BG" sz="2600" dirty="0"/>
              <a:t> </a:t>
            </a:r>
          </a:p>
          <a:p>
            <a:pPr>
              <a:lnSpc>
                <a:spcPct val="90000"/>
              </a:lnSpc>
            </a:pPr>
            <a:r>
              <a:rPr lang="bg-BG" sz="2600" dirty="0"/>
              <a:t>      </a:t>
            </a:r>
            <a:r>
              <a:rPr lang="en-US" sz="2600" dirty="0"/>
              <a:t>return </a:t>
            </a:r>
            <a:r>
              <a:rPr lang="en-US" sz="2600" dirty="0">
                <a:solidFill>
                  <a:srgbClr val="F3BE60"/>
                </a:solidFill>
              </a:rPr>
              <a:t>person =&gt; </a:t>
            </a: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3BE60"/>
                </a:solidFill>
              </a:rPr>
              <a:t>$"{person.Key}"</a:t>
            </a:r>
            <a:r>
              <a:rPr lang="en-US" sz="26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</a:t>
            </a:r>
            <a:r>
              <a:rPr lang="bg-BG" sz="2600" dirty="0"/>
              <a:t> </a:t>
            </a:r>
            <a:r>
              <a:rPr lang="en-US" sz="2600" dirty="0"/>
              <a:t>case "age":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 </a:t>
            </a:r>
            <a:r>
              <a:rPr lang="bg-BG" sz="2600" dirty="0"/>
              <a:t> </a:t>
            </a:r>
            <a:r>
              <a:rPr lang="en-US" sz="2600" dirty="0"/>
              <a:t>return </a:t>
            </a:r>
            <a:r>
              <a:rPr lang="en-US" sz="2600" dirty="0">
                <a:solidFill>
                  <a:srgbClr val="F3BE60"/>
                </a:solidFill>
              </a:rPr>
              <a:t>person =&gt; </a:t>
            </a: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3BE60"/>
                </a:solidFill>
              </a:rPr>
              <a:t>$"{</a:t>
            </a:r>
            <a:r>
              <a:rPr lang="en-US" sz="2600" dirty="0" err="1">
                <a:solidFill>
                  <a:srgbClr val="F3BE60"/>
                </a:solidFill>
              </a:rPr>
              <a:t>person.Value</a:t>
            </a:r>
            <a:r>
              <a:rPr lang="en-US" sz="2600" dirty="0">
                <a:solidFill>
                  <a:srgbClr val="F3BE60"/>
                </a:solidFill>
              </a:rPr>
              <a:t>}"</a:t>
            </a:r>
            <a:r>
              <a:rPr lang="en-US" sz="2600" dirty="0"/>
              <a:t>);</a:t>
            </a:r>
          </a:p>
          <a:p>
            <a:pPr>
              <a:lnSpc>
                <a:spcPct val="90000"/>
              </a:lnSpc>
            </a:pPr>
            <a:r>
              <a:rPr lang="bg-BG" sz="2600" dirty="0"/>
              <a:t>    </a:t>
            </a:r>
            <a:r>
              <a:rPr lang="en-US" sz="2600" dirty="0"/>
              <a:t>case "name age":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 </a:t>
            </a:r>
            <a:r>
              <a:rPr lang="bg-BG" sz="2600" dirty="0"/>
              <a:t> </a:t>
            </a:r>
            <a:r>
              <a:rPr lang="en-US" sz="2600" dirty="0"/>
              <a:t>return </a:t>
            </a:r>
            <a:r>
              <a:rPr lang="en-US" sz="2600" dirty="0">
                <a:solidFill>
                  <a:srgbClr val="F3BE60"/>
                </a:solidFill>
              </a:rPr>
              <a:t>person =&gt; </a:t>
            </a:r>
            <a:endParaRPr lang="bg-BG" sz="2600" dirty="0">
              <a:solidFill>
                <a:srgbClr val="F3BE60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2600" dirty="0"/>
              <a:t>         </a:t>
            </a:r>
            <a:r>
              <a:rPr lang="en-US" sz="2600" dirty="0" err="1"/>
              <a:t>Console.WriteLine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3BE60"/>
                </a:solidFill>
              </a:rPr>
              <a:t>$"{</a:t>
            </a:r>
            <a:r>
              <a:rPr lang="en-US" sz="2600" dirty="0" err="1">
                <a:solidFill>
                  <a:srgbClr val="F3BE60"/>
                </a:solidFill>
              </a:rPr>
              <a:t>person.Key</a:t>
            </a:r>
            <a:r>
              <a:rPr lang="en-US" sz="2600" dirty="0">
                <a:solidFill>
                  <a:srgbClr val="F3BE60"/>
                </a:solidFill>
              </a:rPr>
              <a:t>} </a:t>
            </a:r>
            <a:r>
              <a:rPr lang="en-US" dirty="0">
                <a:solidFill>
                  <a:srgbClr val="F3BE60"/>
                </a:solidFill>
              </a:rPr>
              <a:t>-</a:t>
            </a:r>
            <a:r>
              <a:rPr lang="en-US" sz="2600" dirty="0">
                <a:solidFill>
                  <a:srgbClr val="F3BE60"/>
                </a:solidFill>
              </a:rPr>
              <a:t> {</a:t>
            </a:r>
            <a:r>
              <a:rPr lang="en-US" sz="2600" dirty="0" err="1">
                <a:solidFill>
                  <a:srgbClr val="F3BE60"/>
                </a:solidFill>
              </a:rPr>
              <a:t>person.Value</a:t>
            </a:r>
            <a:r>
              <a:rPr lang="en-US" sz="2600" dirty="0">
                <a:solidFill>
                  <a:srgbClr val="F3BE60"/>
                </a:solidFill>
              </a:rPr>
              <a:t>}"</a:t>
            </a:r>
            <a:r>
              <a:rPr lang="en-US" sz="2600" dirty="0"/>
              <a:t>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default:</a:t>
            </a:r>
            <a:r>
              <a:rPr lang="bg-BG" sz="2600" dirty="0"/>
              <a:t> </a:t>
            </a:r>
            <a:r>
              <a:rPr lang="en-US" sz="2600" dirty="0"/>
              <a:t>return null;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}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}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19035CCC-3E0B-4516-97B6-A0E57A1CD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(4)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36535" y="1371600"/>
            <a:ext cx="1122047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600" dirty="0"/>
              <a:t>public static void </a:t>
            </a:r>
            <a:r>
              <a:rPr lang="en-US" sz="2600" dirty="0" err="1"/>
              <a:t>PrintFilteredStudent</a:t>
            </a:r>
            <a:r>
              <a:rPr lang="en-US" sz="2600" dirty="0"/>
              <a:t>(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Dictionary&lt;string, </a:t>
            </a:r>
            <a:r>
              <a:rPr lang="en-US" sz="2600" dirty="0" err="1"/>
              <a:t>int</a:t>
            </a:r>
            <a:r>
              <a:rPr lang="en-US" sz="2600" dirty="0"/>
              <a:t>&gt; people, 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</a:t>
            </a:r>
            <a:r>
              <a:rPr lang="en-US" sz="2600" dirty="0" err="1"/>
              <a:t>Func</a:t>
            </a:r>
            <a:r>
              <a:rPr lang="en-US" sz="2600" dirty="0"/>
              <a:t>&lt;</a:t>
            </a:r>
            <a:r>
              <a:rPr lang="en-US" sz="2600" dirty="0" err="1"/>
              <a:t>int</a:t>
            </a:r>
            <a:r>
              <a:rPr lang="en-US" sz="2600" dirty="0"/>
              <a:t>, </a:t>
            </a:r>
            <a:r>
              <a:rPr lang="en-US" sz="2600" dirty="0" err="1"/>
              <a:t>bool</a:t>
            </a:r>
            <a:r>
              <a:rPr lang="en-US" sz="2600" dirty="0"/>
              <a:t>&gt; tester,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Action&lt;</a:t>
            </a:r>
            <a:r>
              <a:rPr lang="en-US" sz="2600" dirty="0" err="1"/>
              <a:t>KeyValuePair</a:t>
            </a:r>
            <a:r>
              <a:rPr lang="en-US" sz="2600" dirty="0"/>
              <a:t>&lt;string, </a:t>
            </a:r>
            <a:r>
              <a:rPr lang="en-US" sz="2600" dirty="0" err="1"/>
              <a:t>int</a:t>
            </a:r>
            <a:r>
              <a:rPr lang="en-US" sz="2600" dirty="0"/>
              <a:t>&gt;&gt; printer) </a:t>
            </a:r>
            <a:r>
              <a:rPr lang="en-US" sz="2600" dirty="0">
                <a:solidFill>
                  <a:srgbClr val="F3BE60"/>
                </a:solidFill>
              </a:rPr>
              <a:t>			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endParaRPr lang="bg-BG" sz="2600" dirty="0"/>
          </a:p>
          <a:p>
            <a:pPr>
              <a:lnSpc>
                <a:spcPct val="90000"/>
              </a:lnSpc>
            </a:pPr>
            <a:r>
              <a:rPr lang="bg-BG" sz="2600" dirty="0"/>
              <a:t>  </a:t>
            </a:r>
            <a:r>
              <a:rPr lang="en-US" sz="2600" dirty="0"/>
              <a:t>foreach (var person in people)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if (tester(</a:t>
            </a:r>
            <a:r>
              <a:rPr lang="en-US" sz="2600" dirty="0" err="1"/>
              <a:t>person.Value</a:t>
            </a:r>
            <a:r>
              <a:rPr lang="en-US" sz="2600" dirty="0"/>
              <a:t>))</a:t>
            </a:r>
          </a:p>
          <a:p>
            <a:pPr>
              <a:lnSpc>
                <a:spcPct val="90000"/>
              </a:lnSpc>
            </a:pPr>
            <a:r>
              <a:rPr lang="bg-BG" sz="2600" dirty="0"/>
              <a:t>      </a:t>
            </a:r>
            <a:r>
              <a:rPr lang="en-US" sz="2600" dirty="0"/>
              <a:t>printer(person);</a:t>
            </a:r>
          </a:p>
          <a:p>
            <a:pPr>
              <a:lnSpc>
                <a:spcPct val="90000"/>
              </a:lnSpc>
            </a:pPr>
            <a:endParaRPr lang="bg-BG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}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405640" y="5324475"/>
            <a:ext cx="6996545" cy="1069916"/>
          </a:xfrm>
          <a:prstGeom prst="wedgeRoundRectCallout">
            <a:avLst>
              <a:gd name="adj1" fmla="val -44330"/>
              <a:gd name="adj2" fmla="val -132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и ако отговаря се </a:t>
            </a:r>
            <a:r>
              <a:rPr lang="bg-BG" sz="2800" b="1" dirty="0">
                <a:solidFill>
                  <a:schemeClr val="accent1"/>
                </a:solidFill>
              </a:rPr>
              <a:t>извежда</a:t>
            </a:r>
            <a:r>
              <a:rPr lang="bg-BG" sz="2800" dirty="0">
                <a:solidFill>
                  <a:srgbClr val="FFFFFF"/>
                </a:solidFill>
              </a:rPr>
              <a:t> информация, подредена в реда, указан от </a:t>
            </a:r>
            <a:r>
              <a:rPr lang="bg-BG" sz="2800" b="1" dirty="0">
                <a:solidFill>
                  <a:schemeClr val="accent1"/>
                </a:solidFill>
              </a:rPr>
              <a:t>формата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766114" y="3276600"/>
            <a:ext cx="3429000" cy="1452438"/>
          </a:xfrm>
          <a:prstGeom prst="wedgeRoundRectCallout">
            <a:avLst>
              <a:gd name="adj1" fmla="val -101346"/>
              <a:gd name="adj2" fmla="val -188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се проверява от </a:t>
            </a:r>
            <a:r>
              <a:rPr lang="en-US" sz="2800" dirty="0">
                <a:solidFill>
                  <a:schemeClr val="tx1"/>
                </a:solidFill>
              </a:rPr>
              <a:t>tester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дали отговаря на </a:t>
            </a:r>
            <a:r>
              <a:rPr lang="en-US" sz="2800" b="1" dirty="0">
                <a:solidFill>
                  <a:schemeClr val="accent1"/>
                </a:solidFill>
              </a:rPr>
              <a:t>condition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770812" y="1115306"/>
            <a:ext cx="4314811" cy="1452438"/>
          </a:xfrm>
          <a:prstGeom prst="wedgeRoundRectCallout">
            <a:avLst>
              <a:gd name="adj1" fmla="val -81442"/>
              <a:gd name="adj2" fmla="val 7731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За </a:t>
            </a:r>
            <a:r>
              <a:rPr lang="bg-BG" sz="2800" b="1" dirty="0">
                <a:solidFill>
                  <a:schemeClr val="accent1"/>
                </a:solidFill>
              </a:rPr>
              <a:t>всеки</a:t>
            </a:r>
            <a:r>
              <a:rPr lang="bg-BG" sz="2800" dirty="0">
                <a:solidFill>
                  <a:srgbClr val="FFFFFF"/>
                </a:solidFill>
              </a:rPr>
              <a:t> човек в речника с преварително определения </a:t>
            </a:r>
            <a:r>
              <a:rPr lang="en-US" sz="2800" b="1" dirty="0">
                <a:solidFill>
                  <a:schemeClr val="accent1"/>
                </a:solidFill>
              </a:rPr>
              <a:t>tester</a:t>
            </a:r>
            <a:endParaRPr lang="bg-BG" b="1" dirty="0">
              <a:solidFill>
                <a:schemeClr val="accent1"/>
              </a:solidFill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EF3DC6D-A7D8-48BE-A5F9-3C4A8BBB5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0033" y="1066800"/>
            <a:ext cx="11585580" cy="5570355"/>
          </a:xfrm>
        </p:spPr>
        <p:txBody>
          <a:bodyPr>
            <a:noAutofit/>
          </a:bodyPr>
          <a:lstStyle/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функция, която не връща резултат</a:t>
            </a:r>
            <a:endParaRPr lang="en-US" dirty="0"/>
          </a:p>
          <a:p>
            <a:pPr marL="358775" indent="-358775">
              <a:lnSpc>
                <a:spcPct val="95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е функция, която връща резултат от тип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Tresult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&lt;T,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TResult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bg-BG" dirty="0">
                <a:latin typeface="Consolas" panose="020B0609020204030204" pitchFamily="49" charset="0"/>
              </a:rPr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Action&lt;T&gt; </a:t>
            </a:r>
            <a:r>
              <a:rPr lang="bg-BG" dirty="0">
                <a:latin typeface="Consolas" panose="020B0609020204030204" pitchFamily="49" charset="0"/>
              </a:rPr>
              <a:t>може да се предават като параметри на метод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/>
              <a:t>Реализират се чрез делегати.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/>
              <a:t>С тази технология можем да направим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bg-BG" dirty="0"/>
              <a:t> кода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динамичен</a:t>
            </a:r>
            <a:r>
              <a:rPr lang="bg-BG" b="1" dirty="0">
                <a:solidFill>
                  <a:schemeClr val="accent1"/>
                </a:solidFill>
              </a:rPr>
              <a:t>. </a:t>
            </a:r>
          </a:p>
          <a:p>
            <a:pPr marL="358775" indent="-358775">
              <a:lnSpc>
                <a:spcPct val="95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57" y="3936298"/>
            <a:ext cx="2739455" cy="2343822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D002A70-766B-4E2F-AB25-01FAC5782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6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075" y="2258375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Променливи от тип "функция" в </a:t>
            </a:r>
            <a:r>
              <a:rPr lang="en-US" dirty="0"/>
              <a:t>C#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Действия (процедури): </a:t>
            </a:r>
            <a:r>
              <a:rPr lang="en-US" dirty="0"/>
              <a:t>Action&lt;T&gt;</a:t>
            </a:r>
            <a:endParaRPr lang="bg-BG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Делегати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Предаване на функции към метод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bg-BG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B8DC61A-6BB0-4CB9-AE5C-03E6C9F33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90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Елементи от функционалното програмиране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1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249713C-B993-4A44-9335-5A59DDC1B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6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Инициализация на функция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bg-BG" sz="3200" dirty="0"/>
              <a:t>входният и изходният тип могат да са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входният и изходният тип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може</a:t>
            </a:r>
            <a:r>
              <a:rPr lang="en-US" sz="3200" dirty="0"/>
              <a:t> </a:t>
            </a:r>
            <a:r>
              <a:rPr lang="bg-BG" sz="3200" dirty="0"/>
              <a:t>да са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тип,</a:t>
            </a:r>
            <a:r>
              <a:rPr lang="en-US" sz="3200" dirty="0"/>
              <a:t> </a:t>
            </a:r>
            <a:r>
              <a:rPr lang="bg-BG" sz="3200" dirty="0"/>
              <a:t>който ние сме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декларирали</a:t>
            </a:r>
            <a:endParaRPr lang="en-US" sz="32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Променливи от тип (референция към) функция в </a:t>
            </a:r>
            <a:r>
              <a:rPr lang="en-US" dirty="0"/>
              <a:t>C# </a:t>
            </a:r>
            <a:r>
              <a:rPr lang="en-US" dirty="0" err="1"/>
              <a:t>Func</a:t>
            </a:r>
            <a:r>
              <a:rPr lang="en-US" dirty="0"/>
              <a:t>&lt;T, </a:t>
            </a:r>
            <a:r>
              <a:rPr lang="en-US" dirty="0" err="1"/>
              <a:t>TResult</a:t>
            </a:r>
            <a:r>
              <a:rPr lang="en-US" dirty="0"/>
              <a:t>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5478" y="2239327"/>
            <a:ext cx="10100934" cy="5770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Func&lt;int, string&gt; func = n =&gt; n.ToString();</a:t>
            </a: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608973" y="3181496"/>
            <a:ext cx="2414543" cy="666254"/>
          </a:xfrm>
          <a:prstGeom prst="wedgeRoundRectCallout">
            <a:avLst>
              <a:gd name="adj1" fmla="val 34819"/>
              <a:gd name="adj2" fmla="val -1134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Изходен тип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85268" y="3200260"/>
            <a:ext cx="2228850" cy="666254"/>
          </a:xfrm>
          <a:prstGeom prst="wedgeRoundRectCallout">
            <a:avLst>
              <a:gd name="adj1" fmla="val 63955"/>
              <a:gd name="adj2" fmla="val -1211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Входен тип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114079" y="3198913"/>
            <a:ext cx="1485900" cy="666254"/>
          </a:xfrm>
          <a:prstGeom prst="wedgeRoundRectCallout">
            <a:avLst>
              <a:gd name="adj1" fmla="val 8485"/>
              <a:gd name="adj2" fmla="val -11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Име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91589" y="96857"/>
            <a:ext cx="465640" cy="3993193"/>
          </a:xfrm>
          <a:prstGeom prst="rightBrace">
            <a:avLst>
              <a:gd name="adj1" fmla="val 62577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09383" y="995666"/>
            <a:ext cx="3811623" cy="666254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Lambda </a:t>
            </a:r>
            <a:r>
              <a:rPr lang="bg-BG" sz="2800" dirty="0"/>
              <a:t>израз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418013" y="4011920"/>
            <a:ext cx="3924590" cy="663555"/>
          </a:xfrm>
          <a:prstGeom prst="wedgeRoundRectCallout">
            <a:avLst>
              <a:gd name="adj1" fmla="val 4061"/>
              <a:gd name="adj2" fmla="val -25184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Входен параметър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494759" y="4011920"/>
            <a:ext cx="3348319" cy="663555"/>
          </a:xfrm>
          <a:prstGeom prst="wedgeRoundRectCallout">
            <a:avLst>
              <a:gd name="adj1" fmla="val -23663"/>
              <a:gd name="adj2" fmla="val -2453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/>
              <a:t>Връщан резултат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D9428B0C-BF1F-4D7C-8060-FFEE521F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 </a:t>
            </a:r>
            <a:r>
              <a:rPr lang="en-US" dirty="0"/>
              <a:t>.NET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</a:t>
            </a:r>
            <a:r>
              <a:rPr lang="bg-BG" dirty="0"/>
              <a:t>е метод, който не връща резултат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Вместо да пишем метода можем да напишем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Тогава ние го използваме така</a:t>
            </a:r>
            <a:r>
              <a:rPr lang="en-US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Действия (процедури): </a:t>
            </a:r>
            <a:r>
              <a:rPr lang="en-US" dirty="0"/>
              <a:t>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3212" y="1905000"/>
            <a:ext cx="11506200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3212" y="3886200"/>
            <a:ext cx="11506200" cy="512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Action&lt;string&gt;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 = message =&gt; Console.WriteLine(message);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9724" y="5227861"/>
            <a:ext cx="11469688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print("pesho");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print(5.ToString());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E84987B-ED99-47A6-8C44-1589FCAA2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139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Въведете числа от клавиатурата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Използвайте собствена функция за парсване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Изведете броя на числата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Изведете сбора им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Сбор на числа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16" y="2027908"/>
            <a:ext cx="2750955" cy="2750955"/>
          </a:xfrm>
          <a:prstGeom prst="rect">
            <a:avLst/>
          </a:prstGeom>
        </p:spPr>
      </p:pic>
      <p:sp>
        <p:nvSpPr>
          <p:cNvPr id="13" name="Bent-Up Arrow 12"/>
          <p:cNvSpPr/>
          <p:nvPr/>
        </p:nvSpPr>
        <p:spPr>
          <a:xfrm rot="5400000">
            <a:off x="6351968" y="4596316"/>
            <a:ext cx="850392" cy="18227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4930401"/>
            <a:ext cx="1924050" cy="150495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101520" y="5194665"/>
            <a:ext cx="3329783" cy="9971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41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16" y="4115388"/>
            <a:ext cx="5957264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sv-SE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4, 2, 1, 3, 5, 7, 1, 4, 2, 12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B740933C-1E53-465D-BE0D-4469DFFC0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Action</a:t>
            </a:r>
            <a:r>
              <a:rPr lang="bg-BG" dirty="0"/>
              <a:t> се реализират чрез </a:t>
            </a:r>
            <a:r>
              <a:rPr lang="bg-BG" b="1" dirty="0">
                <a:solidFill>
                  <a:schemeClr val="accent1"/>
                </a:solidFill>
              </a:rPr>
              <a:t>делегати</a:t>
            </a:r>
            <a:r>
              <a:rPr lang="bg-BG" dirty="0"/>
              <a:t> и сами по себе си са вградени делегати. Допускат </a:t>
            </a:r>
            <a:r>
              <a:rPr lang="bg-BG" b="1" dirty="0">
                <a:solidFill>
                  <a:schemeClr val="accent1"/>
                </a:solidFill>
              </a:rPr>
              <a:t>до 15 параметъра</a:t>
            </a:r>
            <a:r>
              <a:rPr lang="bg-BG" dirty="0"/>
              <a:t>, които са напълно достатъчни за практическа работа.</a:t>
            </a:r>
          </a:p>
          <a:p>
            <a:r>
              <a:rPr lang="bg-BG" dirty="0"/>
              <a:t>Ако желаем да работим </a:t>
            </a:r>
            <a:r>
              <a:rPr lang="bg-BG" b="1" dirty="0">
                <a:solidFill>
                  <a:schemeClr val="accent1"/>
                </a:solidFill>
              </a:rPr>
              <a:t>с повече </a:t>
            </a:r>
            <a:r>
              <a:rPr lang="bg-BG" dirty="0"/>
              <a:t>параметри се </a:t>
            </a:r>
            <a:r>
              <a:rPr lang="bg-BG" b="1" dirty="0">
                <a:solidFill>
                  <a:schemeClr val="accent1"/>
                </a:solidFill>
              </a:rPr>
              <a:t>ползват</a:t>
            </a:r>
            <a:r>
              <a:rPr lang="bg-BG" dirty="0"/>
              <a:t> делегати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98BAA12-8120-4FD5-8F57-0CC9DE129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6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Сбор на числа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7024" y="1371600"/>
            <a:ext cx="11353799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input = Console.ReadLine();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3BE60"/>
                </a:solidFill>
              </a:rPr>
              <a:t>Func</a:t>
            </a:r>
            <a:r>
              <a:rPr lang="en-US" sz="2800" dirty="0"/>
              <a:t>&lt;string, int&gt; parser = </a:t>
            </a:r>
            <a:r>
              <a:rPr lang="en-US" sz="2800" dirty="0">
                <a:solidFill>
                  <a:srgbClr val="F3BE60"/>
                </a:solidFill>
              </a:rPr>
              <a:t>n =&gt; int.Parse(n)</a:t>
            </a:r>
            <a:r>
              <a:rPr lang="en-US" sz="2800" dirty="0"/>
              <a:t>;</a:t>
            </a:r>
          </a:p>
          <a:p>
            <a:endParaRPr lang="en-US" sz="2800" dirty="0"/>
          </a:p>
          <a:p>
            <a:r>
              <a:rPr lang="en-US" sz="2800" dirty="0"/>
              <a:t>int[] numbers = input.Split(new string[] {", "}, </a:t>
            </a:r>
          </a:p>
          <a:p>
            <a:r>
              <a:rPr lang="en-US" sz="2800" dirty="0"/>
              <a:t>                  StringSplitOptions.RemoveEmptyEntries)</a:t>
            </a:r>
          </a:p>
          <a:p>
            <a:r>
              <a:rPr lang="en-US" sz="2800" dirty="0"/>
              <a:t>                  .Select(</a:t>
            </a:r>
            <a:r>
              <a:rPr lang="en-US" sz="2800" dirty="0">
                <a:solidFill>
                  <a:srgbClr val="F3BE60"/>
                </a:solidFill>
              </a:rPr>
              <a:t>parser</a:t>
            </a:r>
            <a:r>
              <a:rPr lang="en-US" sz="2800" dirty="0"/>
              <a:t>).ToArray();</a:t>
            </a:r>
          </a:p>
          <a:p>
            <a:endParaRPr lang="bg-BG" sz="2800" dirty="0"/>
          </a:p>
          <a:p>
            <a:r>
              <a:rPr lang="en-US" sz="2800" dirty="0"/>
              <a:t>Console.WriteLine(numbers.Length);</a:t>
            </a:r>
          </a:p>
          <a:p>
            <a:r>
              <a:rPr lang="en-US" sz="2800" dirty="0"/>
              <a:t>Console.WriteLine(numbers.Sum());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https://judge.softuni.bg/Contests/Practice/Index/597#1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D5E6745C-ED8F-47EA-A868-84CA186C9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90413" y="1135245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Въведете текст от конзолата (клавиатурата)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Пребройте колко думи започват с главна буква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Изведете броя на думите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Използвайте предикати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Задача: Пребройте думите, започващи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141412" y="4419600"/>
            <a:ext cx="4343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 following example shows how to use Predicate</a:t>
            </a: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66012" y="4419600"/>
            <a:ext cx="3329783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The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Predicate</a:t>
            </a:r>
          </a:p>
          <a:p>
            <a:pPr>
              <a:lnSpc>
                <a:spcPct val="105000"/>
              </a:lnSpc>
            </a:pPr>
            <a:endParaRPr lang="sv-SE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986208" y="49020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1524000"/>
            <a:ext cx="1943100" cy="1943100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943A7366-C151-4C94-839D-BD3858B86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6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Решение: Пребройте думите, започващи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22263" y="1752600"/>
            <a:ext cx="11544299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var words = Console.ReadLine().Split(new string[] {" "}, </a:t>
            </a:r>
          </a:p>
          <a:p>
            <a:r>
              <a:rPr lang="en-US" sz="2800" dirty="0"/>
              <a:t>                 StringSplitOptions.RemoveEmptyEntries);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Func&lt;string, bool&gt; checker = n =&gt; n[0] == n.ToUpper()[0];</a:t>
            </a:r>
          </a:p>
          <a:p>
            <a:endParaRPr lang="en-US" sz="2800" dirty="0"/>
          </a:p>
          <a:p>
            <a:r>
              <a:rPr lang="en-US" sz="2800" dirty="0"/>
              <a:t>words.Where(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checker</a:t>
            </a:r>
            <a:r>
              <a:rPr lang="en-US" sz="2800" dirty="0"/>
              <a:t>)</a:t>
            </a:r>
          </a:p>
          <a:p>
            <a:r>
              <a:rPr lang="en-US" sz="2800" dirty="0"/>
              <a:t>     .ToList()</a:t>
            </a:r>
          </a:p>
          <a:p>
            <a:r>
              <a:rPr lang="en-US" sz="2800" dirty="0"/>
              <a:t>     .ForEach(n =&gt; Console.WriteLine(n));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07741"/>
            <a:ext cx="1211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https://judge.softuni.bg/Contests/Practice/Index/597#2</a:t>
            </a:r>
            <a:endParaRPr lang="en-US" dirty="0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DC64FB4-3878-42E5-B78B-6FD70667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7205</TotalTime>
  <Words>1545</Words>
  <Application>Microsoft Office PowerPoint</Application>
  <PresentationFormat>Custom</PresentationFormat>
  <Paragraphs>245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 16x9</vt:lpstr>
      <vt:lpstr>Елементи от функционалното програмиране</vt:lpstr>
      <vt:lpstr>Съдържание</vt:lpstr>
      <vt:lpstr>Променливи от тип (референция към) функция в C# Func&lt;T, TResult&gt;</vt:lpstr>
      <vt:lpstr>Действия (процедури): Action&lt;T&gt;</vt:lpstr>
      <vt:lpstr>Задача: Сбор на числа</vt:lpstr>
      <vt:lpstr>Делегати</vt:lpstr>
      <vt:lpstr>Решение: Сбор на числа</vt:lpstr>
      <vt:lpstr>Задача: Пребройте думите, започващи с главна буква</vt:lpstr>
      <vt:lpstr>Решение: Пребройте думите, започващи с главна буква</vt:lpstr>
      <vt:lpstr>Задача: начисляване на ДДС (VAT)</vt:lpstr>
      <vt:lpstr>Решение: Добавяне на ДДС (VAT)</vt:lpstr>
      <vt:lpstr>Решение: Добавяне на ДДС (VAT) вариант 2 с функции</vt:lpstr>
      <vt:lpstr>Предаване на функции към метод</vt:lpstr>
      <vt:lpstr>Задача: Филтриране по възраст</vt:lpstr>
      <vt:lpstr>Решение: Филтриране по възраст</vt:lpstr>
      <vt:lpstr>Решение: Филтриране по възраст(2)</vt:lpstr>
      <vt:lpstr>Решение: Филтриране по възраст(3)</vt:lpstr>
      <vt:lpstr>Решение: Филтриране по възраст(4)</vt:lpstr>
      <vt:lpstr>Какво научихме?</vt:lpstr>
      <vt:lpstr>Елементи от функционалното програмиране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subject>Software Development Course</dc:subject>
  <dc:creator>Software University Foundation</dc:creator>
  <cp:keywords>C#; programming; course; SoftUni; Software University</cp:keywords>
  <dc:description>Фондация "Софтуерен университет" - http://softuni.foundation</dc:description>
  <cp:lastModifiedBy>Svetlin Nakov</cp:lastModifiedBy>
  <cp:revision>301</cp:revision>
  <dcterms:created xsi:type="dcterms:W3CDTF">2014-01-02T17:00:34Z</dcterms:created>
  <dcterms:modified xsi:type="dcterms:W3CDTF">2019-12-17T09:34:31Z</dcterms:modified>
  <cp:category>programming; software engineering;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