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20"/>
  </p:notesMasterIdLst>
  <p:handoutMasterIdLst>
    <p:handoutMasterId r:id="rId21"/>
  </p:handoutMasterIdLst>
  <p:sldIdLst>
    <p:sldId id="704" r:id="rId3"/>
    <p:sldId id="705" r:id="rId4"/>
    <p:sldId id="709" r:id="rId5"/>
    <p:sldId id="710" r:id="rId6"/>
    <p:sldId id="711" r:id="rId7"/>
    <p:sldId id="712" r:id="rId8"/>
    <p:sldId id="592" r:id="rId9"/>
    <p:sldId id="682" r:id="rId10"/>
    <p:sldId id="684" r:id="rId11"/>
    <p:sldId id="685" r:id="rId12"/>
    <p:sldId id="703" r:id="rId13"/>
    <p:sldId id="686" r:id="rId14"/>
    <p:sldId id="593" r:id="rId15"/>
    <p:sldId id="695" r:id="rId16"/>
    <p:sldId id="708" r:id="rId17"/>
    <p:sldId id="706" r:id="rId18"/>
    <p:sldId id="481"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C6146FD-CA92-4514-917B-B493ACB47999}">
          <p14:sldIdLst>
            <p14:sldId id="704"/>
            <p14:sldId id="705"/>
          </p14:sldIdLst>
        </p14:section>
        <p14:section name="Events Overview" id="{ACFF6ACB-794B-48DB-AB36-C1B0C2622C1B}">
          <p14:sldIdLst>
            <p14:sldId id="709"/>
            <p14:sldId id="710"/>
            <p14:sldId id="711"/>
            <p14:sldId id="712"/>
          </p14:sldIdLst>
        </p14:section>
        <p14:section name="Delegates" id="{5BE69697-A9DE-478A-B31D-4AFC3B1C519B}">
          <p14:sldIdLst>
            <p14:sldId id="592"/>
            <p14:sldId id="682"/>
            <p14:sldId id="684"/>
            <p14:sldId id="685"/>
            <p14:sldId id="703"/>
            <p14:sldId id="686"/>
            <p14:sldId id="593"/>
            <p14:sldId id="695"/>
          </p14:sldIdLst>
        </p14:section>
        <p14:section name="Conclusion" id="{E35A557C-1BFB-4B3E-B3AD-7DB97700F583}">
          <p14:sldIdLst>
            <p14:sldId id="708"/>
            <p14:sldId id="706"/>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55E942F9-5E9F-4845-9558-6464137BA12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787346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17</a:t>
            </a:fld>
            <a:endParaRPr lang="en-US" dirty="0"/>
          </a:p>
        </p:txBody>
      </p:sp>
      <p:sp>
        <p:nvSpPr>
          <p:cNvPr id="6" name="Footer Placeholder">
            <a:extLst>
              <a:ext uri="{FF2B5EF4-FFF2-40B4-BE49-F238E27FC236}">
                <a16:creationId xmlns:a16="http://schemas.microsoft.com/office/drawing/2014/main" id="{37BA8B10-63B0-44F4-9EC5-EDA1C14C2F4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02749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C739462E-3AFA-42B2-8C01-F90EBBC1F46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12684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a:t>
            </a:fld>
            <a:endParaRPr lang="en-US" dirty="0">
              <a:solidFill>
                <a:prstClr val="black"/>
              </a:solidFill>
            </a:endParaRPr>
          </a:p>
        </p:txBody>
      </p:sp>
      <p:sp>
        <p:nvSpPr>
          <p:cNvPr id="6" name="Footer Placeholder">
            <a:extLst>
              <a:ext uri="{FF2B5EF4-FFF2-40B4-BE49-F238E27FC236}">
                <a16:creationId xmlns:a16="http://schemas.microsoft.com/office/drawing/2014/main" id="{7DC2D77F-4FAC-4F91-A3E9-952F14C0BAB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69377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a:t>
            </a:fld>
            <a:endParaRPr lang="en-US" dirty="0">
              <a:solidFill>
                <a:prstClr val="black"/>
              </a:solidFill>
            </a:endParaRPr>
          </a:p>
        </p:txBody>
      </p:sp>
      <p:sp>
        <p:nvSpPr>
          <p:cNvPr id="6" name="Footer Placeholder">
            <a:extLst>
              <a:ext uri="{FF2B5EF4-FFF2-40B4-BE49-F238E27FC236}">
                <a16:creationId xmlns:a16="http://schemas.microsoft.com/office/drawing/2014/main" id="{8B31D0C4-0D84-4B0F-A94F-BA9BEDD3883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77128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a:t>
            </a:fld>
            <a:endParaRPr lang="en-US" dirty="0">
              <a:solidFill>
                <a:prstClr val="black"/>
              </a:solidFill>
            </a:endParaRPr>
          </a:p>
        </p:txBody>
      </p:sp>
      <p:sp>
        <p:nvSpPr>
          <p:cNvPr id="6" name="Footer Placeholder">
            <a:extLst>
              <a:ext uri="{FF2B5EF4-FFF2-40B4-BE49-F238E27FC236}">
                <a16:creationId xmlns:a16="http://schemas.microsoft.com/office/drawing/2014/main" id="{E45CC3DD-DF1D-4223-B087-E537132E5EC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56957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6</a:t>
            </a:fld>
            <a:endParaRPr lang="en-US" dirty="0">
              <a:solidFill>
                <a:prstClr val="black"/>
              </a:solidFill>
            </a:endParaRPr>
          </a:p>
        </p:txBody>
      </p:sp>
      <p:sp>
        <p:nvSpPr>
          <p:cNvPr id="6" name="Footer Placeholder">
            <a:extLst>
              <a:ext uri="{FF2B5EF4-FFF2-40B4-BE49-F238E27FC236}">
                <a16:creationId xmlns:a16="http://schemas.microsoft.com/office/drawing/2014/main" id="{EAC354B9-EDAA-4C18-83E9-42841A71CBDC}"/>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263974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0" name="Footer Placeholder">
            <a:extLst>
              <a:ext uri="{FF2B5EF4-FFF2-40B4-BE49-F238E27FC236}">
                <a16:creationId xmlns:a16="http://schemas.microsoft.com/office/drawing/2014/main" id="{F68D31B8-D3C6-4E92-B42C-09D450BE20E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83448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B2ADC2DC-FB35-4EA8-A527-766F00BD22D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455210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16</a:t>
            </a:fld>
            <a:endParaRPr lang="en-US" dirty="0">
              <a:solidFill>
                <a:prstClr val="black"/>
              </a:solidFill>
            </a:endParaRPr>
          </a:p>
        </p:txBody>
      </p:sp>
      <p:sp>
        <p:nvSpPr>
          <p:cNvPr id="6" name="Footer Placeholder">
            <a:extLst>
              <a:ext uri="{FF2B5EF4-FFF2-40B4-BE49-F238E27FC236}">
                <a16:creationId xmlns:a16="http://schemas.microsoft.com/office/drawing/2014/main" id="{802DB7DA-3308-4887-8884-673A688CCEC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095065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softuni.foundation/" TargetMode="External"/><Relationship Id="rId10" Type="http://schemas.openxmlformats.org/officeDocument/2006/relationships/image" Target="../media/image16.jpeg"/><Relationship Id="rId4" Type="http://schemas.openxmlformats.org/officeDocument/2006/relationships/image" Target="../media/image13.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622514" y="609600"/>
            <a:ext cx="10943797" cy="191627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sz="4400" dirty="0"/>
              <a:t>Комуникация между обекти. Въведение в събитийното програмиране. Делегати</a:t>
            </a:r>
            <a:endParaRPr lang="en-US" sz="4400"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pic>
        <p:nvPicPr>
          <p:cNvPr id="2" name="Picture 1"/>
          <p:cNvPicPr>
            <a:picLocks noChangeAspect="1"/>
          </p:cNvPicPr>
          <p:nvPr/>
        </p:nvPicPr>
        <p:blipFill>
          <a:blip r:embed="rId7"/>
          <a:stretch>
            <a:fillRect/>
          </a:stretch>
        </p:blipFill>
        <p:spPr>
          <a:xfrm>
            <a:off x="6829114" y="3244060"/>
            <a:ext cx="4650927" cy="2664123"/>
          </a:xfrm>
          <a:prstGeom prst="rect">
            <a:avLst/>
          </a:prstGeom>
        </p:spPr>
      </p:pic>
      <p:sp>
        <p:nvSpPr>
          <p:cNvPr id="12" name="Slide Number Placeholder">
            <a:extLst>
              <a:ext uri="{FF2B5EF4-FFF2-40B4-BE49-F238E27FC236}">
                <a16:creationId xmlns:a16="http://schemas.microsoft.com/office/drawing/2014/main" id="{CAB473AB-D709-410F-BC40-9E3B85E066B3}"/>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a:t>
            </a:fld>
            <a:endParaRPr lang="en-US" dirty="0">
              <a:solidFill>
                <a:prstClr val="white">
                  <a:tint val="75000"/>
                </a:prstClr>
              </a:solidFill>
            </a:endParaRPr>
          </a:p>
        </p:txBody>
      </p:sp>
    </p:spTree>
    <p:extLst>
      <p:ext uri="{BB962C8B-B14F-4D97-AF65-F5344CB8AC3E}">
        <p14:creationId xmlns:p14="http://schemas.microsoft.com/office/powerpoint/2010/main" val="25655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effectLst>
                  <a:outerShdw blurRad="50800" dist="38100" algn="tr" rotWithShape="0">
                    <a:prstClr val="black">
                      <a:alpha val="40000"/>
                    </a:prstClr>
                  </a:outerShdw>
                </a:effectLst>
              </a:rPr>
              <a:t>Създаване на инстанция на делегат</a:t>
            </a:r>
            <a:endParaRPr lang="en-US" dirty="0"/>
          </a:p>
        </p:txBody>
      </p:sp>
      <p:sp>
        <p:nvSpPr>
          <p:cNvPr id="6" name="Rectangle 5">
            <a:extLst>
              <a:ext uri="{FF2B5EF4-FFF2-40B4-BE49-F238E27FC236}">
                <a16:creationId xmlns:a16="http://schemas.microsoft.com/office/drawing/2014/main" id="{AD1FF434-57C8-4197-BD51-E911190890AD}"/>
              </a:ext>
            </a:extLst>
          </p:cNvPr>
          <p:cNvSpPr>
            <a:spLocks noChangeArrowheads="1"/>
          </p:cNvSpPr>
          <p:nvPr/>
        </p:nvSpPr>
        <p:spPr bwMode="auto">
          <a:xfrm>
            <a:off x="608012" y="1447800"/>
            <a:ext cx="11106466" cy="483209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delegate void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WorkPerformedHandler</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(int hours, WorkType workType);</a:t>
            </a:r>
          </a:p>
          <a:p>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WorkPerformedHandler</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dele = </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new</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WorkPerformedHandler(</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WorkPerformed</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static void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WorkPerformed</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(int hours, WorkType workType)</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Console.WriteLine("WorkPerformed called " + </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hours.ToString());</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AutoShape 6"/>
          <p:cNvSpPr>
            <a:spLocks noChangeArrowheads="1"/>
          </p:cNvSpPr>
          <p:nvPr/>
        </p:nvSpPr>
        <p:spPr bwMode="auto">
          <a:xfrm>
            <a:off x="163278" y="2133600"/>
            <a:ext cx="2286000" cy="596198"/>
          </a:xfrm>
          <a:prstGeom prst="wedgeRoundRectCallout">
            <a:avLst>
              <a:gd name="adj1" fmla="val 59916"/>
              <a:gd name="adj2" fmla="val -874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Делегат</a:t>
            </a:r>
            <a:endParaRPr lang="bg-BG" sz="3200" dirty="0">
              <a:solidFill>
                <a:schemeClr val="tx2">
                  <a:lumMod val="75000"/>
                </a:schemeClr>
              </a:solidFill>
            </a:endParaRPr>
          </a:p>
        </p:txBody>
      </p:sp>
      <p:sp>
        <p:nvSpPr>
          <p:cNvPr id="11" name="AutoShape 6"/>
          <p:cNvSpPr>
            <a:spLocks noChangeArrowheads="1"/>
          </p:cNvSpPr>
          <p:nvPr/>
        </p:nvSpPr>
        <p:spPr bwMode="auto">
          <a:xfrm>
            <a:off x="146450" y="3352800"/>
            <a:ext cx="2286000" cy="596198"/>
          </a:xfrm>
          <a:prstGeom prst="wedgeRoundRectCallout">
            <a:avLst>
              <a:gd name="adj1" fmla="val 59916"/>
              <a:gd name="adj2" fmla="val -874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Инстанция</a:t>
            </a:r>
            <a:endParaRPr lang="bg-BG" sz="3200" dirty="0">
              <a:solidFill>
                <a:schemeClr val="tx2">
                  <a:lumMod val="75000"/>
                </a:schemeClr>
              </a:solidFill>
            </a:endParaRPr>
          </a:p>
        </p:txBody>
      </p:sp>
      <p:sp>
        <p:nvSpPr>
          <p:cNvPr id="12" name="AutoShape 6"/>
          <p:cNvSpPr>
            <a:spLocks noChangeArrowheads="1"/>
          </p:cNvSpPr>
          <p:nvPr/>
        </p:nvSpPr>
        <p:spPr bwMode="auto">
          <a:xfrm>
            <a:off x="9766412" y="4648200"/>
            <a:ext cx="2286000" cy="596198"/>
          </a:xfrm>
          <a:prstGeom prst="wedgeRoundRectCallout">
            <a:avLst>
              <a:gd name="adj1" fmla="val -282179"/>
              <a:gd name="adj2" fmla="val -772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обработчик</a:t>
            </a:r>
            <a:endParaRPr lang="bg-BG" sz="3200" dirty="0">
              <a:solidFill>
                <a:schemeClr val="tx2">
                  <a:lumMod val="75000"/>
                </a:schemeClr>
              </a:solidFill>
            </a:endParaRPr>
          </a:p>
        </p:txBody>
      </p:sp>
      <p:sp>
        <p:nvSpPr>
          <p:cNvPr id="8" name="Slide Number Placeholder">
            <a:extLst>
              <a:ext uri="{FF2B5EF4-FFF2-40B4-BE49-F238E27FC236}">
                <a16:creationId xmlns:a16="http://schemas.microsoft.com/office/drawing/2014/main" id="{BCA0AAC4-522A-41F9-A165-7C14F1EDADE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25371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bg-BG" dirty="0"/>
              <a:t>Ламбда</a:t>
            </a:r>
            <a:r>
              <a:rPr lang="en-US" dirty="0"/>
              <a:t> </a:t>
            </a:r>
            <a:r>
              <a:rPr lang="bg-BG" dirty="0"/>
              <a:t>изразите могат да се присвояват на делегат</a:t>
            </a:r>
            <a:endParaRPr lang="en-US" dirty="0"/>
          </a:p>
        </p:txBody>
      </p:sp>
      <p:sp>
        <p:nvSpPr>
          <p:cNvPr id="2" name="Title 1"/>
          <p:cNvSpPr>
            <a:spLocks noGrp="1"/>
          </p:cNvSpPr>
          <p:nvPr>
            <p:ph type="title"/>
          </p:nvPr>
        </p:nvSpPr>
        <p:spPr/>
        <p:txBody>
          <a:bodyPr/>
          <a:lstStyle/>
          <a:p>
            <a:r>
              <a:rPr lang="bg-BG" dirty="0"/>
              <a:t>Присвяване на</a:t>
            </a:r>
            <a:r>
              <a:rPr lang="en-US" dirty="0"/>
              <a:t> </a:t>
            </a:r>
            <a:r>
              <a:rPr lang="bg-BG" dirty="0"/>
              <a:t>ламбда</a:t>
            </a:r>
            <a:r>
              <a:rPr lang="en-US" dirty="0"/>
              <a:t> </a:t>
            </a:r>
            <a:r>
              <a:rPr lang="bg-BG" dirty="0"/>
              <a:t>към делегат</a:t>
            </a:r>
            <a:endParaRPr lang="en-US" dirty="0"/>
          </a:p>
        </p:txBody>
      </p:sp>
      <p:sp>
        <p:nvSpPr>
          <p:cNvPr id="6" name="Rectangle 5">
            <a:extLst>
              <a:ext uri="{FF2B5EF4-FFF2-40B4-BE49-F238E27FC236}">
                <a16:creationId xmlns:a16="http://schemas.microsoft.com/office/drawing/2014/main" id="{AD1FF434-57C8-4197-BD51-E911190890AD}"/>
              </a:ext>
            </a:extLst>
          </p:cNvPr>
          <p:cNvSpPr>
            <a:spLocks noChangeArrowheads="1"/>
          </p:cNvSpPr>
          <p:nvPr/>
        </p:nvSpPr>
        <p:spPr bwMode="auto">
          <a:xfrm>
            <a:off x="464889" y="2068347"/>
            <a:ext cx="11106466" cy="35394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delegate int AddDelegate(int a, int b);</a:t>
            </a:r>
          </a:p>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static void Main(string[] args)</a:t>
            </a:r>
          </a:p>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AddDelegate ab =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 b ) =&gt; a + b</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int result = ab</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(1, 1)</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 2</a:t>
            </a:r>
          </a:p>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8" name="Slide Number Placeholder">
            <a:extLst>
              <a:ext uri="{FF2B5EF4-FFF2-40B4-BE49-F238E27FC236}">
                <a16:creationId xmlns:a16="http://schemas.microsoft.com/office/drawing/2014/main" id="{9B914D97-5864-4886-B8EC-7607C12DDB8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329781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effectLst>
                  <a:outerShdw blurRad="50800" dist="38100" algn="tr" rotWithShape="0">
                    <a:prstClr val="black">
                      <a:alpha val="40000"/>
                    </a:prstClr>
                  </a:outerShdw>
                </a:effectLst>
              </a:rPr>
              <a:t>Операции с делегати</a:t>
            </a:r>
            <a:endParaRPr lang="en-US" dirty="0"/>
          </a:p>
        </p:txBody>
      </p:sp>
      <p:sp>
        <p:nvSpPr>
          <p:cNvPr id="8" name="Content Placeholder 2"/>
          <p:cNvSpPr>
            <a:spLocks noGrp="1"/>
          </p:cNvSpPr>
          <p:nvPr>
            <p:ph idx="1"/>
          </p:nvPr>
        </p:nvSpPr>
        <p:spPr>
          <a:xfrm>
            <a:off x="190413" y="1151121"/>
            <a:ext cx="11804822" cy="5570355"/>
          </a:xfrm>
        </p:spPr>
        <p:txBody>
          <a:bodyPr>
            <a:normAutofit/>
          </a:bodyPr>
          <a:lstStyle/>
          <a:p>
            <a:pPr>
              <a:spcBef>
                <a:spcPts val="1800"/>
              </a:spcBef>
              <a:spcAft>
                <a:spcPts val="1200"/>
              </a:spcAft>
            </a:pPr>
            <a:r>
              <a:rPr lang="bg-BG" dirty="0">
                <a:effectLst>
                  <a:outerShdw blurRad="50800" dist="38100" algn="tr" rotWithShape="0">
                    <a:prstClr val="black">
                      <a:alpha val="40000"/>
                    </a:prstClr>
                  </a:outerShdw>
                </a:effectLst>
              </a:rPr>
              <a:t>Извикване</a:t>
            </a:r>
            <a:endParaRPr lang="en-US" dirty="0">
              <a:effectLst>
                <a:outerShdw blurRad="50800" dist="38100" algn="tr" rotWithShape="0">
                  <a:prstClr val="black">
                    <a:alpha val="40000"/>
                  </a:prstClr>
                </a:outerShdw>
              </a:effectLst>
            </a:endParaRPr>
          </a:p>
          <a:p>
            <a:pPr>
              <a:spcBef>
                <a:spcPts val="1800"/>
              </a:spcBef>
              <a:spcAft>
                <a:spcPts val="1200"/>
              </a:spcAft>
            </a:pPr>
            <a:endParaRPr lang="en-US" dirty="0">
              <a:effectLst>
                <a:outerShdw blurRad="50800" dist="38100" algn="tr" rotWithShape="0">
                  <a:prstClr val="black">
                    <a:alpha val="40000"/>
                  </a:prstClr>
                </a:outerShdw>
              </a:effectLst>
            </a:endParaRPr>
          </a:p>
          <a:p>
            <a:pPr>
              <a:spcBef>
                <a:spcPts val="2400"/>
              </a:spcBef>
              <a:spcAft>
                <a:spcPts val="1200"/>
              </a:spcAft>
            </a:pPr>
            <a:r>
              <a:rPr lang="bg-BG" dirty="0">
                <a:effectLst>
                  <a:outerShdw blurRad="50800" dist="38100" algn="tr" rotWithShape="0">
                    <a:prstClr val="black">
                      <a:alpha val="40000"/>
                    </a:prstClr>
                  </a:outerShdw>
                </a:effectLst>
              </a:rPr>
              <a:t>Добавяне към списъка с извиквания</a:t>
            </a:r>
            <a:endParaRPr lang="en-US" dirty="0">
              <a:effectLst>
                <a:outerShdw blurRad="50800" dist="38100" algn="tr" rotWithShape="0">
                  <a:prstClr val="black">
                    <a:alpha val="40000"/>
                  </a:prstClr>
                </a:outerShdw>
              </a:effectLst>
            </a:endParaRPr>
          </a:p>
        </p:txBody>
      </p:sp>
      <p:sp>
        <p:nvSpPr>
          <p:cNvPr id="6" name="Rectangle 5">
            <a:extLst>
              <a:ext uri="{FF2B5EF4-FFF2-40B4-BE49-F238E27FC236}">
                <a16:creationId xmlns:a16="http://schemas.microsoft.com/office/drawing/2014/main" id="{AD1FF434-57C8-4197-BD51-E911190890AD}"/>
              </a:ext>
            </a:extLst>
          </p:cNvPr>
          <p:cNvSpPr>
            <a:spLocks noChangeArrowheads="1"/>
          </p:cNvSpPr>
          <p:nvPr/>
        </p:nvSpPr>
        <p:spPr bwMode="auto">
          <a:xfrm>
            <a:off x="303212" y="1905000"/>
            <a:ext cx="115824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WorkPerfHandler dele = new WorkPerfHandler(WorkPerformed); </a:t>
            </a:r>
          </a:p>
          <a:p>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dele(5, WorkType.Golf); </a:t>
            </a:r>
          </a:p>
        </p:txBody>
      </p:sp>
      <p:sp>
        <p:nvSpPr>
          <p:cNvPr id="9" name="Rectangle 8">
            <a:extLst>
              <a:ext uri="{FF2B5EF4-FFF2-40B4-BE49-F238E27FC236}">
                <a16:creationId xmlns:a16="http://schemas.microsoft.com/office/drawing/2014/main" id="{AD1FF434-57C8-4197-BD51-E911190890AD}"/>
              </a:ext>
            </a:extLst>
          </p:cNvPr>
          <p:cNvSpPr>
            <a:spLocks noChangeArrowheads="1"/>
          </p:cNvSpPr>
          <p:nvPr/>
        </p:nvSpPr>
        <p:spPr bwMode="auto">
          <a:xfrm>
            <a:off x="303212" y="3925431"/>
            <a:ext cx="115824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first = new WorkPerfHandler(WorkPerformed);</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second = new WorkPerfHandler(</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WorkPerformedSecond</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first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second;</a:t>
            </a:r>
          </a:p>
          <a:p>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first(5, WorkType.Golf); </a:t>
            </a:r>
          </a:p>
        </p:txBody>
      </p:sp>
      <p:sp>
        <p:nvSpPr>
          <p:cNvPr id="7" name="Slide Number Placeholder">
            <a:extLst>
              <a:ext uri="{FF2B5EF4-FFF2-40B4-BE49-F238E27FC236}">
                <a16:creationId xmlns:a16="http://schemas.microsoft.com/office/drawing/2014/main" id="{510E3891-94A2-4DCE-A14C-3D2C4070EEB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Tree>
    <p:extLst>
      <p:ext uri="{BB962C8B-B14F-4D97-AF65-F5344CB8AC3E}">
        <p14:creationId xmlns:p14="http://schemas.microsoft.com/office/powerpoint/2010/main" val="357655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bg-BG" dirty="0">
                <a:effectLst>
                  <a:outerShdw blurRad="50800" dist="38100" algn="tr" rotWithShape="0">
                    <a:prstClr val="black">
                      <a:alpha val="40000"/>
                    </a:prstClr>
                  </a:outerShdw>
                </a:effectLst>
              </a:rPr>
              <a:t>Могат да сочат статични методи или инстанции на методи</a:t>
            </a:r>
            <a:endParaRPr lang="en-US" dirty="0">
              <a:effectLst>
                <a:outerShdw blurRad="50800" dist="38100" algn="tr" rotWithShape="0">
                  <a:prstClr val="black">
                    <a:alpha val="40000"/>
                  </a:prstClr>
                </a:outerShdw>
              </a:effectLst>
            </a:endParaRPr>
          </a:p>
          <a:p>
            <a:r>
              <a:rPr lang="bg-BG" dirty="0">
                <a:effectLst>
                  <a:outerShdw blurRad="50800" dist="38100" algn="tr" rotWithShape="0">
                    <a:prstClr val="black">
                      <a:alpha val="40000"/>
                    </a:prstClr>
                  </a:outerShdw>
                </a:effectLst>
              </a:rPr>
              <a:t>Могат да сочат към последователност от множество методи</a:t>
            </a:r>
            <a:endParaRPr lang="en-US" dirty="0">
              <a:effectLst>
                <a:outerShdw blurRad="50800" dist="38100" algn="tr" rotWithShape="0">
                  <a:prstClr val="black">
                    <a:alpha val="40000"/>
                  </a:prstClr>
                </a:outerShdw>
              </a:effectLst>
            </a:endParaRPr>
          </a:p>
          <a:p>
            <a:r>
              <a:rPr lang="bg-BG" dirty="0">
                <a:effectLst>
                  <a:outerShdw blurRad="50800" dist="38100" algn="tr" rotWithShape="0">
                    <a:prstClr val="black">
                      <a:alpha val="40000"/>
                    </a:prstClr>
                  </a:outerShdw>
                </a:effectLst>
              </a:rPr>
              <a:t>Използват се за изпълнение на извиквания от тип обратно извикване (</a:t>
            </a:r>
            <a:r>
              <a:rPr lang="en-US" dirty="0">
                <a:effectLst>
                  <a:outerShdw blurRad="50800" dist="38100" algn="tr" rotWithShape="0">
                    <a:prstClr val="black">
                      <a:alpha val="40000"/>
                    </a:prstClr>
                  </a:outerShdw>
                </a:effectLst>
              </a:rPr>
              <a:t>callback</a:t>
            </a:r>
            <a:r>
              <a:rPr lang="bg-BG" dirty="0">
                <a:effectLst>
                  <a:outerShdw blurRad="50800" dist="38100" algn="tr" rotWithShape="0">
                    <a:prstClr val="black">
                      <a:alpha val="40000"/>
                    </a:prstClr>
                  </a:outerShdw>
                </a:effectLst>
              </a:rPr>
              <a:t>)</a:t>
            </a:r>
            <a:endParaRPr lang="en-US" dirty="0">
              <a:effectLst>
                <a:outerShdw blurRad="50800" dist="38100" algn="tr" rotWithShape="0">
                  <a:prstClr val="black">
                    <a:alpha val="40000"/>
                  </a:prstClr>
                </a:outerShdw>
              </a:effectLst>
            </a:endParaRPr>
          </a:p>
          <a:p>
            <a:r>
              <a:rPr lang="bg-BG" dirty="0">
                <a:effectLst>
                  <a:outerShdw blurRad="50800" dist="38100" algn="tr" rotWithShape="0">
                    <a:prstClr val="black">
                      <a:alpha val="40000"/>
                    </a:prstClr>
                  </a:outerShdw>
                </a:effectLst>
              </a:rPr>
              <a:t>Използват се за реализацията на </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модела </a:t>
            </a:r>
            <a:r>
              <a:rPr lang="en-US" dirty="0">
                <a:solidFill>
                  <a:schemeClr val="tx2">
                    <a:lumMod val="75000"/>
                  </a:schemeClr>
                </a:solidFill>
                <a:effectLst>
                  <a:outerShdw blurRad="50800" dist="38100" algn="tr" rotWithShape="0">
                    <a:prstClr val="black">
                      <a:alpha val="40000"/>
                    </a:prstClr>
                  </a:outerShdw>
                </a:effectLst>
              </a:rPr>
              <a:t>„</a:t>
            </a:r>
            <a:r>
              <a:rPr lang="bg-BG" dirty="0">
                <a:solidFill>
                  <a:schemeClr val="tx2">
                    <a:lumMod val="75000"/>
                  </a:schemeClr>
                </a:solidFill>
                <a:effectLst>
                  <a:outerShdw blurRad="50800" dist="38100" algn="tr" rotWithShape="0">
                    <a:prstClr val="black">
                      <a:alpha val="40000"/>
                    </a:prstClr>
                  </a:outerShdw>
                </a:effectLst>
              </a:rPr>
              <a:t>публикация-абониране</a:t>
            </a:r>
            <a:r>
              <a:rPr lang="en-US" dirty="0">
                <a:solidFill>
                  <a:schemeClr val="tx2">
                    <a:lumMod val="75000"/>
                  </a:schemeClr>
                </a:solidFill>
                <a:effectLst>
                  <a:outerShdw blurRad="50800" dist="38100" algn="tr" rotWithShape="0">
                    <a:prstClr val="black">
                      <a:alpha val="40000"/>
                    </a:prstClr>
                  </a:outerShdw>
                </a:effectLst>
              </a:rPr>
              <a:t>" </a:t>
            </a:r>
            <a:endParaRPr lang="bg-BG" dirty="0">
              <a:solidFill>
                <a:schemeClr val="tx2">
                  <a:lumMod val="75000"/>
                </a:schemeClr>
              </a:solidFill>
              <a:effectLst>
                <a:outerShdw blurRad="50800" dist="38100" algn="tr" rotWithShape="0">
                  <a:prstClr val="black">
                    <a:alpha val="40000"/>
                  </a:prstClr>
                </a:outerShdw>
              </a:effectLst>
            </a:endParaRPr>
          </a:p>
          <a:p>
            <a:r>
              <a:rPr lang="bg-BG" dirty="0">
                <a:effectLst>
                  <a:outerShdw blurRad="50800" dist="38100" algn="tr" rotWithShape="0">
                    <a:prstClr val="black">
                      <a:alpha val="40000"/>
                    </a:prstClr>
                  </a:outerShdw>
                </a:effectLst>
              </a:rPr>
              <a:t>Компонентите </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публикуват</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събитията си</a:t>
            </a:r>
            <a:endParaRPr lang="en-US" dirty="0">
              <a:effectLst>
                <a:outerShdw blurRad="50800" dist="38100" algn="tr" rotWithShape="0">
                  <a:prstClr val="black">
                    <a:alpha val="40000"/>
                  </a:prstClr>
                </a:outerShdw>
              </a:effectLst>
            </a:endParaRPr>
          </a:p>
          <a:p>
            <a:pPr lvl="2"/>
            <a:r>
              <a:rPr lang="bg-BG" dirty="0">
                <a:effectLst>
                  <a:outerShdw blurRad="50800" dist="38100" algn="tr" rotWithShape="0">
                    <a:prstClr val="black">
                      <a:alpha val="40000"/>
                    </a:prstClr>
                  </a:outerShdw>
                </a:effectLst>
              </a:rPr>
              <a:t>Напр. </a:t>
            </a:r>
            <a:r>
              <a:rPr lang="en-US" b="1" noProof="1">
                <a:solidFill>
                  <a:schemeClr val="tx2">
                    <a:lumMod val="75000"/>
                  </a:schemeClr>
                </a:solidFill>
                <a:effectLst>
                  <a:outerShdw blurRad="50800" dist="38100" algn="tr" rotWithShape="0">
                    <a:prstClr val="black">
                      <a:alpha val="40000"/>
                    </a:prstClr>
                  </a:outerShdw>
                </a:effectLst>
                <a:latin typeface="Consolas" panose="020B0609020204030204" pitchFamily="49" charset="0"/>
                <a:cs typeface="Consolas" panose="020B0609020204030204" pitchFamily="49" charset="0"/>
              </a:rPr>
              <a:t>Button</a:t>
            </a:r>
            <a:r>
              <a:rPr lang="en-US" dirty="0">
                <a:solidFill>
                  <a:schemeClr val="tx2">
                    <a:lumMod val="75000"/>
                  </a:schemeClr>
                </a:solidFill>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публикува</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събития </a:t>
            </a:r>
            <a:r>
              <a:rPr lang="en-US" b="1" noProof="1">
                <a:solidFill>
                  <a:schemeClr val="tx2">
                    <a:lumMod val="75000"/>
                  </a:schemeClr>
                </a:solidFill>
                <a:effectLst>
                  <a:outerShdw blurRad="50800" dist="38100" algn="tr" rotWithShape="0">
                    <a:prstClr val="black">
                      <a:alpha val="40000"/>
                    </a:prstClr>
                  </a:outerShdw>
                </a:effectLst>
                <a:latin typeface="Consolas" panose="020B0609020204030204" pitchFamily="49" charset="0"/>
                <a:cs typeface="Consolas" panose="020B0609020204030204" pitchFamily="49" charset="0"/>
              </a:rPr>
              <a:t>Click</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и</a:t>
            </a:r>
            <a:r>
              <a:rPr lang="en-US" dirty="0">
                <a:effectLst>
                  <a:outerShdw blurRad="50800" dist="38100" algn="tr" rotWithShape="0">
                    <a:prstClr val="black">
                      <a:alpha val="40000"/>
                    </a:prstClr>
                  </a:outerShdw>
                </a:effectLst>
              </a:rPr>
              <a:t> </a:t>
            </a:r>
            <a:r>
              <a:rPr lang="en-US" b="1" noProof="1">
                <a:solidFill>
                  <a:schemeClr val="tx2">
                    <a:lumMod val="75000"/>
                  </a:schemeClr>
                </a:solidFill>
                <a:effectLst>
                  <a:outerShdw blurRad="50800" dist="38100" algn="tr" rotWithShape="0">
                    <a:prstClr val="black">
                      <a:alpha val="40000"/>
                    </a:prstClr>
                  </a:outerShdw>
                </a:effectLst>
                <a:latin typeface="Consolas" panose="020B0609020204030204" pitchFamily="49" charset="0"/>
                <a:cs typeface="Consolas" panose="020B0609020204030204" pitchFamily="49" charset="0"/>
              </a:rPr>
              <a:t>MouseOver</a:t>
            </a:r>
            <a:r>
              <a:rPr lang="en-US" dirty="0">
                <a:effectLst>
                  <a:outerShdw blurRad="50800" dist="38100" algn="tr" rotWithShape="0">
                    <a:prstClr val="black">
                      <a:alpha val="40000"/>
                    </a:prstClr>
                  </a:outerShdw>
                </a:effectLst>
              </a:rPr>
              <a:t> </a:t>
            </a:r>
            <a:endParaRPr lang="bg-BG" dirty="0">
              <a:effectLst>
                <a:outerShdw blurRad="50800" dist="38100" algn="tr" rotWithShape="0">
                  <a:prstClr val="black">
                    <a:alpha val="40000"/>
                  </a:prstClr>
                </a:outerShdw>
              </a:effectLst>
            </a:endParaRPr>
          </a:p>
          <a:p>
            <a:pPr lvl="2"/>
            <a:r>
              <a:rPr lang="bg-BG" dirty="0">
                <a:effectLst>
                  <a:outerShdw blurRad="50800" dist="38100" algn="tr" rotWithShape="0">
                    <a:prstClr val="black">
                      <a:alpha val="40000"/>
                    </a:prstClr>
                  </a:outerShdw>
                </a:effectLst>
              </a:rPr>
              <a:t>Други компоненти се абонират за събитията</a:t>
            </a:r>
            <a:endParaRPr lang="en-US" dirty="0">
              <a:effectLst>
                <a:outerShdw blurRad="50800" dist="38100" algn="tr" rotWithShape="0">
                  <a:prstClr val="black">
                    <a:alpha val="40000"/>
                  </a:prstClr>
                </a:outerShdw>
              </a:effectLst>
            </a:endParaRPr>
          </a:p>
          <a:p>
            <a:pPr lvl="2"/>
            <a:r>
              <a:rPr lang="bg-BG" dirty="0">
                <a:effectLst>
                  <a:outerShdw blurRad="50800" dist="38100" algn="tr" rotWithShape="0">
                    <a:prstClr val="black">
                      <a:alpha val="40000"/>
                    </a:prstClr>
                  </a:outerShdw>
                </a:effectLst>
              </a:rPr>
              <a:t>напр</a:t>
            </a:r>
            <a:r>
              <a:rPr lang="en-US" dirty="0">
                <a:effectLst>
                  <a:outerShdw blurRad="50800" dist="38100" algn="tr" rotWithShape="0">
                    <a:prstClr val="black">
                      <a:alpha val="40000"/>
                    </a:prstClr>
                  </a:outerShdw>
                </a:effectLst>
              </a:rPr>
              <a:t>.</a:t>
            </a:r>
            <a:r>
              <a:rPr lang="bg-BG" dirty="0">
                <a:effectLst>
                  <a:outerShdw blurRad="50800" dist="38100" algn="tr" rotWithShape="0">
                    <a:prstClr val="black">
                      <a:alpha val="40000"/>
                    </a:prstClr>
                  </a:outerShdw>
                </a:effectLst>
              </a:rPr>
              <a:t> </a:t>
            </a:r>
            <a:r>
              <a:rPr lang="en-US" dirty="0">
                <a:effectLst>
                  <a:outerShdw blurRad="50800" dist="38100" algn="tr" rotWithShape="0">
                    <a:prstClr val="black">
                      <a:alpha val="40000"/>
                    </a:prstClr>
                  </a:outerShdw>
                </a:effectLst>
              </a:rPr>
              <a:t> </a:t>
            </a:r>
            <a:r>
              <a:rPr lang="en-US" b="1" noProof="1">
                <a:solidFill>
                  <a:schemeClr val="tx2">
                    <a:lumMod val="75000"/>
                  </a:schemeClr>
                </a:solidFill>
                <a:effectLst>
                  <a:outerShdw blurRad="50800" dist="38100" algn="tr" rotWithShape="0">
                    <a:prstClr val="black">
                      <a:alpha val="40000"/>
                    </a:prstClr>
                  </a:outerShdw>
                </a:effectLst>
                <a:latin typeface="Consolas" panose="020B0609020204030204" pitchFamily="49" charset="0"/>
                <a:cs typeface="Consolas" panose="020B0609020204030204" pitchFamily="49" charset="0"/>
              </a:rPr>
              <a:t>LoginForm</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се абонира за </a:t>
            </a:r>
            <a:r>
              <a:rPr lang="en-US" b="1" noProof="1">
                <a:solidFill>
                  <a:schemeClr val="tx2">
                    <a:lumMod val="75000"/>
                  </a:schemeClr>
                </a:solidFill>
                <a:effectLst>
                  <a:outerShdw blurRad="50800" dist="38100" algn="tr" rotWithShape="0">
                    <a:prstClr val="black">
                      <a:alpha val="40000"/>
                    </a:prstClr>
                  </a:outerShdw>
                </a:effectLst>
                <a:latin typeface="Consolas" panose="020B0609020204030204" pitchFamily="49" charset="0"/>
                <a:cs typeface="Consolas" panose="020B0609020204030204" pitchFamily="49" charset="0"/>
              </a:rPr>
              <a:t>LoginButton.Click</a:t>
            </a:r>
          </a:p>
        </p:txBody>
      </p:sp>
      <p:sp>
        <p:nvSpPr>
          <p:cNvPr id="2" name="Title 1"/>
          <p:cNvSpPr>
            <a:spLocks noGrp="1"/>
          </p:cNvSpPr>
          <p:nvPr>
            <p:ph type="title"/>
          </p:nvPr>
        </p:nvSpPr>
        <p:spPr/>
        <p:txBody>
          <a:bodyPr/>
          <a:lstStyle/>
          <a:p>
            <a:r>
              <a:rPr lang="bg-BG" dirty="0">
                <a:effectLst>
                  <a:outerShdw blurRad="50800" dist="38100" algn="tr" rotWithShape="0">
                    <a:prstClr val="black">
                      <a:alpha val="40000"/>
                    </a:prstClr>
                  </a:outerShdw>
                </a:effectLst>
              </a:rPr>
              <a:t>Ограничения за делегат</a:t>
            </a:r>
            <a:endParaRPr lang="en-US" dirty="0"/>
          </a:p>
        </p:txBody>
      </p:sp>
      <p:sp>
        <p:nvSpPr>
          <p:cNvPr id="5" name="Slide Number Placeholder">
            <a:extLst>
              <a:ext uri="{FF2B5EF4-FFF2-40B4-BE49-F238E27FC236}">
                <a16:creationId xmlns:a16="http://schemas.microsoft.com/office/drawing/2014/main" id="{AFEEE9C2-57A0-4FC0-8AAF-37E0C40CB0EE}"/>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2230058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dirty="0"/>
              <a:t>Примери за делегати</a:t>
            </a:r>
            <a:endParaRPr lang="bg-BG" sz="4000" dirty="0"/>
          </a:p>
        </p:txBody>
      </p:sp>
      <p:sp>
        <p:nvSpPr>
          <p:cNvPr id="11" name="Text Placeholder 5"/>
          <p:cNvSpPr txBox="1">
            <a:spLocks/>
          </p:cNvSpPr>
          <p:nvPr/>
        </p:nvSpPr>
        <p:spPr>
          <a:xfrm>
            <a:off x="455612" y="1151121"/>
            <a:ext cx="11266376" cy="51929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static void DoWork(WorkPerformedHandler del)</a:t>
            </a:r>
          </a:p>
          <a:p>
            <a:r>
              <a:rPr lang="en-US" sz="2800" dirty="0">
                <a:solidFill>
                  <a:schemeClr val="accent1">
                    <a:lumMod val="20000"/>
                    <a:lumOff val="80000"/>
                  </a:schemeClr>
                </a:solidFill>
              </a:rPr>
              <a:t>{</a:t>
            </a:r>
          </a:p>
          <a:p>
            <a:r>
              <a:rPr lang="en-US" sz="2800" dirty="0">
                <a:solidFill>
                  <a:schemeClr val="accent1">
                    <a:lumMod val="20000"/>
                    <a:lumOff val="80000"/>
                  </a:schemeClr>
                </a:solidFill>
              </a:rPr>
              <a:t>  del(5, WorkType.Golf);</a:t>
            </a:r>
          </a:p>
          <a:p>
            <a:r>
              <a:rPr lang="en-US" sz="2800" dirty="0">
                <a:solidFill>
                  <a:schemeClr val="accent1">
                    <a:lumMod val="20000"/>
                    <a:lumOff val="80000"/>
                  </a:schemeClr>
                </a:solidFill>
              </a:rPr>
              <a:t>} </a:t>
            </a:r>
          </a:p>
          <a:p>
            <a:r>
              <a:rPr lang="en-US" sz="2800" dirty="0">
                <a:solidFill>
                  <a:schemeClr val="accent1">
                    <a:lumMod val="20000"/>
                    <a:lumOff val="80000"/>
                  </a:schemeClr>
                </a:solidFill>
              </a:rPr>
              <a:t>static void WorkPerformed(int hours, WorkType workType)</a:t>
            </a:r>
          </a:p>
          <a:p>
            <a:r>
              <a:rPr lang="en-US" sz="2800" dirty="0">
                <a:solidFill>
                  <a:schemeClr val="accent1">
                    <a:lumMod val="20000"/>
                    <a:lumOff val="80000"/>
                  </a:schemeClr>
                </a:solidFill>
              </a:rPr>
              <a:t>{</a:t>
            </a:r>
          </a:p>
          <a:p>
            <a:r>
              <a:rPr lang="en-US" sz="2800" dirty="0">
                <a:solidFill>
                  <a:schemeClr val="accent1">
                    <a:lumMod val="20000"/>
                    <a:lumOff val="80000"/>
                  </a:schemeClr>
                </a:solidFill>
              </a:rPr>
              <a:t>  Console.WriteLine("WorkPerformed " + hours.ToString()  </a:t>
            </a:r>
          </a:p>
          <a:p>
            <a:r>
              <a:rPr lang="en-US" sz="2800" dirty="0">
                <a:solidFill>
                  <a:schemeClr val="accent1">
                    <a:lumMod val="20000"/>
                    <a:lumOff val="80000"/>
                  </a:schemeClr>
                </a:solidFill>
              </a:rPr>
              <a:t>                             + " hours of " + workType);</a:t>
            </a:r>
          </a:p>
          <a:p>
            <a:r>
              <a:rPr lang="en-US" sz="2800" dirty="0">
                <a:solidFill>
                  <a:schemeClr val="accent1">
                    <a:lumMod val="20000"/>
                    <a:lumOff val="80000"/>
                  </a:schemeClr>
                </a:solidFill>
              </a:rPr>
              <a:t>}</a:t>
            </a:r>
          </a:p>
          <a:p>
            <a:r>
              <a:rPr lang="en-US" sz="2800" dirty="0">
                <a:solidFill>
                  <a:schemeClr val="accent1">
                    <a:lumMod val="20000"/>
                    <a:lumOff val="80000"/>
                  </a:schemeClr>
                </a:solidFill>
              </a:rPr>
              <a:t>//TODO: </a:t>
            </a:r>
            <a:r>
              <a:rPr lang="bg-BG" sz="2800" dirty="0">
                <a:solidFill>
                  <a:schemeClr val="accent1">
                    <a:lumMod val="20000"/>
                    <a:lumOff val="80000"/>
                  </a:schemeClr>
                </a:solidFill>
              </a:rPr>
              <a:t>имплементирайте логика в следващите два метода</a:t>
            </a:r>
            <a:endParaRPr lang="en-US" sz="2800" dirty="0">
              <a:solidFill>
                <a:schemeClr val="accent1">
                  <a:lumMod val="20000"/>
                  <a:lumOff val="80000"/>
                </a:schemeClr>
              </a:solidFill>
            </a:endParaRPr>
          </a:p>
          <a:p>
            <a:r>
              <a:rPr lang="en-US" dirty="0"/>
              <a:t>static void WorkPerformedSecond(int hours, WorkType workType)</a:t>
            </a:r>
          </a:p>
          <a:p>
            <a:r>
              <a:rPr lang="en-US" dirty="0"/>
              <a:t>static void WorkPerformedThird(int hours, WorkType workType)</a:t>
            </a:r>
            <a:endParaRPr lang="en-US" sz="2800" dirty="0">
              <a:solidFill>
                <a:schemeClr val="accent1">
                  <a:lumMod val="20000"/>
                  <a:lumOff val="80000"/>
                </a:schemeClr>
              </a:solidFill>
            </a:endParaRPr>
          </a:p>
        </p:txBody>
      </p:sp>
      <p:sp>
        <p:nvSpPr>
          <p:cNvPr id="6" name="Slide Number Placeholder">
            <a:extLst>
              <a:ext uri="{FF2B5EF4-FFF2-40B4-BE49-F238E27FC236}">
                <a16:creationId xmlns:a16="http://schemas.microsoft.com/office/drawing/2014/main" id="{0D71445E-D93B-4C96-A68B-1DAB6F6BAE5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14</a:t>
            </a:fld>
            <a:endParaRPr lang="en-US" dirty="0">
              <a:solidFill>
                <a:prstClr val="white">
                  <a:tint val="75000"/>
                </a:prstClr>
              </a:solidFill>
            </a:endParaRPr>
          </a:p>
        </p:txBody>
      </p:sp>
    </p:spTree>
    <p:extLst>
      <p:ext uri="{BB962C8B-B14F-4D97-AF65-F5344CB8AC3E}">
        <p14:creationId xmlns:p14="http://schemas.microsoft.com/office/powerpoint/2010/main" val="23655896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Какво научихме?</a:t>
            </a:r>
          </a:p>
        </p:txBody>
      </p:sp>
      <p:sp>
        <p:nvSpPr>
          <p:cNvPr id="8" name="Rectangle 3"/>
          <p:cNvSpPr>
            <a:spLocks noGrp="1" noChangeArrowheads="1"/>
          </p:cNvSpPr>
          <p:nvPr>
            <p:ph idx="4294967295"/>
          </p:nvPr>
        </p:nvSpPr>
        <p:spPr>
          <a:xfrm>
            <a:off x="190413" y="1191467"/>
            <a:ext cx="11804822" cy="5530010"/>
          </a:xfrm>
        </p:spPr>
        <p:txBody>
          <a:bodyPr>
            <a:normAutofit/>
          </a:bodyPr>
          <a:lstStyle/>
          <a:p>
            <a:pPr>
              <a:lnSpc>
                <a:spcPct val="100000"/>
              </a:lnSpc>
              <a:spcBef>
                <a:spcPts val="1200"/>
              </a:spcBef>
            </a:pPr>
            <a:r>
              <a:rPr lang="bg-BG" dirty="0">
                <a:effectLst>
                  <a:outerShdw blurRad="50800" dist="38100" algn="tr" rotWithShape="0">
                    <a:prstClr val="black">
                      <a:alpha val="40000"/>
                    </a:prstClr>
                  </a:outerShdw>
                </a:effectLst>
              </a:rPr>
              <a:t>Събитията</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ни информират за настъпило действие/състояние в даден обект и дават информация, чрез </a:t>
            </a:r>
            <a:r>
              <a:rPr lang="en-US" dirty="0" err="1">
                <a:solidFill>
                  <a:schemeClr val="tx2">
                    <a:lumMod val="75000"/>
                  </a:schemeClr>
                </a:solidFill>
                <a:effectLst>
                  <a:outerShdw blurRad="50800" dist="38100" algn="tr" rotWithShape="0">
                    <a:prstClr val="black">
                      <a:alpha val="40000"/>
                    </a:prstClr>
                  </a:outerShdw>
                </a:effectLst>
              </a:rPr>
              <a:t>EventArgs</a:t>
            </a:r>
            <a:endParaRPr lang="bg-BG" dirty="0">
              <a:solidFill>
                <a:schemeClr val="tx2">
                  <a:lumMod val="75000"/>
                </a:schemeClr>
              </a:solidFill>
              <a:effectLst>
                <a:outerShdw blurRad="50800" dist="38100" algn="tr" rotWithShape="0">
                  <a:prstClr val="black">
                    <a:alpha val="40000"/>
                  </a:prstClr>
                </a:outerShdw>
              </a:effectLst>
            </a:endParaRPr>
          </a:p>
          <a:p>
            <a:pPr>
              <a:lnSpc>
                <a:spcPct val="100000"/>
              </a:lnSpc>
              <a:spcBef>
                <a:spcPts val="1200"/>
              </a:spcBef>
            </a:pPr>
            <a:r>
              <a:rPr lang="bg-BG" dirty="0">
                <a:solidFill>
                  <a:schemeClr val="tx2">
                    <a:lumMod val="75000"/>
                  </a:schemeClr>
                </a:solidFill>
                <a:effectLst>
                  <a:outerShdw blurRad="50800" dist="38100" algn="tr" rotWithShape="0">
                    <a:prstClr val="black">
                      <a:alpha val="40000"/>
                    </a:prstClr>
                  </a:outerShdw>
                </a:effectLst>
              </a:rPr>
              <a:t>Обработчикът на събитието </a:t>
            </a:r>
            <a:r>
              <a:rPr lang="bg-BG" dirty="0">
                <a:effectLst>
                  <a:outerShdw blurRad="50800" dist="38100" algn="tr" rotWithShape="0">
                    <a:prstClr val="black">
                      <a:alpha val="40000"/>
                    </a:prstClr>
                  </a:outerShdw>
                </a:effectLst>
              </a:rPr>
              <a:t>се е абонирал за него и го обработва след като събитието настъпи</a:t>
            </a:r>
          </a:p>
          <a:p>
            <a:pPr>
              <a:lnSpc>
                <a:spcPct val="100000"/>
              </a:lnSpc>
              <a:spcBef>
                <a:spcPts val="1200"/>
              </a:spcBef>
            </a:pPr>
            <a:r>
              <a:rPr lang="bg-BG" dirty="0">
                <a:effectLst>
                  <a:outerShdw blurRad="50800" dist="38100" algn="tr" rotWithShape="0">
                    <a:prstClr val="black">
                      <a:alpha val="40000"/>
                    </a:prstClr>
                  </a:outerShdw>
                </a:effectLst>
              </a:rPr>
              <a:t>Делегатът е </a:t>
            </a:r>
            <a:r>
              <a:rPr lang="bg-BG" dirty="0">
                <a:solidFill>
                  <a:schemeClr val="tx2">
                    <a:lumMod val="75000"/>
                  </a:schemeClr>
                </a:solidFill>
                <a:effectLst>
                  <a:outerShdw blurRad="50800" dist="38100" algn="tr" rotWithShape="0">
                    <a:prstClr val="black">
                      <a:alpha val="40000"/>
                    </a:prstClr>
                  </a:outerShdw>
                </a:effectLst>
              </a:rPr>
              <a:t>специализиран клас</a:t>
            </a:r>
            <a:r>
              <a:rPr lang="bg-BG" dirty="0">
                <a:effectLst>
                  <a:outerShdw blurRad="50800" dist="38100" algn="tr" rotWithShape="0">
                    <a:prstClr val="black">
                      <a:alpha val="40000"/>
                    </a:prstClr>
                  </a:outerShdw>
                </a:effectLst>
              </a:rPr>
              <a:t>, </a:t>
            </a:r>
            <a:br>
              <a:rPr lang="bg-BG" dirty="0">
                <a:effectLst>
                  <a:outerShdw blurRad="50800" dist="38100" algn="tr" rotWithShape="0">
                    <a:prstClr val="black">
                      <a:alpha val="40000"/>
                    </a:prstClr>
                  </a:outerShdw>
                </a:effectLst>
              </a:rPr>
            </a:br>
            <a:r>
              <a:rPr lang="bg-BG" dirty="0">
                <a:effectLst>
                  <a:outerShdw blurRad="50800" dist="38100" algn="tr" rotWithShape="0">
                    <a:prstClr val="black">
                      <a:alpha val="40000"/>
                    </a:prstClr>
                  </a:outerShdw>
                </a:effectLst>
              </a:rPr>
              <a:t>често наричан </a:t>
            </a:r>
            <a:r>
              <a:rPr lang="en-US" dirty="0">
                <a:effectLst>
                  <a:outerShdw blurRad="50800" dist="38100" algn="tr" rotWithShape="0">
                    <a:prstClr val="black">
                      <a:alpha val="40000"/>
                    </a:prstClr>
                  </a:outerShdw>
                </a:effectLst>
              </a:rPr>
              <a:t>“</a:t>
            </a:r>
            <a:r>
              <a:rPr lang="bg-BG" dirty="0">
                <a:effectLst>
                  <a:outerShdw blurRad="50800" dist="38100" algn="tr" rotWithShape="0">
                    <a:prstClr val="black">
                      <a:alpha val="40000"/>
                    </a:prstClr>
                  </a:outerShdw>
                </a:effectLst>
              </a:rPr>
              <a:t>указател към функция</a:t>
            </a:r>
            <a:r>
              <a:rPr lang="en-US" dirty="0">
                <a:effectLst>
                  <a:outerShdw blurRad="50800" dist="38100" algn="tr" rotWithShape="0">
                    <a:prstClr val="black">
                      <a:alpha val="40000"/>
                    </a:prstClr>
                  </a:outerShdw>
                </a:effectLst>
              </a:rPr>
              <a:t>”</a:t>
            </a:r>
            <a:br>
              <a:rPr lang="bg-BG" dirty="0">
                <a:effectLst>
                  <a:outerShdw blurRad="50800" dist="38100" algn="tr" rotWithShape="0">
                    <a:prstClr val="black">
                      <a:alpha val="40000"/>
                    </a:prstClr>
                  </a:outerShdw>
                </a:effectLst>
              </a:rPr>
            </a:br>
            <a:r>
              <a:rPr lang="bg-BG" dirty="0">
                <a:effectLst>
                  <a:outerShdw blurRad="50800" dist="38100" algn="tr" rotWithShape="0">
                    <a:prstClr val="black">
                      <a:alpha val="40000"/>
                    </a:prstClr>
                  </a:outerShdw>
                </a:effectLst>
              </a:rPr>
              <a:t>използва се за обработка на събития</a:t>
            </a:r>
            <a:endParaRPr lang="en-US" dirty="0">
              <a:solidFill>
                <a:schemeClr val="tx2">
                  <a:lumMod val="75000"/>
                </a:schemeClr>
              </a:solidFill>
              <a:effectLst>
                <a:outerShdw blurRad="50800" dist="38100" algn="tr" rotWithShape="0">
                  <a:prstClr val="black">
                    <a:alpha val="40000"/>
                  </a:prstClr>
                </a:outerShdw>
              </a:effectLst>
            </a:endParaRPr>
          </a:p>
        </p:txBody>
      </p:sp>
      <p:sp>
        <p:nvSpPr>
          <p:cNvPr id="6" name="Slide Number Placeholder">
            <a:extLst>
              <a:ext uri="{FF2B5EF4-FFF2-40B4-BE49-F238E27FC236}">
                <a16:creationId xmlns:a16="http://schemas.microsoft.com/office/drawing/2014/main" id="{281B7F8C-CB61-41A4-A97B-D12717FFFAA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15</a:t>
            </a:fld>
            <a:endParaRPr lang="en-US" dirty="0">
              <a:solidFill>
                <a:prstClr val="white">
                  <a:tint val="75000"/>
                </a:prstClr>
              </a:solidFill>
            </a:endParaRPr>
          </a:p>
        </p:txBody>
      </p:sp>
      <p:pic>
        <p:nvPicPr>
          <p:cNvPr id="7" name="Picture 6"/>
          <p:cNvPicPr>
            <a:picLocks noChangeAspect="1"/>
          </p:cNvPicPr>
          <p:nvPr/>
        </p:nvPicPr>
        <p:blipFill>
          <a:blip r:embed="rId3" cstate="print"/>
          <a:stretch>
            <a:fillRect/>
          </a:stretch>
        </p:blipFill>
        <p:spPr>
          <a:xfrm>
            <a:off x="9183314" y="3380891"/>
            <a:ext cx="2342054" cy="3019909"/>
          </a:xfrm>
          <a:prstGeom prst="rect">
            <a:avLst/>
          </a:prstGeom>
        </p:spPr>
      </p:pic>
    </p:spTree>
    <p:extLst>
      <p:ext uri="{BB962C8B-B14F-4D97-AF65-F5344CB8AC3E}">
        <p14:creationId xmlns:p14="http://schemas.microsoft.com/office/powerpoint/2010/main" val="274568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a:t>Комуникация между обекти. Делегати</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43423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F56F1C7C-FFD7-4746-84F9-450600FE749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17</a:t>
            </a:fld>
            <a:endParaRPr lang="en-US" dirty="0">
              <a:solidFill>
                <a:prstClr val="white">
                  <a:tint val="75000"/>
                </a:prstClr>
              </a:solidFill>
            </a:endParaRPr>
          </a:p>
        </p:txBody>
      </p:sp>
    </p:spTree>
    <p:extLst>
      <p:ext uri="{BB962C8B-B14F-4D97-AF65-F5344CB8AC3E}">
        <p14:creationId xmlns:p14="http://schemas.microsoft.com/office/powerpoint/2010/main" val="12135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a:t>Въведение в събитийното програмиране</a:t>
            </a:r>
          </a:p>
          <a:p>
            <a:pPr marL="442913" indent="-442913">
              <a:lnSpc>
                <a:spcPct val="100000"/>
              </a:lnSpc>
              <a:spcBef>
                <a:spcPts val="500"/>
              </a:spcBef>
              <a:buFontTx/>
              <a:buAutoNum type="arabicPeriod"/>
            </a:pPr>
            <a:r>
              <a:rPr lang="bg-BG" dirty="0"/>
              <a:t>Делегати</a:t>
            </a:r>
            <a:endParaRPr lang="en-US" dirty="0"/>
          </a:p>
        </p:txBody>
      </p:sp>
      <p:sp>
        <p:nvSpPr>
          <p:cNvPr id="6" name="Slide Number Placeholder">
            <a:extLst>
              <a:ext uri="{FF2B5EF4-FFF2-40B4-BE49-F238E27FC236}">
                <a16:creationId xmlns:a16="http://schemas.microsoft.com/office/drawing/2014/main" id="{2D7D9E7E-3F9C-4878-9467-56DFBAD07647}"/>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172206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effectLst>
                  <a:outerShdw blurRad="50800" dist="38100" algn="tr" rotWithShape="0">
                    <a:prstClr val="black">
                      <a:alpha val="40000"/>
                    </a:prstClr>
                  </a:outerShdw>
                </a:effectLst>
              </a:rPr>
              <a:t>Събитията са уведомления (</a:t>
            </a:r>
            <a:r>
              <a:rPr lang="bg-BG" dirty="0">
                <a:solidFill>
                  <a:schemeClr val="tx2">
                    <a:lumMod val="75000"/>
                  </a:schemeClr>
                </a:solidFill>
                <a:effectLst>
                  <a:outerShdw blurRad="50800" dist="38100" algn="tr" rotWithShape="0">
                    <a:prstClr val="black">
                      <a:alpha val="40000"/>
                    </a:prstClr>
                  </a:outerShdw>
                </a:effectLst>
              </a:rPr>
              <a:t>известия</a:t>
            </a:r>
            <a:r>
              <a:rPr lang="bg-BG" dirty="0">
                <a:effectLst>
                  <a:outerShdw blurRad="50800" dist="38100" algn="tr" rotWithShape="0">
                    <a:prstClr val="black">
                      <a:alpha val="40000"/>
                    </a:prstClr>
                  </a:outerShdw>
                </a:effectLst>
              </a:rPr>
              <a:t>)</a:t>
            </a:r>
            <a:endParaRPr lang="bg-BG" dirty="0">
              <a:solidFill>
                <a:schemeClr val="tx2">
                  <a:lumMod val="75000"/>
                </a:schemeClr>
              </a:solidFill>
              <a:effectLst>
                <a:outerShdw blurRad="50800" dist="38100" algn="tr" rotWithShape="0">
                  <a:prstClr val="black">
                    <a:alpha val="40000"/>
                  </a:prstClr>
                </a:outerShdw>
              </a:effectLst>
            </a:endParaRPr>
          </a:p>
          <a:p>
            <a:r>
              <a:rPr lang="bg-BG" dirty="0">
                <a:effectLst>
                  <a:outerShdw blurRad="50800" dist="38100" algn="tr" rotWithShape="0">
                    <a:prstClr val="black">
                      <a:alpha val="40000"/>
                    </a:prstClr>
                  </a:outerShdw>
                </a:effectLst>
              </a:rPr>
              <a:t>Играят централна роля в</a:t>
            </a:r>
            <a:br>
              <a:rPr lang="en-US" dirty="0">
                <a:effectLst>
                  <a:outerShdw blurRad="50800" dist="38100" algn="tr" rotWithShape="0">
                    <a:prstClr val="black">
                      <a:alpha val="40000"/>
                    </a:prstClr>
                  </a:outerShdw>
                </a:effectLst>
              </a:rPr>
            </a:br>
            <a:r>
              <a:rPr lang="en-US" dirty="0">
                <a:effectLst>
                  <a:outerShdw blurRad="50800" dist="38100" algn="tr" rotWithShape="0">
                    <a:prstClr val="black">
                      <a:alpha val="40000"/>
                    </a:prstClr>
                  </a:outerShdw>
                </a:effectLst>
              </a:rPr>
              <a:t>.NET framework</a:t>
            </a:r>
          </a:p>
          <a:p>
            <a:r>
              <a:rPr lang="bg-BG" dirty="0">
                <a:effectLst>
                  <a:outerShdw blurRad="50800" dist="38100" algn="tr" rotWithShape="0">
                    <a:prstClr val="black">
                      <a:alpha val="40000"/>
                    </a:prstClr>
                  </a:outerShdw>
                </a:effectLst>
              </a:rPr>
              <a:t>Дават начина за </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задействане</a:t>
            </a:r>
            <a:br>
              <a:rPr lang="bg-BG" dirty="0">
                <a:solidFill>
                  <a:schemeClr val="tx2">
                    <a:lumMod val="75000"/>
                  </a:schemeClr>
                </a:solidFill>
                <a:effectLst>
                  <a:outerShdw blurRad="50800" dist="38100" algn="tr" rotWithShape="0">
                    <a:prstClr val="black">
                      <a:alpha val="40000"/>
                    </a:prstClr>
                  </a:outerShdw>
                </a:effectLst>
              </a:rPr>
            </a:br>
            <a:r>
              <a:rPr lang="bg-BG" dirty="0">
                <a:solidFill>
                  <a:schemeClr val="tx2">
                    <a:lumMod val="75000"/>
                  </a:schemeClr>
                </a:solidFill>
                <a:effectLst>
                  <a:outerShdw blurRad="50800" dist="38100" algn="tr" rotWithShape="0">
                    <a:prstClr val="black">
                      <a:alpha val="40000"/>
                    </a:prstClr>
                  </a:outerShdw>
                </a:effectLst>
              </a:rPr>
              <a:t>на уведомления</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от потребителя</a:t>
            </a:r>
            <a:br>
              <a:rPr lang="bg-BG" dirty="0">
                <a:effectLst>
                  <a:outerShdw blurRad="50800" dist="38100" algn="tr" rotWithShape="0">
                    <a:prstClr val="black">
                      <a:alpha val="40000"/>
                    </a:prstClr>
                  </a:outerShdw>
                </a:effectLst>
              </a:rPr>
            </a:br>
            <a:r>
              <a:rPr lang="bg-BG" dirty="0">
                <a:effectLst>
                  <a:outerShdw blurRad="50800" dist="38100" algn="tr" rotWithShape="0">
                    <a:prstClr val="black">
                      <a:alpha val="40000"/>
                    </a:prstClr>
                  </a:outerShdw>
                </a:effectLst>
              </a:rPr>
              <a:t>или от обект</a:t>
            </a:r>
            <a:endParaRPr lang="en-US" dirty="0">
              <a:effectLst>
                <a:outerShdw blurRad="50800" dist="38100" algn="tr" rotWithShape="0">
                  <a:prstClr val="black">
                    <a:alpha val="40000"/>
                  </a:prstClr>
                </a:outerShdw>
              </a:effectLst>
            </a:endParaRPr>
          </a:p>
        </p:txBody>
      </p:sp>
      <p:sp>
        <p:nvSpPr>
          <p:cNvPr id="2" name="Title 1"/>
          <p:cNvSpPr>
            <a:spLocks noGrp="1"/>
          </p:cNvSpPr>
          <p:nvPr>
            <p:ph type="title"/>
          </p:nvPr>
        </p:nvSpPr>
        <p:spPr/>
        <p:txBody>
          <a:bodyPr/>
          <a:lstStyle/>
          <a:p>
            <a:r>
              <a:rPr lang="bg-BG" dirty="0">
                <a:effectLst>
                  <a:outerShdw blurRad="50800" dist="38100" algn="tr" rotWithShape="0">
                    <a:prstClr val="black">
                      <a:alpha val="40000"/>
                    </a:prstClr>
                  </a:outerShdw>
                </a:effectLst>
              </a:rPr>
              <a:t>Какво са събитията</a:t>
            </a:r>
            <a:r>
              <a:rPr lang="en-US" dirty="0">
                <a:effectLst>
                  <a:outerShdw blurRad="50800" dist="38100" algn="tr" rotWithShape="0">
                    <a:prstClr val="black">
                      <a:alpha val="40000"/>
                    </a:prstClr>
                  </a:outerShdw>
                </a:effectLst>
              </a:rPr>
              <a:t>?</a:t>
            </a:r>
            <a:endParaRPr lang="en-US" dirty="0"/>
          </a:p>
        </p:txBody>
      </p:sp>
      <p:pic>
        <p:nvPicPr>
          <p:cNvPr id="5" name="Picture 4"/>
          <p:cNvPicPr>
            <a:picLocks noChangeAspect="1"/>
          </p:cNvPicPr>
          <p:nvPr/>
        </p:nvPicPr>
        <p:blipFill>
          <a:blip r:embed="rId3"/>
          <a:stretch>
            <a:fillRect/>
          </a:stretch>
        </p:blipFill>
        <p:spPr>
          <a:xfrm>
            <a:off x="7282827" y="2819400"/>
            <a:ext cx="4297985" cy="3413351"/>
          </a:xfrm>
          <a:prstGeom prst="rect">
            <a:avLst/>
          </a:prstGeom>
        </p:spPr>
      </p:pic>
      <p:sp>
        <p:nvSpPr>
          <p:cNvPr id="6" name="Slide Number Placeholder">
            <a:extLst>
              <a:ext uri="{FF2B5EF4-FFF2-40B4-BE49-F238E27FC236}">
                <a16:creationId xmlns:a16="http://schemas.microsoft.com/office/drawing/2014/main" id="{A129F66F-6DCF-4BD2-A92E-AFBA6C6C4891}"/>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263364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effectLst>
                  <a:outerShdw blurRad="50800" dist="38100" algn="tr" rotWithShape="0">
                    <a:prstClr val="black">
                      <a:alpha val="40000"/>
                    </a:prstClr>
                  </a:outerShdw>
                </a:effectLst>
              </a:rPr>
              <a:t>Събитията </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сигнализират</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появата на действие/обявяване</a:t>
            </a:r>
          </a:p>
          <a:p>
            <a:r>
              <a:rPr lang="bg-BG" dirty="0">
                <a:effectLst>
                  <a:outerShdw blurRad="50800" dist="38100" algn="tr" rotWithShape="0">
                    <a:prstClr val="black">
                      <a:alpha val="40000"/>
                    </a:prstClr>
                  </a:outerShdw>
                </a:effectLst>
              </a:rPr>
              <a:t>Обектите, създаващи събития</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не е необходимо изрично да знаят </a:t>
            </a:r>
            <a:r>
              <a:rPr lang="bg-BG" dirty="0">
                <a:effectLst>
                  <a:outerShdw blurRad="50800" dist="38100" algn="tr" rotWithShape="0">
                    <a:prstClr val="black">
                      <a:alpha val="40000"/>
                    </a:prstClr>
                  </a:outerShdw>
                </a:effectLst>
              </a:rPr>
              <a:t>кои</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обекти ще обработват събитието</a:t>
            </a:r>
            <a:endParaRPr lang="en-US" dirty="0">
              <a:solidFill>
                <a:schemeClr val="tx2">
                  <a:lumMod val="75000"/>
                </a:schemeClr>
              </a:solidFill>
              <a:effectLst>
                <a:outerShdw blurRad="50800" dist="38100" algn="tr" rotWithShape="0">
                  <a:prstClr val="black">
                    <a:alpha val="40000"/>
                  </a:prstClr>
                </a:outerShdw>
              </a:effectLst>
            </a:endParaRPr>
          </a:p>
          <a:p>
            <a:r>
              <a:rPr lang="bg-BG" dirty="0">
                <a:effectLst>
                  <a:outerShdw blurRad="50800" dist="38100" algn="tr" rotWithShape="0">
                    <a:prstClr val="black">
                      <a:alpha val="40000"/>
                    </a:prstClr>
                  </a:outerShdw>
                </a:effectLst>
              </a:rPr>
              <a:t>Събитията дават </a:t>
            </a:r>
            <a:r>
              <a:rPr lang="en-US" noProof="1">
                <a:solidFill>
                  <a:schemeClr val="tx2">
                    <a:lumMod val="75000"/>
                  </a:schemeClr>
                </a:solidFill>
                <a:effectLst>
                  <a:outerShdw blurRad="50800" dist="38100" algn="tr" rotWithShape="0">
                    <a:prstClr val="black">
                      <a:alpha val="40000"/>
                    </a:prstClr>
                  </a:outerShdw>
                </a:effectLst>
              </a:rPr>
              <a:t>EventArgs</a:t>
            </a:r>
            <a:r>
              <a:rPr lang="en-US" dirty="0">
                <a:solidFill>
                  <a:schemeClr val="tx2">
                    <a:lumMod val="75000"/>
                  </a:schemeClr>
                </a:solidFill>
                <a:effectLst>
                  <a:outerShdw blurRad="50800" dist="38100" algn="tr" rotWithShape="0">
                    <a:prstClr val="black">
                      <a:alpha val="40000"/>
                    </a:prstClr>
                  </a:outerShdw>
                </a:effectLst>
              </a:rPr>
              <a:t>(</a:t>
            </a:r>
            <a:r>
              <a:rPr lang="bg-BG" dirty="0">
                <a:solidFill>
                  <a:schemeClr val="tx2">
                    <a:lumMod val="75000"/>
                  </a:schemeClr>
                </a:solidFill>
                <a:effectLst>
                  <a:outerShdw blurRad="50800" dist="38100" algn="tr" rotWithShape="0">
                    <a:prstClr val="black">
                      <a:alpha val="40000"/>
                    </a:prstClr>
                  </a:outerShdw>
                </a:effectLst>
              </a:rPr>
              <a:t>данни за събитието</a:t>
            </a:r>
            <a:r>
              <a:rPr lang="en-US" dirty="0">
                <a:solidFill>
                  <a:schemeClr val="tx2">
                    <a:lumMod val="75000"/>
                  </a:schemeClr>
                </a:solidFill>
                <a:effectLst>
                  <a:outerShdw blurRad="50800" dist="38100" algn="tr" rotWithShape="0">
                    <a:prstClr val="black">
                      <a:alpha val="40000"/>
                    </a:prstClr>
                  </a:outerShdw>
                </a:effectLst>
              </a:rPr>
              <a:t>)</a:t>
            </a:r>
          </a:p>
        </p:txBody>
      </p:sp>
      <p:sp>
        <p:nvSpPr>
          <p:cNvPr id="2" name="Title 1"/>
          <p:cNvSpPr>
            <a:spLocks noGrp="1"/>
          </p:cNvSpPr>
          <p:nvPr>
            <p:ph type="title"/>
          </p:nvPr>
        </p:nvSpPr>
        <p:spPr/>
        <p:txBody>
          <a:bodyPr/>
          <a:lstStyle/>
          <a:p>
            <a:r>
              <a:rPr lang="bg-BG" dirty="0">
                <a:effectLst>
                  <a:outerShdw blurRad="50800" dist="38100" algn="tr" rotWithShape="0">
                    <a:prstClr val="black">
                      <a:alpha val="40000"/>
                    </a:prstClr>
                  </a:outerShdw>
                </a:effectLst>
              </a:rPr>
              <a:t>Какво са събитията</a:t>
            </a:r>
            <a:r>
              <a:rPr lang="en-US" dirty="0">
                <a:effectLst>
                  <a:outerShdw blurRad="50800" dist="38100" algn="tr" rotWithShape="0">
                    <a:prstClr val="black">
                      <a:alpha val="40000"/>
                    </a:prstClr>
                  </a:outerShdw>
                </a:effectLst>
              </a:rPr>
              <a:t>?</a:t>
            </a:r>
            <a:endParaRPr lang="en-US" dirty="0"/>
          </a:p>
        </p:txBody>
      </p:sp>
      <p:grpSp>
        <p:nvGrpSpPr>
          <p:cNvPr id="8" name="Group 7"/>
          <p:cNvGrpSpPr/>
          <p:nvPr/>
        </p:nvGrpSpPr>
        <p:grpSpPr>
          <a:xfrm>
            <a:off x="2703512" y="4428309"/>
            <a:ext cx="6781800" cy="1286691"/>
            <a:chOff x="2665412" y="4267200"/>
            <a:chExt cx="6781800" cy="1286691"/>
          </a:xfrm>
        </p:grpSpPr>
        <p:sp>
          <p:nvSpPr>
            <p:cNvPr id="6" name="Text Box 16">
              <a:extLst>
                <a:ext uri="{FF2B5EF4-FFF2-40B4-BE49-F238E27FC236}">
                  <a16:creationId xmlns:a16="http://schemas.microsoft.com/office/drawing/2014/main" id="{94F49E56-789A-4A37-AA11-F750F9DBF215}"/>
                </a:ext>
              </a:extLst>
            </p:cNvPr>
            <p:cNvSpPr txBox="1">
              <a:spLocks noChangeArrowheads="1"/>
            </p:cNvSpPr>
            <p:nvPr/>
          </p:nvSpPr>
          <p:spPr bwMode="auto">
            <a:xfrm>
              <a:off x="2665412" y="4334691"/>
              <a:ext cx="2514600" cy="1219200"/>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bg-BG" sz="3600" b="1" noProof="1">
                  <a:solidFill>
                    <a:srgbClr val="F0A22E">
                      <a:lumMod val="60000"/>
                      <a:lumOff val="40000"/>
                    </a:srgbClr>
                  </a:solidFill>
                  <a:effectLst>
                    <a:outerShdw blurRad="38100" dist="38100" dir="2700000" algn="tl">
                      <a:srgbClr val="000000">
                        <a:alpha val="43137"/>
                      </a:srgbClr>
                    </a:outerShdw>
                  </a:effectLst>
                  <a:latin typeface="Consolas" pitchFamily="49" charset="0"/>
                </a:rPr>
                <a:t>Бутон</a:t>
              </a:r>
              <a:endParaRPr lang="en-US" b="1" noProof="1">
                <a:solidFill>
                  <a:srgbClr val="F0A22E">
                    <a:lumMod val="60000"/>
                    <a:lumOff val="40000"/>
                  </a:srgbClr>
                </a:solidFill>
                <a:effectLst>
                  <a:outerShdw blurRad="38100" dist="38100" dir="2700000" algn="tl">
                    <a:srgbClr val="000000">
                      <a:alpha val="43137"/>
                    </a:srgbClr>
                  </a:outerShdw>
                </a:effectLst>
                <a:latin typeface="Consolas" pitchFamily="49" charset="0"/>
              </a:endParaRPr>
            </a:p>
          </p:txBody>
        </p:sp>
        <p:sp>
          <p:nvSpPr>
            <p:cNvPr id="7" name="Right Arrow 6"/>
            <p:cNvSpPr/>
            <p:nvPr/>
          </p:nvSpPr>
          <p:spPr>
            <a:xfrm>
              <a:off x="5561012" y="4267200"/>
              <a:ext cx="3886200" cy="1286691"/>
            </a:xfrm>
            <a:prstGeom prst="rightArrow">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lnSpc>
                  <a:spcPct val="95000"/>
                </a:lnSpc>
              </a:pPr>
              <a:r>
                <a:rPr lang="bg-BG" sz="3600" b="1" dirty="0">
                  <a:solidFill>
                    <a:srgbClr val="F0A22E">
                      <a:lumMod val="60000"/>
                      <a:lumOff val="40000"/>
                    </a:srgbClr>
                  </a:solidFill>
                  <a:effectLst>
                    <a:outerShdw blurRad="38100" dist="38100" dir="2700000" algn="tl">
                      <a:srgbClr val="000000">
                        <a:alpha val="43137"/>
                      </a:srgbClr>
                    </a:outerShdw>
                  </a:effectLst>
                  <a:latin typeface="Consolas" pitchFamily="49" charset="0"/>
                </a:rPr>
                <a:t>Събитие </a:t>
              </a:r>
              <a:r>
                <a:rPr lang="en-US" sz="3600" b="1" dirty="0">
                  <a:solidFill>
                    <a:srgbClr val="F0A22E">
                      <a:lumMod val="60000"/>
                      <a:lumOff val="40000"/>
                    </a:srgbClr>
                  </a:solidFill>
                  <a:effectLst>
                    <a:outerShdw blurRad="38100" dist="38100" dir="2700000" algn="tl">
                      <a:srgbClr val="000000">
                        <a:alpha val="43137"/>
                      </a:srgbClr>
                    </a:outerShdw>
                  </a:effectLst>
                  <a:latin typeface="Consolas" pitchFamily="49" charset="0"/>
                </a:rPr>
                <a:t>Click</a:t>
              </a:r>
            </a:p>
          </p:txBody>
        </p:sp>
      </p:grpSp>
      <p:sp>
        <p:nvSpPr>
          <p:cNvPr id="9" name="Slide Number Placeholder">
            <a:extLst>
              <a:ext uri="{FF2B5EF4-FFF2-40B4-BE49-F238E27FC236}">
                <a16:creationId xmlns:a16="http://schemas.microsoft.com/office/drawing/2014/main" id="{DEA2A908-11FC-4FBA-8FAE-6EE7E94598F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172239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effectLst>
                  <a:outerShdw blurRad="50800" dist="38100" algn="tr" rotWithShape="0">
                    <a:prstClr val="black">
                      <a:alpha val="40000"/>
                    </a:prstClr>
                  </a:outerShdw>
                </a:effectLst>
              </a:rPr>
              <a:t>Делегатът е </a:t>
            </a:r>
            <a:r>
              <a:rPr lang="bg-BG" dirty="0">
                <a:solidFill>
                  <a:schemeClr val="tx2">
                    <a:lumMod val="75000"/>
                  </a:schemeClr>
                </a:solidFill>
                <a:effectLst>
                  <a:outerShdw blurRad="50800" dist="38100" algn="tr" rotWithShape="0">
                    <a:prstClr val="black">
                      <a:alpha val="40000"/>
                    </a:prstClr>
                  </a:outerShdw>
                </a:effectLst>
              </a:rPr>
              <a:t>специализиран клас,</a:t>
            </a:r>
            <a:r>
              <a:rPr lang="en-US" dirty="0">
                <a:solidFill>
                  <a:schemeClr val="tx2">
                    <a:lumMod val="75000"/>
                  </a:schemeClr>
                </a:solidFill>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често наричан </a:t>
            </a:r>
            <a:r>
              <a:rPr lang="en-US" dirty="0">
                <a:effectLst>
                  <a:outerShdw blurRad="50800" dist="38100" algn="tr" rotWithShape="0">
                    <a:prstClr val="black">
                      <a:alpha val="40000"/>
                    </a:prstClr>
                  </a:outerShdw>
                </a:effectLst>
              </a:rPr>
              <a:t>“</a:t>
            </a:r>
            <a:r>
              <a:rPr lang="bg-BG" dirty="0">
                <a:solidFill>
                  <a:schemeClr val="tx2">
                    <a:lumMod val="75000"/>
                  </a:schemeClr>
                </a:solidFill>
                <a:effectLst>
                  <a:outerShdw blurRad="50800" dist="38100" algn="tr" rotWithShape="0">
                    <a:prstClr val="black">
                      <a:alpha val="40000"/>
                    </a:prstClr>
                  </a:outerShdw>
                </a:effectLst>
              </a:rPr>
              <a:t>указател към функция</a:t>
            </a:r>
            <a:r>
              <a:rPr lang="en-US" dirty="0">
                <a:effectLst>
                  <a:outerShdw blurRad="50800" dist="38100" algn="tr" rotWithShape="0">
                    <a:prstClr val="black">
                      <a:alpha val="40000"/>
                    </a:prstClr>
                  </a:outerShdw>
                </a:effectLst>
              </a:rPr>
              <a:t>”</a:t>
            </a:r>
            <a:endParaRPr lang="bg-BG" dirty="0">
              <a:effectLst>
                <a:outerShdw blurRad="50800" dist="38100" algn="tr" rotWithShape="0">
                  <a:prstClr val="black">
                    <a:alpha val="40000"/>
                  </a:prstClr>
                </a:outerShdw>
              </a:effectLst>
            </a:endParaRPr>
          </a:p>
          <a:p>
            <a:pPr lvl="1"/>
            <a:r>
              <a:rPr lang="bg-BG" dirty="0">
                <a:effectLst>
                  <a:outerShdw blurRad="50800" dist="38100" algn="tr" rotWithShape="0">
                    <a:prstClr val="black">
                      <a:alpha val="40000"/>
                    </a:prstClr>
                  </a:outerShdw>
                </a:effectLst>
              </a:rPr>
              <a:t>Той е променлива</a:t>
            </a:r>
            <a:endParaRPr lang="en-US" dirty="0">
              <a:effectLst>
                <a:outerShdw blurRad="50800" dist="38100" algn="tr" rotWithShape="0">
                  <a:prstClr val="black">
                    <a:alpha val="40000"/>
                  </a:prstClr>
                </a:outerShdw>
              </a:effectLst>
            </a:endParaRPr>
          </a:p>
          <a:p>
            <a:r>
              <a:rPr lang="bg-BG" dirty="0">
                <a:solidFill>
                  <a:schemeClr val="tx2">
                    <a:lumMod val="75000"/>
                  </a:schemeClr>
                </a:solidFill>
                <a:effectLst>
                  <a:outerShdw blurRad="50800" dist="38100" algn="tr" rotWithShape="0">
                    <a:prstClr val="black">
                      <a:alpha val="40000"/>
                    </a:prstClr>
                  </a:outerShdw>
                </a:effectLst>
              </a:rPr>
              <a:t>Лепилото/тръбопровода</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между</a:t>
            </a:r>
            <a:r>
              <a:rPr lang="en-US" dirty="0">
                <a:effectLst>
                  <a:outerShdw blurRad="50800" dist="38100" algn="tr" rotWithShape="0">
                    <a:prstClr val="black">
                      <a:alpha val="40000"/>
                    </a:prstClr>
                  </a:outerShdw>
                </a:effectLst>
              </a:rPr>
              <a:t> </a:t>
            </a:r>
            <a:br>
              <a:rPr lang="en-US" dirty="0">
                <a:effectLst>
                  <a:outerShdw blurRad="50800" dist="38100" algn="tr" rotWithShape="0">
                    <a:prstClr val="black">
                      <a:alpha val="40000"/>
                    </a:prstClr>
                  </a:outerShdw>
                </a:effectLst>
              </a:rPr>
            </a:br>
            <a:r>
              <a:rPr lang="bg-BG" dirty="0">
                <a:solidFill>
                  <a:schemeClr val="tx2">
                    <a:lumMod val="75000"/>
                  </a:schemeClr>
                </a:solidFill>
                <a:effectLst>
                  <a:outerShdw blurRad="50800" dist="38100" algn="tr" rotWithShape="0">
                    <a:prstClr val="black">
                      <a:alpha val="40000"/>
                    </a:prstClr>
                  </a:outerShdw>
                </a:effectLst>
              </a:rPr>
              <a:t>събитието и  обработчика му</a:t>
            </a:r>
            <a:endParaRPr lang="en-US" dirty="0">
              <a:solidFill>
                <a:schemeClr val="tx2">
                  <a:lumMod val="75000"/>
                </a:schemeClr>
              </a:solidFill>
              <a:effectLst>
                <a:outerShdw blurRad="50800" dist="38100" algn="tr" rotWithShape="0">
                  <a:prstClr val="black">
                    <a:alpha val="40000"/>
                  </a:prstClr>
                </a:outerShdw>
              </a:effectLst>
            </a:endParaRPr>
          </a:p>
          <a:p>
            <a:r>
              <a:rPr lang="bg-BG" dirty="0">
                <a:effectLst>
                  <a:outerShdw blurRad="50800" dist="38100" algn="tr" rotWithShape="0">
                    <a:prstClr val="black">
                      <a:alpha val="40000"/>
                    </a:prstClr>
                  </a:outerShdw>
                </a:effectLst>
              </a:rPr>
              <a:t>На основата на класа</a:t>
            </a:r>
            <a:br>
              <a:rPr lang="en-US" dirty="0">
                <a:effectLst>
                  <a:outerShdw blurRad="50800" dist="38100" algn="tr" rotWithShape="0">
                    <a:prstClr val="black">
                      <a:alpha val="40000"/>
                    </a:prstClr>
                  </a:outerShdw>
                </a:effectLst>
              </a:rPr>
            </a:br>
            <a:r>
              <a:rPr lang="en-US" b="1" dirty="0" err="1">
                <a:solidFill>
                  <a:schemeClr val="tx2">
                    <a:lumMod val="75000"/>
                  </a:schemeClr>
                </a:solidFill>
                <a:effectLst>
                  <a:outerShdw blurRad="50800" dist="38100" algn="tr" rotWithShape="0">
                    <a:prstClr val="black">
                      <a:alpha val="40000"/>
                    </a:prstClr>
                  </a:outerShdw>
                </a:effectLst>
                <a:latin typeface="Consolas" panose="020B0609020204030204" pitchFamily="49" charset="0"/>
              </a:rPr>
              <a:t>MulticastDelegateBase</a:t>
            </a:r>
            <a:endParaRPr lang="en-US" dirty="0">
              <a:effectLst>
                <a:outerShdw blurRad="50800" dist="38100" algn="tr" rotWithShape="0">
                  <a:prstClr val="black">
                    <a:alpha val="40000"/>
                  </a:prstClr>
                </a:outerShdw>
              </a:effectLst>
            </a:endParaRPr>
          </a:p>
        </p:txBody>
      </p:sp>
      <p:sp>
        <p:nvSpPr>
          <p:cNvPr id="2" name="Title 1"/>
          <p:cNvSpPr>
            <a:spLocks noGrp="1"/>
          </p:cNvSpPr>
          <p:nvPr>
            <p:ph type="title"/>
          </p:nvPr>
        </p:nvSpPr>
        <p:spPr/>
        <p:txBody>
          <a:bodyPr/>
          <a:lstStyle/>
          <a:p>
            <a:r>
              <a:rPr lang="bg-BG" dirty="0">
                <a:effectLst>
                  <a:outerShdw blurRad="50800" dist="38100" algn="tr" rotWithShape="0">
                    <a:prstClr val="black">
                      <a:alpha val="40000"/>
                    </a:prstClr>
                  </a:outerShdw>
                </a:effectLst>
              </a:rPr>
              <a:t>Какво са делегатите</a:t>
            </a:r>
            <a:r>
              <a:rPr lang="en-US" dirty="0">
                <a:effectLst>
                  <a:outerShdw blurRad="50800" dist="38100" algn="tr" rotWithShape="0">
                    <a:prstClr val="black">
                      <a:alpha val="40000"/>
                    </a:prstClr>
                  </a:outerShdw>
                </a:effectLst>
              </a:rPr>
              <a:t>?</a:t>
            </a:r>
          </a:p>
        </p:txBody>
      </p:sp>
      <p:pic>
        <p:nvPicPr>
          <p:cNvPr id="6" name="Picture 5"/>
          <p:cNvPicPr>
            <a:picLocks noChangeAspect="1"/>
          </p:cNvPicPr>
          <p:nvPr/>
        </p:nvPicPr>
        <p:blipFill>
          <a:blip r:embed="rId3"/>
          <a:stretch>
            <a:fillRect/>
          </a:stretch>
        </p:blipFill>
        <p:spPr>
          <a:xfrm>
            <a:off x="7306454" y="2930014"/>
            <a:ext cx="4274358" cy="3394586"/>
          </a:xfrm>
          <a:prstGeom prst="rect">
            <a:avLst/>
          </a:prstGeom>
        </p:spPr>
      </p:pic>
      <p:sp>
        <p:nvSpPr>
          <p:cNvPr id="7" name="Slide Number Placeholder">
            <a:extLst>
              <a:ext uri="{FF2B5EF4-FFF2-40B4-BE49-F238E27FC236}">
                <a16:creationId xmlns:a16="http://schemas.microsoft.com/office/drawing/2014/main" id="{E3F57115-7C9A-4FB5-911B-E06642521A05}"/>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298158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solidFill>
                  <a:schemeClr val="tx2">
                    <a:lumMod val="75000"/>
                  </a:schemeClr>
                </a:solidFill>
                <a:effectLst>
                  <a:outerShdw blurRad="50800" dist="38100" algn="tr" rotWithShape="0">
                    <a:prstClr val="black">
                      <a:alpha val="40000"/>
                    </a:prstClr>
                  </a:outerShdw>
                </a:effectLst>
              </a:rPr>
              <a:t>Обработчикът </a:t>
            </a:r>
            <a:r>
              <a:rPr lang="bg-BG" dirty="0">
                <a:effectLst>
                  <a:outerShdw blurRad="50800" dist="38100" algn="tr" rotWithShape="0">
                    <a:prstClr val="black">
                      <a:alpha val="40000"/>
                    </a:prstClr>
                  </a:outerShdw>
                </a:effectLst>
              </a:rPr>
              <a:t>отговаря за</a:t>
            </a:r>
            <a:br>
              <a:rPr lang="en-US" dirty="0">
                <a:effectLst>
                  <a:outerShdw blurRad="50800" dist="38100" algn="tr" rotWithShape="0">
                    <a:prstClr val="black">
                      <a:alpha val="40000"/>
                    </a:prstClr>
                  </a:outerShdw>
                </a:effectLst>
              </a:rPr>
            </a:br>
            <a:r>
              <a:rPr lang="bg-BG" dirty="0">
                <a:solidFill>
                  <a:schemeClr val="tx2">
                    <a:lumMod val="75000"/>
                  </a:schemeClr>
                </a:solidFill>
                <a:effectLst>
                  <a:outerShdw blurRad="50800" dist="38100" algn="tr" rotWithShape="0">
                    <a:prstClr val="black">
                      <a:alpha val="40000"/>
                    </a:prstClr>
                  </a:outerShdw>
                </a:effectLst>
              </a:rPr>
              <a:t>получаване и обработване</a:t>
            </a:r>
            <a:br>
              <a:rPr lang="en-US" dirty="0">
                <a:solidFill>
                  <a:schemeClr val="tx2">
                    <a:lumMod val="75000"/>
                  </a:schemeClr>
                </a:solidFill>
                <a:effectLst>
                  <a:outerShdw blurRad="50800" dist="38100" algn="tr" rotWithShape="0">
                    <a:prstClr val="black">
                      <a:alpha val="40000"/>
                    </a:prstClr>
                  </a:outerShdw>
                </a:effectLst>
              </a:rPr>
            </a:br>
            <a:r>
              <a:rPr lang="bg-BG" dirty="0">
                <a:solidFill>
                  <a:schemeClr val="tx2">
                    <a:lumMod val="75000"/>
                  </a:schemeClr>
                </a:solidFill>
                <a:effectLst>
                  <a:outerShdw blurRad="50800" dist="38100" algn="tr" rotWithShape="0">
                    <a:prstClr val="black">
                      <a:alpha val="40000"/>
                    </a:prstClr>
                  </a:outerShdw>
                </a:effectLst>
              </a:rPr>
              <a:t>на данните</a:t>
            </a:r>
            <a:r>
              <a:rPr lang="en-US" dirty="0">
                <a:solidFill>
                  <a:schemeClr val="tx2">
                    <a:lumMod val="75000"/>
                  </a:schemeClr>
                </a:solidFill>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от делегата</a:t>
            </a:r>
            <a:endParaRPr lang="en-US" dirty="0">
              <a:effectLst>
                <a:outerShdw blurRad="50800" dist="38100" algn="tr" rotWithShape="0">
                  <a:prstClr val="black">
                    <a:alpha val="40000"/>
                  </a:prstClr>
                </a:outerShdw>
              </a:effectLst>
            </a:endParaRPr>
          </a:p>
          <a:p>
            <a:r>
              <a:rPr lang="bg-BG" dirty="0">
                <a:effectLst>
                  <a:outerShdw blurRad="50800" dist="38100" algn="tr" rotWithShape="0">
                    <a:prstClr val="black">
                      <a:alpha val="40000"/>
                    </a:prstClr>
                  </a:outerShdw>
                </a:effectLst>
              </a:rPr>
              <a:t>Нормално получава два</a:t>
            </a:r>
            <a:br>
              <a:rPr lang="en-US" dirty="0">
                <a:effectLst>
                  <a:outerShdw blurRad="50800" dist="38100" algn="tr" rotWithShape="0">
                    <a:prstClr val="black">
                      <a:alpha val="40000"/>
                    </a:prstClr>
                  </a:outerShdw>
                </a:effectLst>
              </a:rPr>
            </a:br>
            <a:r>
              <a:rPr lang="bg-BG" dirty="0">
                <a:effectLst>
                  <a:outerShdw blurRad="50800" dist="38100" algn="tr" rotWithShape="0">
                    <a:prstClr val="black">
                      <a:alpha val="40000"/>
                    </a:prstClr>
                  </a:outerShdw>
                </a:effectLst>
              </a:rPr>
              <a:t>параметъра</a:t>
            </a:r>
            <a:r>
              <a:rPr lang="en-US" dirty="0">
                <a:effectLst>
                  <a:outerShdw blurRad="50800" dist="38100" algn="tr" rotWithShape="0">
                    <a:prstClr val="black">
                      <a:alpha val="40000"/>
                    </a:prstClr>
                  </a:outerShdw>
                </a:effectLst>
              </a:rPr>
              <a:t>: </a:t>
            </a:r>
          </a:p>
          <a:p>
            <a:pPr lvl="1"/>
            <a:r>
              <a:rPr lang="bg-BG" dirty="0">
                <a:solidFill>
                  <a:schemeClr val="tx2">
                    <a:lumMod val="75000"/>
                  </a:schemeClr>
                </a:solidFill>
                <a:effectLst>
                  <a:outerShdw blurRad="50800" dist="38100" algn="tr" rotWithShape="0">
                    <a:prstClr val="black">
                      <a:alpha val="40000"/>
                    </a:prstClr>
                  </a:outerShdw>
                </a:effectLst>
              </a:rPr>
              <a:t>изпращач</a:t>
            </a:r>
            <a:r>
              <a:rPr lang="en-US" dirty="0">
                <a:solidFill>
                  <a:schemeClr val="tx2">
                    <a:lumMod val="75000"/>
                  </a:schemeClr>
                </a:solidFill>
                <a:effectLst>
                  <a:outerShdw blurRad="50800" dist="38100" algn="tr" rotWithShape="0">
                    <a:prstClr val="black">
                      <a:alpha val="40000"/>
                    </a:prstClr>
                  </a:outerShdw>
                </a:effectLst>
              </a:rPr>
              <a:t> </a:t>
            </a:r>
          </a:p>
          <a:p>
            <a:pPr lvl="1"/>
            <a:r>
              <a:rPr lang="bg-BG" dirty="0">
                <a:solidFill>
                  <a:schemeClr val="tx2">
                    <a:lumMod val="75000"/>
                  </a:schemeClr>
                </a:solidFill>
                <a:effectLst>
                  <a:outerShdw blurRad="50800" dist="38100" algn="tr" rotWithShape="0">
                    <a:prstClr val="black">
                      <a:alpha val="40000"/>
                    </a:prstClr>
                  </a:outerShdw>
                </a:effectLst>
              </a:rPr>
              <a:t>данни на събитието (</a:t>
            </a:r>
            <a:r>
              <a:rPr lang="en-US" dirty="0" err="1">
                <a:solidFill>
                  <a:schemeClr val="tx2">
                    <a:lumMod val="75000"/>
                  </a:schemeClr>
                </a:solidFill>
                <a:effectLst>
                  <a:outerShdw blurRad="50800" dist="38100" algn="tr" rotWithShape="0">
                    <a:prstClr val="black">
                      <a:alpha val="40000"/>
                    </a:prstClr>
                  </a:outerShdw>
                </a:effectLst>
              </a:rPr>
              <a:t>EventArgs</a:t>
            </a:r>
            <a:r>
              <a:rPr lang="bg-BG" dirty="0">
                <a:solidFill>
                  <a:schemeClr val="tx2">
                    <a:lumMod val="75000"/>
                  </a:schemeClr>
                </a:solidFill>
                <a:effectLst>
                  <a:outerShdw blurRad="50800" dist="38100" algn="tr" rotWithShape="0">
                    <a:prstClr val="black">
                      <a:alpha val="40000"/>
                    </a:prstClr>
                  </a:outerShdw>
                </a:effectLst>
              </a:rPr>
              <a:t>)</a:t>
            </a:r>
            <a:endParaRPr lang="en-US" dirty="0">
              <a:solidFill>
                <a:schemeClr val="tx2">
                  <a:lumMod val="75000"/>
                </a:schemeClr>
              </a:solidFill>
              <a:effectLst>
                <a:outerShdw blurRad="50800" dist="38100" algn="tr" rotWithShape="0">
                  <a:prstClr val="black">
                    <a:alpha val="40000"/>
                  </a:prstClr>
                </a:outerShdw>
              </a:effectLst>
            </a:endParaRPr>
          </a:p>
          <a:p>
            <a:r>
              <a:rPr lang="en-US" dirty="0" err="1">
                <a:effectLst>
                  <a:outerShdw blurRad="50800" dist="38100" algn="tr" rotWithShape="0">
                    <a:prstClr val="black">
                      <a:alpha val="40000"/>
                    </a:prstClr>
                  </a:outerShdw>
                </a:effectLst>
              </a:rPr>
              <a:t>EventArgs</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отговарят за</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капсулирането на данните за събитието</a:t>
            </a:r>
            <a:endParaRPr lang="en-US" dirty="0">
              <a:solidFill>
                <a:schemeClr val="tx2">
                  <a:lumMod val="75000"/>
                </a:schemeClr>
              </a:solidFill>
              <a:effectLst>
                <a:outerShdw blurRad="50800" dist="38100" algn="tr" rotWithShape="0">
                  <a:prstClr val="black">
                    <a:alpha val="40000"/>
                  </a:prstClr>
                </a:outerShdw>
              </a:effectLst>
            </a:endParaRPr>
          </a:p>
        </p:txBody>
      </p:sp>
      <p:sp>
        <p:nvSpPr>
          <p:cNvPr id="2" name="Title 1"/>
          <p:cNvSpPr>
            <a:spLocks noGrp="1"/>
          </p:cNvSpPr>
          <p:nvPr>
            <p:ph type="title"/>
          </p:nvPr>
        </p:nvSpPr>
        <p:spPr/>
        <p:txBody>
          <a:bodyPr/>
          <a:lstStyle/>
          <a:p>
            <a:r>
              <a:rPr lang="bg-BG" dirty="0">
                <a:effectLst>
                  <a:outerShdw blurRad="50800" dist="38100" algn="tr" rotWithShape="0">
                    <a:prstClr val="black">
                      <a:alpha val="40000"/>
                    </a:prstClr>
                  </a:outerShdw>
                </a:effectLst>
              </a:rPr>
              <a:t>Какво е обработчик на събитето</a:t>
            </a:r>
            <a:r>
              <a:rPr lang="en-US" dirty="0">
                <a:effectLst>
                  <a:outerShdw blurRad="50800" dist="38100" algn="tr" rotWithShape="0">
                    <a:prstClr val="black">
                      <a:alpha val="40000"/>
                    </a:prstClr>
                  </a:outerShdw>
                </a:effectLst>
              </a:rPr>
              <a:t>?</a:t>
            </a:r>
            <a:endParaRPr lang="en-US" dirty="0"/>
          </a:p>
        </p:txBody>
      </p:sp>
      <p:pic>
        <p:nvPicPr>
          <p:cNvPr id="7" name="Picture 6"/>
          <p:cNvPicPr>
            <a:picLocks noChangeAspect="1"/>
          </p:cNvPicPr>
          <p:nvPr/>
        </p:nvPicPr>
        <p:blipFill>
          <a:blip r:embed="rId3"/>
          <a:stretch>
            <a:fillRect/>
          </a:stretch>
        </p:blipFill>
        <p:spPr>
          <a:xfrm>
            <a:off x="7086246" y="1617694"/>
            <a:ext cx="4274358" cy="3397886"/>
          </a:xfrm>
          <a:prstGeom prst="rect">
            <a:avLst/>
          </a:prstGeom>
        </p:spPr>
      </p:pic>
      <p:sp>
        <p:nvSpPr>
          <p:cNvPr id="6" name="Slide Number Placeholder">
            <a:extLst>
              <a:ext uri="{FF2B5EF4-FFF2-40B4-BE49-F238E27FC236}">
                <a16:creationId xmlns:a16="http://schemas.microsoft.com/office/drawing/2014/main" id="{825907D7-4B22-47BC-8D00-01DA48CE1E8E}"/>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55405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solidFill>
                  <a:schemeClr val="tx2">
                    <a:lumMod val="75000"/>
                  </a:schemeClr>
                </a:solidFill>
                <a:effectLst>
                  <a:outerShdw blurRad="50800" dist="38100" algn="tr" rotWithShape="0">
                    <a:prstClr val="black">
                      <a:alpha val="40000"/>
                    </a:prstClr>
                  </a:outerShdw>
                </a:effectLst>
              </a:rPr>
              <a:t>Делегатите</a:t>
            </a:r>
            <a:r>
              <a:rPr lang="en-US" dirty="0">
                <a:solidFill>
                  <a:schemeClr val="tx2">
                    <a:lumMod val="75000"/>
                  </a:schemeClr>
                </a:solidFill>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са</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специални</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типове в </a:t>
            </a:r>
            <a:r>
              <a:rPr lang="en-US" dirty="0">
                <a:effectLst>
                  <a:outerShdw blurRad="50800" dist="38100" algn="tr" rotWithShape="0">
                    <a:prstClr val="black">
                      <a:alpha val="40000"/>
                    </a:prstClr>
                  </a:outerShdw>
                </a:effectLst>
              </a:rPr>
              <a:t>C#</a:t>
            </a:r>
            <a:r>
              <a:rPr lang="bg-BG" dirty="0">
                <a:effectLst>
                  <a:outerShdw blurRad="50800" dist="38100" algn="tr" rotWithShape="0">
                    <a:prstClr val="black">
                      <a:alpha val="40000"/>
                    </a:prstClr>
                  </a:outerShdw>
                </a:effectLst>
              </a:rPr>
              <a:t>, които държат </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референция (указател) към метод</a:t>
            </a:r>
          </a:p>
          <a:p>
            <a:r>
              <a:rPr lang="bg-BG" dirty="0">
                <a:effectLst>
                  <a:outerShdw blurRad="50800" dist="38100" algn="tr" rotWithShape="0">
                    <a:prstClr val="black">
                      <a:alpha val="40000"/>
                    </a:prstClr>
                  </a:outerShdw>
                </a:effectLst>
              </a:rPr>
              <a:t>Типът данни, съдържащ функцията (метода) като нейна стойност</a:t>
            </a:r>
          </a:p>
          <a:p>
            <a:r>
              <a:rPr lang="bg-BG" dirty="0">
                <a:effectLst>
                  <a:outerShdw blurRad="50800" dist="38100" algn="tr" rotWithShape="0">
                    <a:prstClr val="black">
                      <a:alpha val="40000"/>
                    </a:prstClr>
                  </a:outerShdw>
                </a:effectLst>
              </a:rPr>
              <a:t>Описва параметрите – приемани и връщаната стойност </a:t>
            </a:r>
            <a:r>
              <a:rPr lang="en-US" dirty="0">
                <a:effectLst>
                  <a:outerShdw blurRad="50800" dist="38100" algn="tr" rotWithShape="0">
                    <a:prstClr val="black">
                      <a:alpha val="40000"/>
                    </a:prstClr>
                  </a:outerShdw>
                </a:effectLst>
              </a:rPr>
              <a:t>(</a:t>
            </a:r>
            <a:r>
              <a:rPr lang="bg-BG" dirty="0">
                <a:effectLst>
                  <a:outerShdw blurRad="50800" dist="38100" algn="tr" rotWithShape="0">
                    <a:prstClr val="black">
                      <a:alpha val="40000"/>
                    </a:prstClr>
                  </a:outerShdw>
                </a:effectLst>
              </a:rPr>
              <a:t>сигнатура на метода</a:t>
            </a:r>
            <a:r>
              <a:rPr lang="en-US" dirty="0">
                <a:effectLst>
                  <a:outerShdw blurRad="50800" dist="38100" algn="tr" rotWithShape="0">
                    <a:prstClr val="black">
                      <a:alpha val="40000"/>
                    </a:prstClr>
                  </a:outerShdw>
                </a:effectLst>
              </a:rPr>
              <a:t>)</a:t>
            </a:r>
          </a:p>
          <a:p>
            <a:r>
              <a:rPr lang="bg-BG" dirty="0">
                <a:effectLst>
                  <a:outerShdw blurRad="50800" dist="38100" algn="tr" rotWithShape="0">
                    <a:prstClr val="black">
                      <a:alpha val="40000"/>
                    </a:prstClr>
                  </a:outerShdw>
                </a:effectLst>
              </a:rPr>
              <a:t>Делегатите наподобяват </a:t>
            </a:r>
            <a:r>
              <a:rPr lang="bg-BG" dirty="0">
                <a:solidFill>
                  <a:schemeClr val="tx2">
                    <a:lumMod val="75000"/>
                  </a:schemeClr>
                </a:solidFill>
                <a:effectLst>
                  <a:outerShdw blurRad="50800" dist="38100" algn="tr" rotWithShape="0">
                    <a:prstClr val="black">
                      <a:alpha val="40000"/>
                    </a:prstClr>
                  </a:outerShdw>
                </a:effectLst>
              </a:rPr>
              <a:t>указателите към функции </a:t>
            </a:r>
            <a:r>
              <a:rPr lang="bg-BG" dirty="0">
                <a:effectLst>
                  <a:outerShdw blurRad="50800" dist="38100" algn="tr" rotWithShape="0">
                    <a:prstClr val="black">
                      <a:alpha val="40000"/>
                    </a:prstClr>
                  </a:outerShdw>
                </a:effectLst>
              </a:rPr>
              <a:t>в </a:t>
            </a:r>
            <a:r>
              <a:rPr lang="en-US" dirty="0">
                <a:effectLst>
                  <a:outerShdw blurRad="50800" dist="38100" algn="tr" rotWithShape="0">
                    <a:prstClr val="black">
                      <a:alpha val="40000"/>
                    </a:prstClr>
                  </a:outerShdw>
                </a:effectLst>
              </a:rPr>
              <a:t>C</a:t>
            </a:r>
            <a:r>
              <a:rPr lang="bg-BG" dirty="0">
                <a:effectLst>
                  <a:outerShdw blurRad="50800" dist="38100" algn="tr" rotWithShape="0">
                    <a:prstClr val="black">
                      <a:alpha val="40000"/>
                    </a:prstClr>
                  </a:outerShdw>
                </a:effectLst>
              </a:rPr>
              <a:t> и </a:t>
            </a:r>
            <a:r>
              <a:rPr lang="en-US" dirty="0">
                <a:effectLst>
                  <a:outerShdw blurRad="50800" dist="38100" algn="tr" rotWithShape="0">
                    <a:prstClr val="black">
                      <a:alpha val="40000"/>
                    </a:prstClr>
                  </a:outerShdw>
                </a:effectLst>
              </a:rPr>
              <a:t>C++</a:t>
            </a:r>
          </a:p>
          <a:p>
            <a:r>
              <a:rPr lang="bg-BG" dirty="0">
                <a:effectLst>
                  <a:outerShdw blurRad="50800" dist="38100" algn="tr" rotWithShape="0">
                    <a:prstClr val="black">
                      <a:alpha val="40000"/>
                    </a:prstClr>
                  </a:outerShdw>
                </a:effectLst>
              </a:rPr>
              <a:t>В</a:t>
            </a:r>
            <a:r>
              <a:rPr lang="en-US" dirty="0">
                <a:effectLst>
                  <a:outerShdw blurRad="50800" dist="38100" algn="tr" rotWithShape="0">
                    <a:prstClr val="black">
                      <a:alpha val="40000"/>
                    </a:prstClr>
                  </a:outerShdw>
                </a:effectLst>
              </a:rPr>
              <a:t> JavaScript </a:t>
            </a:r>
            <a:r>
              <a:rPr lang="bg-BG" dirty="0">
                <a:effectLst>
                  <a:outerShdw blurRad="50800" dist="38100" algn="tr" rotWithShape="0">
                    <a:prstClr val="black">
                      <a:alpha val="40000"/>
                    </a:prstClr>
                  </a:outerShdw>
                </a:effectLst>
              </a:rPr>
              <a:t>променливите могат да държат функция</a:t>
            </a:r>
            <a:endParaRPr lang="en-US" dirty="0">
              <a:effectLst>
                <a:outerShdw blurRad="50800" dist="38100" algn="tr" rotWithShape="0">
                  <a:prstClr val="black">
                    <a:alpha val="40000"/>
                  </a:prstClr>
                </a:outerShdw>
              </a:effectLst>
            </a:endParaRPr>
          </a:p>
          <a:p>
            <a:pPr marL="0" indent="0">
              <a:buNone/>
            </a:pPr>
            <a:endParaRPr lang="en-US" dirty="0">
              <a:effectLst>
                <a:outerShdw blurRad="50800" dist="38100" algn="tr" rotWithShape="0">
                  <a:prstClr val="black">
                    <a:alpha val="40000"/>
                  </a:prstClr>
                </a:outerShdw>
              </a:effectLst>
            </a:endParaRPr>
          </a:p>
        </p:txBody>
      </p:sp>
      <p:sp>
        <p:nvSpPr>
          <p:cNvPr id="2" name="Title 1"/>
          <p:cNvSpPr>
            <a:spLocks noGrp="1"/>
          </p:cNvSpPr>
          <p:nvPr>
            <p:ph type="title"/>
          </p:nvPr>
        </p:nvSpPr>
        <p:spPr/>
        <p:txBody>
          <a:bodyPr/>
          <a:lstStyle/>
          <a:p>
            <a:r>
              <a:rPr lang="bg-BG" dirty="0">
                <a:effectLst>
                  <a:outerShdw blurRad="50800" dist="38100" algn="tr" rotWithShape="0">
                    <a:prstClr val="black">
                      <a:alpha val="40000"/>
                    </a:prstClr>
                  </a:outerShdw>
                </a:effectLst>
              </a:rPr>
              <a:t>Какво са делегатите</a:t>
            </a:r>
            <a:r>
              <a:rPr lang="en-US" dirty="0">
                <a:effectLst>
                  <a:outerShdw blurRad="50800" dist="38100" algn="tr" rotWithShape="0">
                    <a:prstClr val="black">
                      <a:alpha val="40000"/>
                    </a:prstClr>
                  </a:outerShdw>
                </a:effectLst>
              </a:rPr>
              <a:t>?</a:t>
            </a:r>
            <a:endParaRPr lang="en-US" dirty="0"/>
          </a:p>
        </p:txBody>
      </p:sp>
      <p:sp>
        <p:nvSpPr>
          <p:cNvPr id="5" name="Slide Number Placeholder">
            <a:extLst>
              <a:ext uri="{FF2B5EF4-FFF2-40B4-BE49-F238E27FC236}">
                <a16:creationId xmlns:a16="http://schemas.microsoft.com/office/drawing/2014/main" id="{BF47A6F3-9A10-4D1F-B403-C9256D09193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247729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effectLst>
                  <a:outerShdw blurRad="50800" dist="38100" algn="tr" rotWithShape="0">
                    <a:prstClr val="black">
                      <a:alpha val="40000"/>
                    </a:prstClr>
                  </a:outerShdw>
                </a:effectLst>
              </a:rPr>
              <a:t>Потребителски дефинираните делегати съдържат ключовата дума </a:t>
            </a:r>
            <a:r>
              <a:rPr lang="en-US" b="1" dirty="0">
                <a:solidFill>
                  <a:schemeClr val="tx2">
                    <a:lumMod val="75000"/>
                  </a:schemeClr>
                </a:solidFill>
                <a:effectLst>
                  <a:outerShdw blurRad="50800" dist="38100" algn="tr" rotWithShape="0">
                    <a:prstClr val="black">
                      <a:alpha val="40000"/>
                    </a:prstClr>
                  </a:outerShdw>
                </a:effectLst>
                <a:latin typeface="Consolas" panose="020B0609020204030204" pitchFamily="49" charset="0"/>
              </a:rPr>
              <a:t>delegate</a:t>
            </a:r>
            <a:endParaRPr lang="en-US" dirty="0">
              <a:effectLst>
                <a:outerShdw blurRad="50800" dist="38100" algn="tr" rotWithShape="0">
                  <a:prstClr val="black">
                    <a:alpha val="40000"/>
                  </a:prstClr>
                </a:outerShdw>
              </a:effectLst>
            </a:endParaRPr>
          </a:p>
        </p:txBody>
      </p:sp>
      <p:sp>
        <p:nvSpPr>
          <p:cNvPr id="2" name="Title 1"/>
          <p:cNvSpPr>
            <a:spLocks noGrp="1"/>
          </p:cNvSpPr>
          <p:nvPr>
            <p:ph type="title"/>
          </p:nvPr>
        </p:nvSpPr>
        <p:spPr/>
        <p:txBody>
          <a:bodyPr/>
          <a:lstStyle/>
          <a:p>
            <a:r>
              <a:rPr lang="bg-BG" dirty="0">
                <a:effectLst>
                  <a:outerShdw blurRad="50800" dist="38100" algn="tr" rotWithShape="0">
                    <a:prstClr val="black">
                      <a:alpha val="40000"/>
                    </a:prstClr>
                  </a:outerShdw>
                </a:effectLst>
              </a:rPr>
              <a:t>Създаване на делегати</a:t>
            </a:r>
            <a:endParaRPr lang="en-US" dirty="0"/>
          </a:p>
        </p:txBody>
      </p:sp>
      <p:sp>
        <p:nvSpPr>
          <p:cNvPr id="6" name="Rectangle 5">
            <a:extLst>
              <a:ext uri="{FF2B5EF4-FFF2-40B4-BE49-F238E27FC236}">
                <a16:creationId xmlns:a16="http://schemas.microsoft.com/office/drawing/2014/main" id="{AD1FF434-57C8-4197-BD51-E911190890AD}"/>
              </a:ext>
            </a:extLst>
          </p:cNvPr>
          <p:cNvSpPr>
            <a:spLocks noChangeArrowheads="1"/>
          </p:cNvSpPr>
          <p:nvPr/>
        </p:nvSpPr>
        <p:spPr bwMode="auto">
          <a:xfrm>
            <a:off x="550546" y="2632770"/>
            <a:ext cx="11106466" cy="35394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delegate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void WorkPerformedHandler</a:t>
            </a:r>
          </a:p>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hours,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WorkType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workType)</a:t>
            </a:r>
          </a:p>
          <a:p>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void ManagerWorkPerformed</a:t>
            </a:r>
          </a:p>
          <a:p>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workHours,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WorkType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wType) </a:t>
            </a:r>
          </a:p>
        </p:txBody>
      </p:sp>
      <p:sp>
        <p:nvSpPr>
          <p:cNvPr id="8" name="AutoShape 5"/>
          <p:cNvSpPr>
            <a:spLocks noChangeArrowheads="1"/>
          </p:cNvSpPr>
          <p:nvPr/>
        </p:nvSpPr>
        <p:spPr bwMode="auto">
          <a:xfrm>
            <a:off x="5880212" y="3631588"/>
            <a:ext cx="5562600" cy="1524000"/>
          </a:xfrm>
          <a:prstGeom prst="wedgeRoundRectCallout">
            <a:avLst>
              <a:gd name="adj1" fmla="val -53844"/>
              <a:gd name="adj2" fmla="val -5561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dirty="0">
              <a:solidFill>
                <a:srgbClr val="FFFFFF"/>
              </a:solidFill>
            </a:endParaRPr>
          </a:p>
        </p:txBody>
      </p:sp>
      <p:sp>
        <p:nvSpPr>
          <p:cNvPr id="9" name="AutoShape 5"/>
          <p:cNvSpPr>
            <a:spLocks noChangeArrowheads="1"/>
          </p:cNvSpPr>
          <p:nvPr/>
        </p:nvSpPr>
        <p:spPr bwMode="auto">
          <a:xfrm>
            <a:off x="5956412" y="3707788"/>
            <a:ext cx="5334000" cy="1295400"/>
          </a:xfrm>
          <a:prstGeom prst="wedgeRoundRectCallout">
            <a:avLst>
              <a:gd name="adj1" fmla="val -48787"/>
              <a:gd name="adj2" fmla="val 10809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Трябва да е сходна с метода, който я обработва (еднаква сигнатура)</a:t>
            </a:r>
          </a:p>
        </p:txBody>
      </p:sp>
      <p:sp>
        <p:nvSpPr>
          <p:cNvPr id="10" name="Slide Number Placeholder">
            <a:extLst>
              <a:ext uri="{FF2B5EF4-FFF2-40B4-BE49-F238E27FC236}">
                <a16:creationId xmlns:a16="http://schemas.microsoft.com/office/drawing/2014/main" id="{28E4173A-ECD3-415B-8DC0-316C2C31423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342143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1800"/>
              </a:spcBef>
              <a:spcAft>
                <a:spcPts val="1200"/>
              </a:spcAft>
            </a:pPr>
            <a:r>
              <a:rPr lang="bg-BG" dirty="0">
                <a:effectLst>
                  <a:outerShdw blurRad="50800" dist="38100" algn="tr" rotWithShape="0">
                    <a:prstClr val="black">
                      <a:alpha val="40000"/>
                    </a:prstClr>
                  </a:outerShdw>
                </a:effectLst>
              </a:rPr>
              <a:t>Може да</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реферира повече</a:t>
            </a:r>
            <a:r>
              <a:rPr lang="en-US" dirty="0">
                <a:solidFill>
                  <a:schemeClr val="tx2">
                    <a:lumMod val="75000"/>
                  </a:schemeClr>
                </a:solidFill>
                <a:effectLst>
                  <a:outerShdw blurRad="50800" dist="38100" algn="tr" rotWithShape="0">
                    <a:prstClr val="black">
                      <a:alpha val="40000"/>
                    </a:prstClr>
                  </a:outerShdw>
                </a:effectLst>
              </a:rPr>
              <a:t> </a:t>
            </a:r>
            <a:br>
              <a:rPr lang="en-US" dirty="0">
                <a:solidFill>
                  <a:schemeClr val="tx2">
                    <a:lumMod val="75000"/>
                  </a:schemeClr>
                </a:solidFill>
                <a:effectLst>
                  <a:outerShdw blurRad="50800" dist="38100" algn="tr" rotWithShape="0">
                    <a:prstClr val="black">
                      <a:alpha val="40000"/>
                    </a:prstClr>
                  </a:outerShdw>
                </a:effectLst>
              </a:rPr>
            </a:br>
            <a:r>
              <a:rPr lang="bg-BG" dirty="0">
                <a:solidFill>
                  <a:schemeClr val="tx2">
                    <a:lumMod val="75000"/>
                  </a:schemeClr>
                </a:solidFill>
                <a:effectLst>
                  <a:outerShdw blurRad="50800" dist="38100" algn="tr" rotWithShape="0">
                    <a:prstClr val="black">
                      <a:alpha val="40000"/>
                    </a:prstClr>
                  </a:outerShdw>
                </a:effectLst>
              </a:rPr>
              <a:t>от една делигирана</a:t>
            </a:r>
            <a:r>
              <a:rPr lang="en-US" dirty="0">
                <a:solidFill>
                  <a:schemeClr val="tx2">
                    <a:lumMod val="75000"/>
                  </a:schemeClr>
                </a:solidFill>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функция</a:t>
            </a:r>
            <a:r>
              <a:rPr lang="en-US" dirty="0">
                <a:effectLst>
                  <a:outerShdw blurRad="50800" dist="38100" algn="tr" rotWithShape="0">
                    <a:prstClr val="black">
                      <a:alpha val="40000"/>
                    </a:prstClr>
                  </a:outerShdw>
                </a:effectLst>
              </a:rPr>
              <a:t> </a:t>
            </a:r>
          </a:p>
          <a:p>
            <a:pPr>
              <a:spcBef>
                <a:spcPts val="1800"/>
              </a:spcBef>
              <a:spcAft>
                <a:spcPts val="1200"/>
              </a:spcAft>
            </a:pPr>
            <a:r>
              <a:rPr lang="bg-BG" dirty="0">
                <a:solidFill>
                  <a:schemeClr val="tx2">
                    <a:lumMod val="75000"/>
                  </a:schemeClr>
                </a:solidFill>
                <a:effectLst>
                  <a:outerShdw blurRad="50800" dist="38100" algn="tr" rotWithShape="0">
                    <a:prstClr val="black">
                      <a:alpha val="40000"/>
                    </a:prstClr>
                  </a:outerShdw>
                </a:effectLst>
              </a:rPr>
              <a:t>Подрежда делигираните </a:t>
            </a:r>
            <a:endParaRPr lang="bg-BG" dirty="0">
              <a:effectLst>
                <a:outerShdw blurRad="50800" dist="38100" algn="tr" rotWithShape="0">
                  <a:prstClr val="black">
                    <a:alpha val="40000"/>
                  </a:prstClr>
                </a:outerShdw>
              </a:effectLst>
            </a:endParaRPr>
          </a:p>
          <a:p>
            <a:pPr marL="0" indent="0">
              <a:spcBef>
                <a:spcPts val="1800"/>
              </a:spcBef>
              <a:spcAft>
                <a:spcPts val="1200"/>
              </a:spcAft>
              <a:buNone/>
            </a:pPr>
            <a:r>
              <a:rPr lang="bg-BG" dirty="0">
                <a:effectLst>
                  <a:outerShdw blurRad="50800" dist="38100" algn="tr" rotWithShape="0">
                    <a:prstClr val="black">
                      <a:alpha val="40000"/>
                    </a:prstClr>
                  </a:outerShdw>
                </a:effectLst>
              </a:rPr>
              <a:t>Референции, използвайки</a:t>
            </a:r>
          </a:p>
          <a:p>
            <a:pPr marL="0" indent="0">
              <a:spcBef>
                <a:spcPts val="1800"/>
              </a:spcBef>
              <a:spcAft>
                <a:spcPts val="1200"/>
              </a:spcAft>
              <a:buNone/>
            </a:pPr>
            <a:r>
              <a:rPr lang="bg-BG" dirty="0">
                <a:effectLst>
                  <a:outerShdw blurRad="50800" dist="38100" algn="tr" rotWithShape="0">
                    <a:prstClr val="black">
                      <a:alpha val="40000"/>
                    </a:prstClr>
                  </a:outerShdw>
                </a:effectLst>
              </a:rPr>
              <a:t>списък на извикванията</a:t>
            </a:r>
            <a:r>
              <a:rPr lang="en-US" dirty="0">
                <a:solidFill>
                  <a:schemeClr val="tx2">
                    <a:lumMod val="75000"/>
                  </a:schemeClr>
                </a:solidFill>
                <a:effectLst>
                  <a:outerShdw blurRad="50800" dist="38100" algn="tr" rotWithShape="0">
                    <a:prstClr val="black">
                      <a:alpha val="40000"/>
                    </a:prstClr>
                  </a:outerShdw>
                </a:effectLst>
              </a:rPr>
              <a:t> </a:t>
            </a:r>
          </a:p>
          <a:p>
            <a:pPr>
              <a:spcBef>
                <a:spcPts val="1800"/>
              </a:spcBef>
              <a:spcAft>
                <a:spcPts val="1200"/>
              </a:spcAft>
            </a:pPr>
            <a:r>
              <a:rPr lang="bg-BG" dirty="0">
                <a:solidFill>
                  <a:schemeClr val="tx2">
                    <a:lumMod val="75000"/>
                  </a:schemeClr>
                </a:solidFill>
                <a:effectLst>
                  <a:outerShdw blurRad="50800" dist="38100" algn="tr" rotWithShape="0">
                    <a:prstClr val="black">
                      <a:alpha val="40000"/>
                    </a:prstClr>
                  </a:outerShdw>
                </a:effectLst>
              </a:rPr>
              <a:t>Делегатите </a:t>
            </a:r>
            <a:r>
              <a:rPr lang="bg-BG" dirty="0">
                <a:effectLst>
                  <a:outerShdw blurRad="50800" dist="38100" algn="tr" rotWithShape="0">
                    <a:prstClr val="black">
                      <a:alpha val="40000"/>
                    </a:prstClr>
                  </a:outerShdw>
                </a:effectLst>
              </a:rPr>
              <a:t>в списъка</a:t>
            </a:r>
            <a:r>
              <a:rPr lang="en-US" dirty="0">
                <a:effectLst>
                  <a:outerShdw blurRad="50800" dist="38100" algn="tr" rotWithShape="0">
                    <a:prstClr val="black">
                      <a:alpha val="40000"/>
                    </a:prstClr>
                  </a:outerShdw>
                </a:effectLst>
              </a:rPr>
              <a:t> </a:t>
            </a:r>
            <a:r>
              <a:rPr lang="bg-BG" dirty="0">
                <a:solidFill>
                  <a:schemeClr val="tx2">
                    <a:lumMod val="75000"/>
                  </a:schemeClr>
                </a:solidFill>
                <a:effectLst>
                  <a:outerShdw blurRad="50800" dist="38100" algn="tr" rotWithShape="0">
                    <a:prstClr val="black">
                      <a:alpha val="40000"/>
                    </a:prstClr>
                  </a:outerShdw>
                </a:effectLst>
              </a:rPr>
              <a:t>се</a:t>
            </a:r>
            <a:br>
              <a:rPr lang="bg-BG" dirty="0">
                <a:solidFill>
                  <a:schemeClr val="tx2">
                    <a:lumMod val="75000"/>
                  </a:schemeClr>
                </a:solidFill>
                <a:effectLst>
                  <a:outerShdw blurRad="50800" dist="38100" algn="tr" rotWithShape="0">
                    <a:prstClr val="black">
                      <a:alpha val="40000"/>
                    </a:prstClr>
                  </a:outerShdw>
                </a:effectLst>
              </a:rPr>
            </a:br>
            <a:r>
              <a:rPr lang="bg-BG" dirty="0">
                <a:solidFill>
                  <a:schemeClr val="tx2">
                    <a:lumMod val="75000"/>
                  </a:schemeClr>
                </a:solidFill>
                <a:effectLst>
                  <a:outerShdw blurRad="50800" dist="38100" algn="tr" rotWithShape="0">
                    <a:prstClr val="black">
                      <a:alpha val="40000"/>
                    </a:prstClr>
                  </a:outerShdw>
                </a:effectLst>
              </a:rPr>
              <a:t>извикват последователно</a:t>
            </a:r>
            <a:endParaRPr lang="en-US" dirty="0">
              <a:solidFill>
                <a:schemeClr val="tx2">
                  <a:lumMod val="75000"/>
                </a:schemeClr>
              </a:solidFill>
              <a:effectLst>
                <a:outerShdw blurRad="50800" dist="38100" algn="tr" rotWithShape="0">
                  <a:prstClr val="black">
                    <a:alpha val="40000"/>
                  </a:prstClr>
                </a:outerShdw>
              </a:effectLst>
            </a:endParaRPr>
          </a:p>
        </p:txBody>
      </p:sp>
      <p:sp>
        <p:nvSpPr>
          <p:cNvPr id="2" name="Title 1"/>
          <p:cNvSpPr>
            <a:spLocks noGrp="1"/>
          </p:cNvSpPr>
          <p:nvPr>
            <p:ph type="title"/>
          </p:nvPr>
        </p:nvSpPr>
        <p:spPr/>
        <p:txBody>
          <a:bodyPr>
            <a:normAutofit/>
          </a:bodyPr>
          <a:lstStyle/>
          <a:p>
            <a:r>
              <a:rPr lang="bg-BG" dirty="0">
                <a:effectLst>
                  <a:outerShdw blurRad="50800" dist="38100" algn="tr" rotWithShape="0">
                    <a:prstClr val="black">
                      <a:alpha val="40000"/>
                    </a:prstClr>
                  </a:outerShdw>
                </a:effectLst>
              </a:rPr>
              <a:t>Какво е</a:t>
            </a:r>
            <a:r>
              <a:rPr lang="en-US" dirty="0">
                <a:effectLst>
                  <a:outerShdw blurRad="50800" dist="38100" algn="tr" rotWithShape="0">
                    <a:prstClr val="black">
                      <a:alpha val="40000"/>
                    </a:prstClr>
                  </a:outerShdw>
                </a:effectLst>
              </a:rPr>
              <a:t> </a:t>
            </a:r>
            <a:r>
              <a:rPr lang="bg-BG" dirty="0">
                <a:effectLst>
                  <a:outerShdw blurRad="50800" dist="38100" algn="tr" rotWithShape="0">
                    <a:prstClr val="black">
                      <a:alpha val="40000"/>
                    </a:prstClr>
                  </a:outerShdw>
                </a:effectLst>
              </a:rPr>
              <a:t>Делегат за пакетна обработка (</a:t>
            </a:r>
            <a:r>
              <a:rPr lang="en-US" dirty="0">
                <a:effectLst>
                  <a:outerShdw blurRad="50800" dist="38100" algn="tr" rotWithShape="0">
                    <a:prstClr val="black">
                      <a:alpha val="40000"/>
                    </a:prstClr>
                  </a:outerShdw>
                </a:effectLst>
              </a:rPr>
              <a:t>Multicast</a:t>
            </a:r>
            <a:r>
              <a:rPr lang="bg-BG" dirty="0">
                <a:effectLst>
                  <a:outerShdw blurRad="50800" dist="38100" algn="tr" rotWithShape="0">
                    <a:prstClr val="black">
                      <a:alpha val="40000"/>
                    </a:prstClr>
                  </a:outerShdw>
                </a:effectLst>
              </a:rPr>
              <a:t>)</a:t>
            </a:r>
            <a:r>
              <a:rPr lang="en-US" dirty="0">
                <a:effectLst>
                  <a:outerShdw blurRad="50800" dist="38100" algn="tr" rotWithShape="0">
                    <a:prstClr val="black">
                      <a:alpha val="40000"/>
                    </a:prstClr>
                  </a:outerShdw>
                </a:effectLst>
              </a:rPr>
              <a:t>? </a:t>
            </a:r>
            <a:endParaRPr lang="en-US" dirty="0"/>
          </a:p>
        </p:txBody>
      </p:sp>
      <p:grpSp>
        <p:nvGrpSpPr>
          <p:cNvPr id="5" name="Group 4"/>
          <p:cNvGrpSpPr/>
          <p:nvPr/>
        </p:nvGrpSpPr>
        <p:grpSpPr>
          <a:xfrm>
            <a:off x="6527190" y="1677996"/>
            <a:ext cx="4291622" cy="3960804"/>
            <a:chOff x="3860191" y="1612900"/>
            <a:chExt cx="4291622" cy="3960804"/>
          </a:xfrm>
        </p:grpSpPr>
        <p:sp>
          <p:nvSpPr>
            <p:cNvPr id="6" name="Rectangle 5"/>
            <p:cNvSpPr>
              <a:spLocks noChangeArrowheads="1"/>
            </p:cNvSpPr>
            <p:nvPr/>
          </p:nvSpPr>
          <p:spPr bwMode="auto">
            <a:xfrm>
              <a:off x="3860192" y="1612900"/>
              <a:ext cx="4291619"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Delegate</a:t>
              </a:r>
            </a:p>
          </p:txBody>
        </p:sp>
        <p:sp>
          <p:nvSpPr>
            <p:cNvPr id="7" name="Rectangle 6"/>
            <p:cNvSpPr>
              <a:spLocks noChangeArrowheads="1"/>
            </p:cNvSpPr>
            <p:nvPr/>
          </p:nvSpPr>
          <p:spPr bwMode="auto">
            <a:xfrm>
              <a:off x="3860193" y="2189163"/>
              <a:ext cx="4291620" cy="122873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a:solidFill>
                    <a:schemeClr val="tx2"/>
                  </a:solidFill>
                  <a:effectLst>
                    <a:outerShdw blurRad="38100" dist="38100" dir="2700000" algn="tl">
                      <a:srgbClr val="000000">
                        <a:alpha val="43137"/>
                      </a:srgbClr>
                    </a:outerShdw>
                  </a:effectLst>
                  <a:latin typeface="Consolas" pitchFamily="49" charset="0"/>
                </a:rPr>
                <a:t>+Method</a:t>
              </a:r>
            </a:p>
            <a:p>
              <a:pPr>
                <a:lnSpc>
                  <a:spcPct val="95000"/>
                </a:lnSpc>
                <a:defRPr/>
              </a:pPr>
              <a:r>
                <a:rPr lang="en-US" sz="2800" b="1" noProof="1">
                  <a:solidFill>
                    <a:schemeClr val="tx2"/>
                  </a:solidFill>
                  <a:effectLst>
                    <a:outerShdw blurRad="38100" dist="38100" dir="2700000" algn="tl">
                      <a:srgbClr val="000000">
                        <a:alpha val="43137"/>
                      </a:srgbClr>
                    </a:outerShdw>
                  </a:effectLst>
                  <a:latin typeface="Consolas" pitchFamily="49" charset="0"/>
                </a:rPr>
                <a:t>+Target</a:t>
              </a:r>
            </a:p>
            <a:p>
              <a:pPr>
                <a:lnSpc>
                  <a:spcPct val="95000"/>
                </a:lnSpc>
                <a:defRPr/>
              </a:pPr>
              <a:r>
                <a:rPr lang="en-US" sz="2800" b="1" noProof="1">
                  <a:solidFill>
                    <a:schemeClr val="tx2"/>
                  </a:solidFill>
                  <a:effectLst>
                    <a:outerShdw blurRad="38100" dist="38100" dir="2700000" algn="tl">
                      <a:srgbClr val="000000">
                        <a:alpha val="43137"/>
                      </a:srgbClr>
                    </a:outerShdw>
                  </a:effectLst>
                  <a:latin typeface="Consolas" pitchFamily="49" charset="0"/>
                </a:rPr>
                <a:t>+GetInvocationList()</a:t>
              </a:r>
              <a:endParaRPr lang="en-GB" sz="2800" b="1" noProof="1">
                <a:solidFill>
                  <a:schemeClr val="tx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3860192" y="3919538"/>
              <a:ext cx="4291620"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MulticastDelegate</a:t>
              </a:r>
            </a:p>
          </p:txBody>
        </p:sp>
        <p:sp>
          <p:nvSpPr>
            <p:cNvPr id="9" name="Rectangle 8"/>
            <p:cNvSpPr>
              <a:spLocks noChangeArrowheads="1"/>
            </p:cNvSpPr>
            <p:nvPr/>
          </p:nvSpPr>
          <p:spPr bwMode="auto">
            <a:xfrm>
              <a:off x="3860191" y="4997442"/>
              <a:ext cx="4291619"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Custom Delegate</a:t>
              </a:r>
            </a:p>
          </p:txBody>
        </p:sp>
      </p:grpSp>
      <p:sp>
        <p:nvSpPr>
          <p:cNvPr id="10" name="AutoShape 6"/>
          <p:cNvSpPr>
            <a:spLocks noChangeArrowheads="1"/>
          </p:cNvSpPr>
          <p:nvPr/>
        </p:nvSpPr>
        <p:spPr bwMode="auto">
          <a:xfrm>
            <a:off x="9523412" y="2368467"/>
            <a:ext cx="2286000" cy="596198"/>
          </a:xfrm>
          <a:prstGeom prst="wedgeRoundRectCallout">
            <a:avLst>
              <a:gd name="adj1" fmla="val -45608"/>
              <a:gd name="adj2" fmla="val -816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Базов клас</a:t>
            </a:r>
            <a:endParaRPr lang="bg-BG" sz="3200" dirty="0">
              <a:solidFill>
                <a:schemeClr val="tx2">
                  <a:lumMod val="75000"/>
                </a:schemeClr>
              </a:solidFill>
            </a:endParaRPr>
          </a:p>
        </p:txBody>
      </p:sp>
      <p:cxnSp>
        <p:nvCxnSpPr>
          <p:cNvPr id="12" name="Straight Arrow Connector 11"/>
          <p:cNvCxnSpPr>
            <a:stCxn id="9" idx="0"/>
            <a:endCxn id="8" idx="2"/>
          </p:cNvCxnSpPr>
          <p:nvPr/>
        </p:nvCxnSpPr>
        <p:spPr>
          <a:xfrm flipV="1">
            <a:off x="8673000" y="4560896"/>
            <a:ext cx="1" cy="5016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656170" y="3464194"/>
            <a:ext cx="1" cy="5016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a:extLst>
              <a:ext uri="{FF2B5EF4-FFF2-40B4-BE49-F238E27FC236}">
                <a16:creationId xmlns:a16="http://schemas.microsoft.com/office/drawing/2014/main" id="{92463D1F-3047-4CFC-A3A1-321565885EF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30557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7209</TotalTime>
  <Words>1181</Words>
  <Application>Microsoft Office PowerPoint</Application>
  <PresentationFormat>Custom</PresentationFormat>
  <Paragraphs>178</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Wingdings</vt:lpstr>
      <vt:lpstr>Wingdings 2</vt:lpstr>
      <vt:lpstr>SoftUni 16x9</vt:lpstr>
      <vt:lpstr>PowerPoint Presentation</vt:lpstr>
      <vt:lpstr>Съдържание</vt:lpstr>
      <vt:lpstr>Какво са събитията?</vt:lpstr>
      <vt:lpstr>Какво са събитията?</vt:lpstr>
      <vt:lpstr>Какво са делегатите?</vt:lpstr>
      <vt:lpstr>Какво е обработчик на събитето?</vt:lpstr>
      <vt:lpstr>Какво са делегатите?</vt:lpstr>
      <vt:lpstr>Създаване на делегати</vt:lpstr>
      <vt:lpstr>Какво е Делегат за пакетна обработка (Multicast)? </vt:lpstr>
      <vt:lpstr>Създаване на инстанция на делегат</vt:lpstr>
      <vt:lpstr>Присвяване на ламбда към делегат</vt:lpstr>
      <vt:lpstr>Операции с делегати</vt:lpstr>
      <vt:lpstr>Ограничения за делегат</vt:lpstr>
      <vt:lpstr>Примери за делегати</vt:lpstr>
      <vt:lpstr>Какво научихме?</vt:lpstr>
      <vt:lpstr>Комуникация между обекти. Делегати</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Types in OOP</dc:title>
  <dc:subject>C# Basics Course</dc:subject>
  <dc:creator>Software University Foundation</dc:creator>
  <cp:keywords>Other Types; Enumerations; Structures; Generics; Attributes; OOP; programming; course; SoftUni; Software University</cp:keywords>
  <dc:description>Фондация "Софтуерен университет" - http://softuni.foundation</dc:description>
  <cp:lastModifiedBy>Svetlin Nakov</cp:lastModifiedBy>
  <cp:revision>299</cp:revision>
  <dcterms:created xsi:type="dcterms:W3CDTF">2014-01-02T17:00:34Z</dcterms:created>
  <dcterms:modified xsi:type="dcterms:W3CDTF">2019-12-17T09:38:18Z</dcterms:modified>
  <cp:category>programming;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