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711" r:id="rId3"/>
    <p:sldId id="712" r:id="rId4"/>
    <p:sldId id="705" r:id="rId5"/>
    <p:sldId id="706" r:id="rId6"/>
    <p:sldId id="707" r:id="rId7"/>
    <p:sldId id="708" r:id="rId8"/>
    <p:sldId id="709" r:id="rId9"/>
    <p:sldId id="710" r:id="rId10"/>
    <p:sldId id="715" r:id="rId11"/>
    <p:sldId id="713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5AB64CB-E9DB-4D5D-90B6-3A697E5E69BA}">
          <p14:sldIdLst>
            <p14:sldId id="711"/>
            <p14:sldId id="712"/>
          </p14:sldIdLst>
        </p14:section>
        <p14:section name="Observer" id="{20A3F64B-F75B-4876-90DF-81025D9D20D4}">
          <p14:sldIdLst>
            <p14:sldId id="705"/>
            <p14:sldId id="706"/>
            <p14:sldId id="707"/>
            <p14:sldId id="708"/>
            <p14:sldId id="709"/>
            <p14:sldId id="710"/>
          </p14:sldIdLst>
        </p14:section>
        <p14:section name="Conclusion" id="{3DD60AC6-D5AC-4CB9-9593-191D4DD1C990}">
          <p14:sldIdLst>
            <p14:sldId id="715"/>
            <p14:sldId id="713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4B08119-A63E-4309-9CA5-4FEEC7760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6159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4A6FAD9-F224-47BA-A25F-DE3E844BB0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7868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BE5BE71-54B9-4F87-9B8C-5527B2222B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671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D978CB2-20F4-4336-A58A-425D8CC65C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3422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41A0508-3FAA-4073-8F2A-13496D4C9E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21494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D328D51-A8EF-48D3-B867-7B06C2D973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84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D3271FD-0EF3-4D56-848C-795D8F6BCD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9523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1903412" y="609600"/>
            <a:ext cx="9662899" cy="18288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dirty="0"/>
              <a:t>Комуникация между обекти. Слушатели за събитие</a:t>
            </a:r>
            <a:endParaRPr lang="en-US" sz="48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>
              <a:solidFill>
                <a:srgbClr val="F0A22E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>
                  <a:solidFill>
                    <a:srgbClr val="F0A22E">
                      <a:lumMod val="40000"/>
                      <a:lumOff val="60000"/>
                    </a:srgbClr>
                  </a:solidFill>
                </a:rPr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3" descr="C:\Documents\Courses\OOP\OOP Images\20101026061253!Current_event_mark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861" y="3429000"/>
            <a:ext cx="4658256" cy="332906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3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3212" y="108420"/>
            <a:ext cx="11506200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Комуникация между обекти. Слушатели за събитие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4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93C904D-4A11-42B2-9BDC-BB44B10CD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0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Наблюдателски/слушателски шаблон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UML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7E27BA1-3DBD-4B77-8EAA-3A41DACF1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0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Дефиниране на връзка</a:t>
            </a:r>
            <a:r>
              <a:rPr lang="en-GB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(едно към много) о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ne-to-many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Наблюдателите</a:t>
            </a:r>
            <a:r>
              <a:rPr lang="ru-RU" dirty="0"/>
              <a:t> се актуализират след настъпване на събитие </a:t>
            </a:r>
            <a:r>
              <a:rPr lang="en-GB" dirty="0"/>
              <a:t> 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Наблюдателски(слушателски) шаблон на дизайн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3124200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Subject subject = new Subject();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subject.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addObserver(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Observer()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subject.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addObserver(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Observer()</a:t>
            </a: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ru-RU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наблюдателите са уведомени след промяна на състоянието на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C4060CA-F987-4459-B03B-A1D7C3D83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43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Предмет, наблюдател </a:t>
            </a:r>
            <a:endParaRPr lang="en-US" dirty="0"/>
          </a:p>
          <a:p>
            <a:r>
              <a:rPr lang="en-US" dirty="0" err="1"/>
              <a:t>ConcreteObserver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Наблюдател</a:t>
            </a:r>
            <a:r>
              <a:rPr lang="en-US" dirty="0"/>
              <a:t> – UML</a:t>
            </a:r>
          </a:p>
        </p:txBody>
      </p:sp>
      <p:cxnSp>
        <p:nvCxnSpPr>
          <p:cNvPr id="23" name="Straight Connector 22"/>
          <p:cNvCxnSpPr>
            <a:cxnSpLocks/>
            <a:stCxn id="22" idx="1"/>
            <a:endCxn id="22" idx="3"/>
          </p:cNvCxnSpPr>
          <p:nvPr/>
        </p:nvCxnSpPr>
        <p:spPr>
          <a:xfrm>
            <a:off x="6640381" y="3737862"/>
            <a:ext cx="2514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51140" y="2899662"/>
            <a:ext cx="9832641" cy="3120138"/>
            <a:chOff x="1151140" y="2590800"/>
            <a:chExt cx="9832641" cy="3120138"/>
          </a:xfrm>
        </p:grpSpPr>
        <p:cxnSp>
          <p:nvCxnSpPr>
            <p:cNvPr id="38" name="Connector: Elbow 37"/>
            <p:cNvCxnSpPr>
              <a:cxnSpLocks/>
              <a:stCxn id="41" idx="0"/>
              <a:endCxn id="22" idx="2"/>
            </p:cNvCxnSpPr>
            <p:nvPr/>
          </p:nvCxnSpPr>
          <p:spPr>
            <a:xfrm rot="5400000" flipH="1" flipV="1">
              <a:off x="6670941" y="3569798"/>
              <a:ext cx="910338" cy="1543142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/>
            <p:cNvCxnSpPr>
              <a:cxnSpLocks/>
              <a:stCxn id="35" idx="0"/>
              <a:endCxn id="22" idx="2"/>
            </p:cNvCxnSpPr>
            <p:nvPr/>
          </p:nvCxnSpPr>
          <p:spPr>
            <a:xfrm rot="16200000" flipV="1">
              <a:off x="8295610" y="3488271"/>
              <a:ext cx="910338" cy="1706195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26" idx="3"/>
              <a:endCxn id="22" idx="1"/>
            </p:cNvCxnSpPr>
            <p:nvPr/>
          </p:nvCxnSpPr>
          <p:spPr>
            <a:xfrm>
              <a:off x="5332412" y="3429000"/>
              <a:ext cx="130796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/>
            <p:cNvSpPr/>
            <p:nvPr/>
          </p:nvSpPr>
          <p:spPr>
            <a:xfrm>
              <a:off x="6640381" y="2971800"/>
              <a:ext cx="251460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Observer</a:t>
              </a:r>
            </a:p>
            <a:p>
              <a:pPr algn="ctr"/>
              <a:r>
                <a:rPr lang="en-GB" dirty="0"/>
                <a:t>+notify()</a:t>
              </a: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4897590" y="4796538"/>
              <a:ext cx="2913898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ConcreteObserver</a:t>
              </a:r>
              <a:endParaRPr lang="en-GB" dirty="0"/>
            </a:p>
          </p:txBody>
        </p:sp>
        <p:sp>
          <p:nvSpPr>
            <p:cNvPr id="35" name="Rectangle: Rounded Corners 34"/>
            <p:cNvSpPr/>
            <p:nvPr/>
          </p:nvSpPr>
          <p:spPr>
            <a:xfrm>
              <a:off x="8223971" y="4796538"/>
              <a:ext cx="2759810" cy="914400"/>
            </a:xfrm>
            <a:prstGeom prst="roundRect">
              <a:avLst>
                <a:gd name="adj" fmla="val 8156"/>
              </a:avLst>
            </a:prstGeom>
            <a:solidFill>
              <a:schemeClr val="accent1">
                <a:alpha val="30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ConcreteObserver</a:t>
              </a:r>
              <a:endParaRPr lang="en-GB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151140" y="2590800"/>
              <a:ext cx="4403952" cy="1676400"/>
              <a:chOff x="1151140" y="2819400"/>
              <a:chExt cx="4403952" cy="1676400"/>
            </a:xfrm>
          </p:grpSpPr>
          <p:sp>
            <p:nvSpPr>
              <p:cNvPr id="26" name="Rectangle: Rounded Corners 25"/>
              <p:cNvSpPr/>
              <p:nvPr/>
            </p:nvSpPr>
            <p:spPr>
              <a:xfrm>
                <a:off x="1163088" y="2819400"/>
                <a:ext cx="4169324" cy="1676400"/>
              </a:xfrm>
              <a:prstGeom prst="roundRect">
                <a:avLst>
                  <a:gd name="adj" fmla="val 8156"/>
                </a:avLst>
              </a:prstGeom>
              <a:solidFill>
                <a:schemeClr val="accent1">
                  <a:alpha val="30000"/>
                </a:schemeClr>
              </a:solidFill>
              <a:ln w="381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Subject</a:t>
                </a:r>
              </a:p>
              <a:p>
                <a:pPr algn="ctr"/>
                <a:r>
                  <a:rPr lang="en-GB" dirty="0"/>
                  <a:t>-ObserverCollection</a:t>
                </a:r>
              </a:p>
              <a:p>
                <a:pPr algn="ctr"/>
                <a:r>
                  <a:rPr lang="en-GB" dirty="0"/>
                  <a:t>+registerObserver(Observer)</a:t>
                </a:r>
              </a:p>
              <a:p>
                <a:pPr algn="ctr"/>
                <a:r>
                  <a:rPr lang="en-GB" dirty="0"/>
                  <a:t>+notifyObservers()</a:t>
                </a:r>
              </a:p>
            </p:txBody>
          </p:sp>
          <p:sp>
            <p:nvSpPr>
              <p:cNvPr id="24" name="Flowchart: Decision 23"/>
              <p:cNvSpPr/>
              <p:nvPr/>
            </p:nvSpPr>
            <p:spPr>
              <a:xfrm>
                <a:off x="5324904" y="3591128"/>
                <a:ext cx="230188" cy="152400"/>
              </a:xfrm>
              <a:prstGeom prst="flowChartDecisi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>
                <a:off x="1163088" y="3276600"/>
                <a:ext cx="416932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</p:cNvCxnSpPr>
              <p:nvPr/>
            </p:nvCxnSpPr>
            <p:spPr>
              <a:xfrm>
                <a:off x="1151140" y="3686784"/>
                <a:ext cx="4169324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F76500ED-9C05-443A-ABF0-236C3E012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5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bg-BG" noProof="1">
                <a:latin typeface="+mj-lt"/>
              </a:rPr>
              <a:t>Направете следното</a:t>
            </a:r>
            <a:r>
              <a:rPr lang="en-US" noProof="1">
                <a:latin typeface="+mj-lt"/>
              </a:rPr>
              <a:t>: </a:t>
            </a:r>
          </a:p>
          <a:p>
            <a:r>
              <a:rPr lang="bg-BG" noProof="1"/>
              <a:t>интерфейс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ISubject</a:t>
            </a:r>
            <a:endParaRPr lang="en-US" noProof="1">
              <a:latin typeface="+mj-lt"/>
            </a:endParaRP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Register(IObserver)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Unregister(IObserver)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NotifyObservers()</a:t>
            </a:r>
          </a:p>
          <a:p>
            <a:r>
              <a:rPr lang="bg-BG" noProof="1">
                <a:latin typeface="+mj-lt"/>
              </a:rPr>
              <a:t>интерфейс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IObserver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Update(int)</a:t>
            </a:r>
          </a:p>
          <a:p>
            <a:r>
              <a:rPr lang="bg-BG" noProof="1">
                <a:latin typeface="+mj-lt"/>
              </a:rPr>
              <a:t>Ако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целта</a:t>
            </a:r>
            <a:r>
              <a:rPr lang="en-US" noProof="1">
                <a:latin typeface="+mj-lt"/>
              </a:rPr>
              <a:t> </a:t>
            </a:r>
            <a:r>
              <a:rPr lang="bg-BG" noProof="1">
                <a:latin typeface="+mj-lt"/>
              </a:rPr>
              <a:t>умре</a:t>
            </a:r>
            <a:r>
              <a:rPr lang="en-US" noProof="1">
                <a:latin typeface="+mj-lt"/>
              </a:rPr>
              <a:t>, </a:t>
            </a:r>
            <a:r>
              <a:rPr lang="bg-BG" noProof="1">
                <a:latin typeface="+mj-lt"/>
              </a:rPr>
              <a:t>това ще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изпрати награда</a:t>
            </a:r>
            <a:r>
              <a:rPr lang="en-US" noProof="1">
                <a:latin typeface="+mj-lt"/>
              </a:rPr>
              <a:t> </a:t>
            </a:r>
            <a:r>
              <a:rPr lang="bg-BG" noProof="1">
                <a:latin typeface="+mj-lt"/>
              </a:rPr>
              <a:t>към всички свои</a:t>
            </a:r>
            <a:r>
              <a:rPr lang="en-US" noProof="1">
                <a:latin typeface="+mj-lt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наблюдатели</a:t>
            </a:r>
            <a:endParaRPr lang="en-US" noProof="1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наблюдател </a:t>
            </a:r>
            <a:endParaRPr lang="en-US" dirty="0"/>
          </a:p>
        </p:txBody>
      </p:sp>
      <p:pic>
        <p:nvPicPr>
          <p:cNvPr id="9218" name="Picture 2" descr="Image result for chest gol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2743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CF6236B-CEF7-4056-8C94-2FD17D420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9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наблюдател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64116" y="1346383"/>
            <a:ext cx="1084049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Subject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Register(IObserver observer);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Unregister(IObserver observer);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void NotifyObservers();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4116" y="4433858"/>
            <a:ext cx="1084049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Target : Subject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27812" y="5085672"/>
            <a:ext cx="4648200" cy="1143000"/>
          </a:xfrm>
          <a:prstGeom prst="wedgeRoundRectCallout">
            <a:avLst>
              <a:gd name="adj1" fmla="val -57211"/>
              <a:gd name="adj2" fmla="val -541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* </a:t>
            </a:r>
            <a:r>
              <a:rPr lang="bg-BG" dirty="0">
                <a:solidFill>
                  <a:schemeClr val="tx1"/>
                </a:solidFill>
                <a:latin typeface="+mj-lt"/>
              </a:rPr>
              <a:t>Това 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нарушение </a:t>
            </a:r>
            <a:r>
              <a:rPr lang="bg-BG" dirty="0">
                <a:solidFill>
                  <a:schemeClr val="tx1"/>
                </a:solidFill>
                <a:latin typeface="+mj-lt"/>
              </a:rPr>
              <a:t>на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ISP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</a:t>
            </a:r>
            <a:r>
              <a:rPr lang="bg-BG" dirty="0">
                <a:solidFill>
                  <a:schemeClr val="tx1"/>
                </a:solidFill>
                <a:latin typeface="+mj-lt"/>
              </a:rPr>
              <a:t>намерете по-добро решение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E8D2FC8-CA8F-45A2-A064-C90DA0601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35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наблюдател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7288" y="1295400"/>
            <a:ext cx="108404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Observer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Update(int val);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288" y="3810000"/>
            <a:ext cx="1084049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class Hero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Attacker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Observer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реализация на класа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2FC41E4-D75B-4E36-9590-8D44CCB3F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: Наблюдател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8012" y="929374"/>
            <a:ext cx="10840496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IObserver observer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this.observers.add(observer);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Unregister(</a:t>
            </a: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IObserver observer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this.observers.remove(observer);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NotifyObservers()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(IObserver observer in observers)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observer.Update(this.reward);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28013" y="2819400"/>
            <a:ext cx="3352800" cy="1362870"/>
          </a:xfrm>
          <a:prstGeom prst="wedgeRoundRectCallout">
            <a:avLst>
              <a:gd name="adj1" fmla="val -70780"/>
              <a:gd name="adj2" fmla="val -444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+mj-lt"/>
              </a:rPr>
              <a:t>Добавете методи за довършване на задачата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7B9FB61-CB04-4B70-99B3-7D5BBF2D7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6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7504199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Запознахме се с шаблона</a:t>
            </a:r>
            <a:r>
              <a:rPr lang="en-US" dirty="0"/>
              <a:t> "</a:t>
            </a:r>
            <a:r>
              <a:rPr lang="bg-BG" dirty="0"/>
              <a:t>наблюдател</a:t>
            </a:r>
            <a:r>
              <a:rPr lang="en-US" dirty="0"/>
              <a:t> </a:t>
            </a:r>
            <a:r>
              <a:rPr lang="bg-BG" dirty="0"/>
              <a:t>/</a:t>
            </a:r>
            <a:r>
              <a:rPr lang="en-US" dirty="0"/>
              <a:t> </a:t>
            </a:r>
            <a:r>
              <a:rPr lang="bg-BG" dirty="0"/>
              <a:t>слушател на събитие</a:t>
            </a:r>
            <a:r>
              <a:rPr lang="en-US" dirty="0"/>
              <a:t>"</a:t>
            </a:r>
            <a:endParaRPr lang="bg-BG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11A8835-B06C-4550-A1DC-DE673464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2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7216</TotalTime>
  <Words>561</Words>
  <Application>Microsoft Office PowerPoint</Application>
  <PresentationFormat>Custom</PresentationFormat>
  <Paragraphs>107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Наблюдателски(слушателски) шаблон на дизайн</vt:lpstr>
      <vt:lpstr>Наблюдател – UML</vt:lpstr>
      <vt:lpstr>Задача: наблюдател </vt:lpstr>
      <vt:lpstr>Решение: наблюдател</vt:lpstr>
      <vt:lpstr>Решение: наблюдател</vt:lpstr>
      <vt:lpstr>Решение : Наблюдател</vt:lpstr>
      <vt:lpstr>Какво научихме?</vt:lpstr>
      <vt:lpstr>Комуникация между обекти. Слушатели за събитие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Types in OOP</dc:title>
  <dc:subject>C# Basics Course</dc:subject>
  <dc:creator>Software University Foundation</dc:creator>
  <cp:keywords>Other Types; Enumerations; Structures; Generics; Attributes; OOP; programming; course; SoftUni; Software University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2019-12-17T09:45:33Z</dcterms:modified>
  <cp:category>programming;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