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519" r:id="rId3"/>
    <p:sldId id="520" r:id="rId4"/>
    <p:sldId id="495" r:id="rId5"/>
    <p:sldId id="496" r:id="rId6"/>
    <p:sldId id="497" r:id="rId7"/>
    <p:sldId id="498" r:id="rId8"/>
    <p:sldId id="499" r:id="rId9"/>
    <p:sldId id="501" r:id="rId10"/>
    <p:sldId id="525" r:id="rId11"/>
    <p:sldId id="508" r:id="rId12"/>
    <p:sldId id="509" r:id="rId13"/>
    <p:sldId id="518" r:id="rId14"/>
    <p:sldId id="510" r:id="rId15"/>
    <p:sldId id="523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5BAA4A-B572-4C69-9013-4E59B2355A7F}">
          <p14:sldIdLst>
            <p14:sldId id="519"/>
            <p14:sldId id="520"/>
          </p14:sldIdLst>
        </p14:section>
        <p14:section name="Throwing Exceptions" id="{26D0EE23-16CE-4613-8AF5-9FFB32ED5315}">
          <p14:sldIdLst>
            <p14:sldId id="495"/>
            <p14:sldId id="496"/>
            <p14:sldId id="497"/>
            <p14:sldId id="498"/>
            <p14:sldId id="499"/>
            <p14:sldId id="501"/>
            <p14:sldId id="525"/>
            <p14:sldId id="508"/>
            <p14:sldId id="509"/>
          </p14:sldIdLst>
        </p14:section>
        <p14:section name="Custom Exceptons" id="{E6F0EB29-D189-4BE8-8BDD-2259986C71FF}">
          <p14:sldIdLst>
            <p14:sldId id="518"/>
          </p14:sldIdLst>
        </p14:section>
        <p14:section name="Conclusion" id="{D30F53E8-C52B-40DC-90C1-C5EA79AF5702}">
          <p14:sldIdLst>
            <p14:sldId id="510"/>
            <p14:sldId id="523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194769-1955-483D-A3F7-F13DEF79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7279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7E06B25-9556-41F0-B408-8A6DA8BAE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93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8755031-D58D-491E-A67F-0610B31960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468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2B74180-7498-4E21-9E4E-8A0BA260B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718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043BE80-50D5-44F1-94ED-33F827F52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5784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B459011-742D-4F91-9F6A-9C3A20F7F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4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CD9DA4-A29C-469D-A217-ABEA9F81D6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08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7DD45ED-C78B-482A-9FED-2EC6B90DC1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649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AE33B7C-CD76-4A27-AA4E-7E00541FF3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651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319D15-96D6-44D8-B0CB-279DF7B63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806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Хвърляне на изключения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C:\Documents\Courses\OOP\OOP Images\VOTWo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18" y="2652295"/>
            <a:ext cx="3948293" cy="34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Когато генерирате изключение, винаги подавайте на конструктора достатъчно </a:t>
            </a:r>
            <a:r>
              <a:rPr lang="bg-BG" dirty="0" err="1"/>
              <a:t>говорящо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пояснително съобщение</a:t>
            </a:r>
          </a:p>
          <a:p>
            <a:pPr>
              <a:lnSpc>
                <a:spcPct val="100000"/>
              </a:lnSpc>
            </a:pPr>
            <a:r>
              <a:rPr lang="bg-BG" dirty="0"/>
              <a:t>Когато хвърляте изключение, винаги подавайте добро описание на проблема, който го е предизвикал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Съобщението на изключението трябва да обяснява какво е породило проблема и как той може да бъде решен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Добро</a:t>
            </a:r>
            <a:r>
              <a:rPr lang="en-US" dirty="0"/>
              <a:t>: „</a:t>
            </a:r>
            <a:r>
              <a:rPr lang="bg-BG" i="1" dirty="0"/>
              <a:t>Размерът трябва  да е число в диапазона</a:t>
            </a:r>
            <a:r>
              <a:rPr lang="en-US" i="1" dirty="0"/>
              <a:t> [1…15]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Добро</a:t>
            </a:r>
            <a:r>
              <a:rPr lang="en-US" dirty="0"/>
              <a:t>: „</a:t>
            </a:r>
            <a:r>
              <a:rPr lang="bg-BG" i="1" dirty="0"/>
              <a:t>Невалидно състояние. Извикайте първо </a:t>
            </a:r>
            <a:r>
              <a:rPr lang="en-US" i="1" dirty="0"/>
              <a:t>Initialize()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Лошо</a:t>
            </a:r>
            <a:r>
              <a:rPr lang="en-US" dirty="0"/>
              <a:t>: „</a:t>
            </a:r>
            <a:r>
              <a:rPr lang="bg-BG" i="1" dirty="0"/>
              <a:t>Неочакван проблем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Лошо</a:t>
            </a:r>
            <a:r>
              <a:rPr lang="en-US" dirty="0"/>
              <a:t>: „</a:t>
            </a:r>
            <a:r>
              <a:rPr lang="bg-BG" i="1" dirty="0"/>
              <a:t>Невалиден аргумент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/>
              <a:t>(2)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413331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543777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E2F965B-267F-48C3-8AEE-A6D144D07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1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Изключенията може да намалят производителността на приложението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Затова ги хвърляйте само в ситуации, които са наистина необичайни и трябва да бъдат обработени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Не хвърляйте изключения при нормалната работа на програма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CLR </a:t>
            </a:r>
            <a:r>
              <a:rPr lang="bg-BG" dirty="0"/>
              <a:t>може да хвърли </a:t>
            </a:r>
            <a:r>
              <a:rPr lang="bg-BG"/>
              <a:t>изключения по </a:t>
            </a:r>
            <a:r>
              <a:rPr lang="bg-BG" dirty="0"/>
              <a:t>всяко време, няма как да бъде предвидено това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9BEA06C-7895-4B1F-965E-F2B538B67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519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Потребителските изключения наследяват някой от класовете изключения </a:t>
            </a:r>
            <a:r>
              <a:rPr lang="en-US" dirty="0"/>
              <a:t>(</a:t>
            </a:r>
            <a:r>
              <a:rPr lang="bg-BG" dirty="0"/>
              <a:t>най-често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bg-BG" dirty="0"/>
              <a:t>Те се хвърлят като всяко друго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потребителски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160" y="2514600"/>
            <a:ext cx="107061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TankException :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TankException(string 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: base(msg)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1036" y="5867400"/>
            <a:ext cx="107061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TankException("Not enough fuel to travel");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4463B44-7C9D-4A50-9275-8DBA2A82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2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Изключенията се хвърлят </a:t>
            </a:r>
            <a:r>
              <a:rPr lang="en-US" dirty="0"/>
              <a:t>(</a:t>
            </a:r>
            <a:r>
              <a:rPr lang="bg-BG" dirty="0"/>
              <a:t>пораждат</a:t>
            </a:r>
            <a:r>
              <a:rPr lang="en-US" dirty="0"/>
              <a:t>) </a:t>
            </a:r>
            <a:r>
              <a:rPr lang="bg-BG" dirty="0"/>
              <a:t>чрез командата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Когато се  хвърля изключение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Изпълнението на програмата спира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стека, докато </a:t>
            </a:r>
            <a:br>
              <a:rPr lang="bg-BG" dirty="0"/>
            </a:br>
            <a:r>
              <a:rPr lang="bg-BG" dirty="0"/>
              <a:t>не бъде прихванато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блок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Всеки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обработва само </a:t>
            </a:r>
            <a:br>
              <a:rPr lang="bg-BG" dirty="0"/>
            </a:br>
            <a:r>
              <a:rPr lang="bg-BG" dirty="0"/>
              <a:t>тези изключения, които очаква</a:t>
            </a:r>
          </a:p>
          <a:p>
            <a:pPr>
              <a:lnSpc>
                <a:spcPct val="100000"/>
              </a:lnSpc>
            </a:pPr>
            <a:r>
              <a:rPr lang="bg-BG" dirty="0"/>
              <a:t>Прихванато изключение може да бъде хвърлено наново</a:t>
            </a:r>
          </a:p>
          <a:p>
            <a:pPr>
              <a:lnSpc>
                <a:spcPct val="100000"/>
              </a:lnSpc>
            </a:pPr>
            <a:r>
              <a:rPr lang="bg-BG" dirty="0" err="1"/>
              <a:t>Неприхванатите</a:t>
            </a:r>
            <a:r>
              <a:rPr lang="bg-BG" dirty="0"/>
              <a:t> изключения извеждат съобщение за грешка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41840"/>
            <a:ext cx="2941988" cy="2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0706959-8E77-45C2-A5AC-52602C58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0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AC3728C-E5F4-4ED3-9AB8-87341A80E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5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3127" y="2670510"/>
            <a:ext cx="2833885" cy="365409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Генериране (</a:t>
            </a:r>
            <a:r>
              <a:rPr lang="bg-BG" dirty="0"/>
              <a:t>хвърляне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bg-BG" dirty="0"/>
              <a:t>на изключения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Избор на типа на изключението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Препоръки при работа с изключения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Създаване на потребителски изключения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1FB35F8-01C5-40E5-AC6C-49F185838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Изк</a:t>
            </a:r>
            <a:r>
              <a:rPr lang="bg-BG" dirty="0"/>
              <a:t>люченията се хвърлят </a:t>
            </a:r>
            <a:r>
              <a:rPr lang="en-US" sz="3400" dirty="0"/>
              <a:t>(</a:t>
            </a:r>
            <a:r>
              <a:rPr lang="bg-BG" sz="3400" dirty="0"/>
              <a:t>пораждат</a:t>
            </a:r>
            <a:r>
              <a:rPr lang="en-US" sz="3400" dirty="0"/>
              <a:t>) </a:t>
            </a:r>
            <a:r>
              <a:rPr lang="bg-BG" sz="3400" dirty="0"/>
              <a:t>чрез командата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200" dirty="0"/>
              <a:t>Целта е уведомяване на кода, извикал текущия програмен блок, за грешка или друга необичайна ситуация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Когато се  хвърля изключение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Изпълнението на програмата спира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стека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Докато не достигне подходящ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блок, който да го прихване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err="1"/>
              <a:t>Неприхванатите</a:t>
            </a:r>
            <a:r>
              <a:rPr lang="bg-BG" dirty="0"/>
              <a:t> изключения извеждат съобщение за грешка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FFEE54E-5178-472A-943A-AAA5E2E8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94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4833569" y="-830579"/>
            <a:ext cx="2530" cy="5307218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3144839" y="375671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3144839" y="290898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3144839" y="206379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изключенията</a:t>
            </a:r>
            <a:r>
              <a:rPr lang="en-US" dirty="0"/>
              <a:t>?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217612" y="425064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217612" y="343848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217612" y="262886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17612" y="1821765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9457" y="3792142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47203" y="290732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69457" y="208317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1104" y="221229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8452056" y="375924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8452056" y="291151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8452056" y="206632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6524830" y="425317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524830" y="344101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524830" y="263139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524830" y="182429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17283" y="3746196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17283" y="290100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35573" y="2053276"/>
            <a:ext cx="14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r>
              <a:rPr lang="bg-BG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28321" y="221482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5812172" y="4736416"/>
            <a:ext cx="167627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3325059" y="971550"/>
            <a:ext cx="296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Хвърляне на изключение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4086860" y="4743450"/>
            <a:ext cx="172675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2181226" y="4733887"/>
            <a:ext cx="1910990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2094777" y="5149555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Изпълняваме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6559557" y="5067502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5100698" y="6073316"/>
            <a:ext cx="261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съобщение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грешка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4950235" y="5759401"/>
            <a:ext cx="3402714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48" y="5704561"/>
            <a:ext cx="3009321" cy="810540"/>
          </a:xfrm>
          <a:prstGeom prst="rect">
            <a:avLst/>
          </a:prstGeom>
          <a:noFill/>
        </p:spPr>
      </p:pic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26DBB32C-BA5E-44A9-ACB5-26202FFE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0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Хвърляне </a:t>
            </a:r>
            <a:r>
              <a:rPr lang="bg-BG" sz="3000" dirty="0"/>
              <a:t>на изключение със съобщение за грешка</a:t>
            </a:r>
            <a:r>
              <a:rPr lang="en-US" sz="3000" dirty="0"/>
              <a:t>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bg-BG" sz="3000" dirty="0"/>
              <a:t>Изключението може да приема съобщение и причина</a:t>
            </a:r>
            <a:r>
              <a:rPr lang="en-US" sz="3000" dirty="0"/>
              <a:t>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r>
              <a:rPr lang="bg-BG" sz="3000" dirty="0"/>
              <a:t>Бележка:</a:t>
            </a:r>
            <a:r>
              <a:rPr lang="en-US" sz="3000" dirty="0"/>
              <a:t> </a:t>
            </a:r>
            <a:r>
              <a:rPr lang="bg-BG" sz="3000" dirty="0"/>
              <a:t>ако и оригиналното изключение не бъде подадено като параметър, ще загубим първоначалната причина за изключението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 на командата </a:t>
            </a:r>
            <a:r>
              <a:rPr lang="en-US"/>
              <a:t>Throw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903581" y="1809690"/>
            <a:ext cx="1026950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80" y="2868369"/>
            <a:ext cx="1026950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(SqlException sqlEx)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InvalidOperationException("Cannot save invoice.", sqlEx);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676676-A179-4E6B-BE49-C3DE7C0A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48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Прихванатите изключения може да бъдат хвърлени наново</a:t>
            </a:r>
            <a:r>
              <a:rPr lang="en-US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 изключение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1238" y="1785878"/>
            <a:ext cx="1046477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819" y="5106650"/>
            <a:ext cx="1046477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DAD1FDD-AC99-4DC6-B4FE-B18B17FFA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310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Хвърляне на изключения – пример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37441" y="1143000"/>
            <a:ext cx="10337222" cy="53674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489C804-7AB9-4D7A-A150-AFF4C457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93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Когато се подаде невалидна стойност в параметър на метод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Когато заявената операция не се поддържа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Когато методът все още не е реализиран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Когато няма друг подходящ стандартен клас изключения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Създайте ваш собствен клас </a:t>
            </a:r>
            <a:r>
              <a:rPr lang="en-US" sz="3000" dirty="0"/>
              <a:t>(</a:t>
            </a:r>
            <a:r>
              <a:rPr lang="bg-BG" sz="3000" dirty="0"/>
              <a:t>наследяващ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типа на изключението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E61D0B8-1963-4951-9BF5-5C86162A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0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блоковете трябва да започват с изключенията, които са най-ниско в йерархията (т.е. с най-специфичните)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 да продължават с по-общите изключения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 противен случай ще има грешка при компилация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обработва само тези изключения, които очаква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Ако метод не е компетентен да обработи дадено изключение, той би трябвало да го остави </a:t>
            </a:r>
            <a:r>
              <a:rPr lang="bg-BG" dirty="0" err="1"/>
              <a:t>неприхванато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Прихващането на всички изключения, независимо от какъв тип са, е популярна лоша практика</a:t>
            </a:r>
            <a:r>
              <a:rPr lang="en-US" dirty="0"/>
              <a:t> (</a:t>
            </a:r>
            <a:r>
              <a:rPr lang="bg-BG" dirty="0" err="1"/>
              <a:t>анти</a:t>
            </a:r>
            <a:r>
              <a:rPr lang="bg-BG" dirty="0"/>
              <a:t>-шаблон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49C949-E31C-44C2-9587-F145C9422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184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7217</TotalTime>
  <Words>1146</Words>
  <Application>Microsoft Office PowerPoint</Application>
  <PresentationFormat>Custom</PresentationFormat>
  <Paragraphs>203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Хвърляне на изключения</vt:lpstr>
      <vt:lpstr>Как работят изключенията?</vt:lpstr>
      <vt:lpstr>Използване на командата Throw</vt:lpstr>
      <vt:lpstr>Повторно хвърляне на изключение</vt:lpstr>
      <vt:lpstr>Хвърляне на изключения – пример</vt:lpstr>
      <vt:lpstr>Избиране на типа на изключението</vt:lpstr>
      <vt:lpstr>Препоръки при работа с изключения</vt:lpstr>
      <vt:lpstr>Препоръки при работа с изключения(2)</vt:lpstr>
      <vt:lpstr>Препоръки при работа с изключения(3)</vt:lpstr>
      <vt:lpstr>Създаване на потребителски изключения</vt:lpstr>
      <vt:lpstr>Обобщение</vt:lpstr>
      <vt:lpstr>Хвърляне на изключения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>Software University Foundation</dc:creator>
  <cp:keywords>OOP; Exceptions; Exception Handling; programming; SoftUni; Software University; programming; software development; software engineering; course; Web development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2019-12-17T09:46:35Z</dcterms:modified>
  <cp:category>OOP;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