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510" r:id="rId3"/>
    <p:sldId id="511" r:id="rId4"/>
    <p:sldId id="496" r:id="rId5"/>
    <p:sldId id="497" r:id="rId6"/>
    <p:sldId id="498" r:id="rId7"/>
    <p:sldId id="499" r:id="rId8"/>
    <p:sldId id="501" r:id="rId9"/>
    <p:sldId id="503" r:id="rId10"/>
    <p:sldId id="504" r:id="rId11"/>
    <p:sldId id="505" r:id="rId12"/>
    <p:sldId id="506" r:id="rId13"/>
    <p:sldId id="509" r:id="rId14"/>
    <p:sldId id="512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936A87D-6A75-4E14-A325-5233103CB365}">
          <p14:sldIdLst>
            <p14:sldId id="510"/>
            <p14:sldId id="511"/>
          </p14:sldIdLst>
        </p14:section>
        <p14:section name="File Stream" id="{A555DF90-EDBE-4CE1-805E-2D1888B85014}">
          <p14:sldIdLst>
            <p14:sldId id="496"/>
            <p14:sldId id="497"/>
            <p14:sldId id="498"/>
            <p14:sldId id="499"/>
          </p14:sldIdLst>
        </p14:section>
        <p14:section name="Memory Stream" id="{AF6F7E84-560E-4890-A255-9FAEFF833E84}">
          <p14:sldIdLst>
            <p14:sldId id="501"/>
          </p14:sldIdLst>
        </p14:section>
        <p14:section name="Network Stream" id="{A19DA4A3-64B6-46E3-BBAD-5F5940683C7B}">
          <p14:sldIdLst>
            <p14:sldId id="503"/>
            <p14:sldId id="504"/>
            <p14:sldId id="505"/>
            <p14:sldId id="506"/>
          </p14:sldIdLst>
        </p14:section>
        <p14:section name="Conclusion" id="{A03FBE85-925F-4FEF-80DF-7F97CEA5FB55}">
          <p14:sldIdLst>
            <p14:sldId id="509"/>
            <p14:sldId id="5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4FE58E3-3490-416E-8B6D-C9FF18A722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29483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E035FCE-5C42-4678-9100-12F91A5E66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7176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7AD0FE4-3217-4BAE-9ED7-1EC3B84F7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9302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24BD3B3-F2D8-4B21-B92A-0956A9D06F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639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9CC3338-5601-4059-B243-B8D644536D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21368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17F3880-114D-408C-BEF7-252BA71F26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967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79B22FF-16EC-44CB-A298-E47E41D67125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387F7D6-FEFE-47AC-857D-EB360774C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4747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5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9AE7DAA-A846-4564-9553-1531AFEAE8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2321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6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68B0CF1-22D7-4FD8-81FB-EB98C8DFC9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1548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7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4B2A4F2-74A6-413C-9D69-BAAD59426A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00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B52E359-A968-4DA7-A672-6E58BAD2720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1790E1B-3A8A-407D-A5F0-C978E52F6C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7437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23847C15-1145-47B4-A15C-6D570ACD8A92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10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C788EB7D-EE8E-410F-8D76-5C779223C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2386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Стандартни потоци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.NET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3" name="Picture 2" descr="https://www.pehub.com/wp-content/uploads/2014/03/data-stream-shutterstock_104783216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60" y="3142955"/>
            <a:ext cx="4205582" cy="300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5091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bg-BG" altLang="en-US" dirty="0"/>
              <a:t>Записаните данни се съхраняват във вътрешния буфер</a:t>
            </a:r>
            <a:endParaRPr lang="en-US" altLang="en-US" dirty="0"/>
          </a:p>
          <a:p>
            <a:pPr lvl="1">
              <a:spcBef>
                <a:spcPct val="45000"/>
              </a:spcBef>
              <a:defRPr/>
            </a:pPr>
            <a:r>
              <a:rPr lang="bg-BG" altLang="en-US" dirty="0"/>
              <a:t>Това е много бърза операция</a:t>
            </a:r>
            <a:endParaRPr lang="en-US" altLang="en-US" dirty="0"/>
          </a:p>
          <a:p>
            <a:pPr>
              <a:spcBef>
                <a:spcPct val="45000"/>
              </a:spcBef>
              <a:defRPr/>
            </a:pPr>
            <a:r>
              <a:rPr lang="bg-BG" altLang="en-US" dirty="0"/>
              <a:t>Когато буферът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се препълни</a:t>
            </a:r>
            <a:r>
              <a:rPr lang="en-US" altLang="en-US" dirty="0"/>
              <a:t>:</a:t>
            </a:r>
          </a:p>
          <a:p>
            <a:pPr lvl="1">
              <a:spcBef>
                <a:spcPct val="45000"/>
              </a:spcBef>
              <a:defRPr/>
            </a:pPr>
            <a:r>
              <a:rPr lang="bg-BG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Се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извиква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dirty="0"/>
          </a:p>
          <a:p>
            <a:pPr lvl="1">
              <a:spcBef>
                <a:spcPct val="45000"/>
              </a:spcBef>
              <a:defRPr/>
            </a:pPr>
            <a:r>
              <a:rPr lang="bg-BG" altLang="en-US" dirty="0"/>
              <a:t>Данните се изпращат по назначение</a:t>
            </a:r>
          </a:p>
          <a:p>
            <a:pPr>
              <a:spcBef>
                <a:spcPct val="45000"/>
              </a:spcBef>
              <a:defRPr/>
            </a:pPr>
            <a:r>
              <a:rPr lang="bg-BG" altLang="en-US" dirty="0"/>
              <a:t>В .NET се използва класът</a:t>
            </a:r>
            <a:r>
              <a:rPr lang="en-US" altLang="en-US" dirty="0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System.IO.BufferedStream</a:t>
            </a:r>
            <a:endParaRPr lang="en-US" altLang="en-US" noProof="1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/>
              <a:t>Буферирани потоци</a:t>
            </a:r>
            <a:r>
              <a:rPr lang="en-US" altLang="en-US" dirty="0"/>
              <a:t> </a:t>
            </a:r>
            <a:r>
              <a:rPr lang="bg-BG" alt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9D91B7-92D9-41A6-91B0-EB8E6A2B1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bg-BG" dirty="0"/>
              <a:t>поддържа специални потоци</a:t>
            </a:r>
            <a:endParaRPr lang="en-US" dirty="0"/>
          </a:p>
          <a:p>
            <a:pPr lvl="1"/>
            <a:r>
              <a:rPr lang="bg-BG" noProof="1"/>
              <a:t>Те работят като обичайните, но предоставят още функции</a:t>
            </a:r>
            <a:endParaRPr lang="en-US" noProof="1"/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CryptoStream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>
                <a:latin typeface="+mj-lt"/>
                <a:cs typeface="Consolas" panose="020B0609020204030204" pitchFamily="49" charset="0"/>
              </a:rPr>
              <a:t>криптира при запис и декриптира при четене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GzipStream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>
                <a:latin typeface="+mj-lt"/>
                <a:cs typeface="Consolas" panose="020B0609020204030204" pitchFamily="49" charset="0"/>
              </a:rPr>
              <a:t>компресира и разкомпресира данните</a:t>
            </a:r>
            <a:endParaRPr lang="en-US" noProof="1">
              <a:latin typeface="+mj-lt"/>
              <a:cs typeface="Consolas" panose="020B0609020204030204" pitchFamily="49" charset="0"/>
            </a:endParaRPr>
          </a:p>
          <a:p>
            <a:pPr lvl="2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PipedStream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>
                <a:latin typeface="+mj-lt"/>
                <a:cs typeface="Consolas" panose="020B0609020204030204" pitchFamily="49" charset="0"/>
              </a:rPr>
              <a:t>е за четене/запис на данни през няколко процеса</a:t>
            </a:r>
            <a:endParaRPr lang="en-US" noProof="1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потоци</a:t>
            </a:r>
            <a:endParaRPr lang="en-US" dirty="0"/>
          </a:p>
        </p:txBody>
      </p:sp>
      <p:pic>
        <p:nvPicPr>
          <p:cNvPr id="4106" name="Picture 10" descr="http://vakademe.ru/images/main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742799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i61.tinypic.com/28vq69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51" y="4870414"/>
            <a:ext cx="1735715" cy="13017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 descr="C:\Trash\stream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817812" y="5162207"/>
            <a:ext cx="2487708" cy="613848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6" name="Picture 1" descr="C:\Trash\stream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821504" y="5147530"/>
            <a:ext cx="2487708" cy="613848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112" name="Picture 16" descr="http://cdn.1001freedownloads.com/vector/thumb/72883/document_encrypted_go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17" y="455473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20"/>
          <p:cNvSpPr>
            <a:spLocks/>
          </p:cNvSpPr>
          <p:nvPr/>
        </p:nvSpPr>
        <p:spPr bwMode="auto">
          <a:xfrm flipV="1">
            <a:off x="2945581" y="4958954"/>
            <a:ext cx="2232170" cy="68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 flipV="1">
            <a:off x="6949273" y="4939147"/>
            <a:ext cx="2232170" cy="68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88343" y="4475449"/>
            <a:ext cx="22187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/>
              <a:t>Входящ поток</a:t>
            </a:r>
            <a:endParaRPr lang="en-US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6949273" y="4508412"/>
            <a:ext cx="2601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/>
              <a:t>Изходящ поток</a:t>
            </a:r>
            <a:endParaRPr lang="en-US" sz="25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D2A59081-55EA-466D-AF8A-7C488BA14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FileStream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позволява четене и запис във файлове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MemoryStream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е за четене и запис в паметта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NetworkStream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служи за мрежова </a:t>
            </a:r>
            <a:br>
              <a:rPr lang="bg-BG" sz="3200" dirty="0"/>
            </a:br>
            <a:r>
              <a:rPr lang="bg-BG" sz="3200" dirty="0"/>
              <a:t>комуникация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Буферираните потоци </a:t>
            </a:r>
            <a:r>
              <a:rPr lang="bg-BG" sz="3200" dirty="0"/>
              <a:t>подобряват </a:t>
            </a:r>
            <a:br>
              <a:rPr lang="bg-BG" sz="3200" dirty="0"/>
            </a:br>
            <a:r>
              <a:rPr lang="bg-BG" sz="3200" dirty="0"/>
              <a:t>производителността при четене и запис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Другите видове потоци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Crypto,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Gzip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 др.)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/>
              <a:t>добавят допълнителна функционалност:</a:t>
            </a:r>
            <a:br>
              <a:rPr lang="bg-BG" sz="3200" dirty="0"/>
            </a:br>
            <a:r>
              <a:rPr lang="bg-BG" sz="3200" dirty="0"/>
              <a:t>криптиране, компресия, комуникация между процеси и т.н.</a:t>
            </a:r>
          </a:p>
          <a:p>
            <a:pPr lvl="1">
              <a:lnSpc>
                <a:spcPct val="100000"/>
              </a:lnSpc>
            </a:pPr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8566F-317B-466C-8F72-1732375B8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2743200"/>
            <a:ext cx="3029855" cy="259228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688CFBA-AF12-4416-B43F-EA3AF41F3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249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Стандартни потоци</a:t>
            </a:r>
            <a:r>
              <a:rPr lang="en-US" sz="4400" dirty="0"/>
              <a:t> </a:t>
            </a:r>
            <a:r>
              <a:rPr lang="bg-BG" sz="4400" dirty="0"/>
              <a:t>в </a:t>
            </a:r>
            <a:r>
              <a:rPr lang="en-US" sz="4400" dirty="0"/>
              <a:t>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0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2A14D4A-8799-43C0-AC82-1E674235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7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FileStream</a:t>
            </a:r>
            <a:r>
              <a:rPr lang="en-US" dirty="0"/>
              <a:t> 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MemoryStream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NetworkStream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altLang="en-US" dirty="0"/>
              <a:t>Буферирани потоци</a:t>
            </a:r>
            <a:endParaRPr lang="bg-BG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Други потоци (</a:t>
            </a:r>
            <a:r>
              <a:rPr lang="en-US" dirty="0"/>
              <a:t>Crypto, </a:t>
            </a:r>
            <a:r>
              <a:rPr lang="en-US" noProof="1"/>
              <a:t>Gzip</a:t>
            </a:r>
            <a:r>
              <a:rPr lang="bg-BG" noProof="1"/>
              <a:t> и др.)</a:t>
            </a: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7E34998-5103-431A-B5E6-828DEE43F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noProof="1"/>
              <a:t>Класът </a:t>
            </a: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FileStream</a:t>
            </a:r>
            <a:endParaRPr lang="en-US" altLang="en-US" noProof="1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bg-BG" altLang="en-US" dirty="0"/>
              <a:t>Наследява класът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dirty="0"/>
              <a:t> </a:t>
            </a:r>
            <a:r>
              <a:rPr lang="bg-BG" altLang="en-US" dirty="0"/>
              <a:t>и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поддържа всичките му методи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dirty="0"/>
              <a:t>и свойства</a:t>
            </a:r>
            <a:endParaRPr lang="bg-BG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bg-BG" altLang="en-US" dirty="0"/>
              <a:t>Поддържа четене, запис, позициониране и т.н.</a:t>
            </a:r>
          </a:p>
          <a:p>
            <a:pPr>
              <a:lnSpc>
                <a:spcPct val="90000"/>
              </a:lnSpc>
              <a:defRPr/>
            </a:pPr>
            <a:r>
              <a:rPr lang="bg-BG" altLang="en-US" dirty="0"/>
              <a:t>Конструкторът има параметри за:</a:t>
            </a:r>
          </a:p>
          <a:p>
            <a:pPr lvl="1">
              <a:lnSpc>
                <a:spcPct val="90000"/>
              </a:lnSpc>
              <a:defRPr/>
            </a:pP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Името на файла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Режимът на отваряне на файла</a:t>
            </a:r>
          </a:p>
          <a:p>
            <a:pPr lvl="1">
              <a:lnSpc>
                <a:spcPct val="90000"/>
              </a:lnSpc>
              <a:defRPr/>
            </a:pP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Режимът на достъп до файла</a:t>
            </a:r>
          </a:p>
          <a:p>
            <a:pPr lvl="1">
              <a:lnSpc>
                <a:spcPct val="90000"/>
              </a:lnSpc>
              <a:defRPr/>
            </a:pP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Дали файлът е заключен или се позволява едновременен достъп до него и от други приложения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CE1F73A-6BFF-4954-B49C-77B90E1A5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5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endParaRPr lang="en-US" altLang="en-US" noProof="1"/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FileMode</a:t>
            </a:r>
            <a:r>
              <a:rPr lang="en-US" altLang="en-US" noProof="1"/>
              <a:t> – </a:t>
            </a:r>
            <a:r>
              <a:rPr lang="bg-BG" altLang="en-US" dirty="0"/>
              <a:t>режим на отваряне 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OpenOrCreate</a:t>
            </a:r>
            <a:r>
              <a:rPr lang="en-US" altLang="en-US" noProof="1"/>
              <a:t>,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Truncate</a:t>
            </a:r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FileAccess</a:t>
            </a:r>
            <a:r>
              <a:rPr lang="en-US" altLang="en-US" noProof="1"/>
              <a:t> – </a:t>
            </a:r>
            <a:r>
              <a:rPr lang="bg-BG" altLang="en-US" dirty="0"/>
              <a:t>режим на опериране с файла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  <a:p>
            <a:pPr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FileShare</a:t>
            </a:r>
            <a:r>
              <a:rPr lang="en-US" altLang="en-US" noProof="1"/>
              <a:t> – </a:t>
            </a:r>
            <a:r>
              <a:rPr lang="bg-BG" altLang="en-US" noProof="1"/>
              <a:t>права за достъп за другите потребители докато файлът е отворен</a:t>
            </a:r>
            <a:endParaRPr lang="en-US" altLang="en-US" noProof="1"/>
          </a:p>
          <a:p>
            <a:pPr lvl="1">
              <a:lnSpc>
                <a:spcPct val="80000"/>
              </a:lnSpc>
              <a:spcBef>
                <a:spcPct val="30000"/>
              </a:spcBef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ReadWrite</a:t>
            </a:r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/>
              <a:t>Класът </a:t>
            </a:r>
            <a:r>
              <a:rPr lang="en-US" altLang="en-US" noProof="1">
                <a:latin typeface="Courier New" panose="02070309020205020404" pitchFamily="49" charset="0"/>
              </a:rPr>
              <a:t>FileStream</a:t>
            </a:r>
            <a:r>
              <a:rPr lang="en-US" altLang="en-US" dirty="0"/>
              <a:t> (2)</a:t>
            </a:r>
            <a:endParaRPr lang="bg-BG" altLang="en-US" dirty="0"/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7085012" y="2084163"/>
            <a:ext cx="4114800" cy="586523"/>
          </a:xfrm>
          <a:prstGeom prst="wedgeRoundRectCallout">
            <a:avLst>
              <a:gd name="adj1" fmla="val -85373"/>
              <a:gd name="adj2" fmla="val -55910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Опционални параметри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1290099"/>
            <a:ext cx="10515600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 fs = new FileStream(string fileName, FileMode </a:t>
            </a:r>
          </a:p>
          <a:p>
            <a:pPr>
              <a:lnSpc>
                <a:spcPct val="95000"/>
              </a:lnSpc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[,FileAccess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[, File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83E879C-5B6D-4EF2-89E0-15332354C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/>
              <a:t>Запис на текст във файл </a:t>
            </a:r>
            <a:r>
              <a:rPr lang="en-US" altLang="en-US" dirty="0"/>
              <a:t>– </a:t>
            </a:r>
            <a:r>
              <a:rPr lang="bg-BG" altLang="en-US" dirty="0"/>
              <a:t>пример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1780" y="1151118"/>
            <a:ext cx="1072208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text = "</a:t>
            </a:r>
            <a:r>
              <a:rPr lang="bg-BG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Кирилица";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fileStream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FileStream("../../log.txt"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FileMode.Create);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byte[] bytes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Encoding.UTF8.GetBytes(text);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fileStream.Write(bytes, 0, bytes.Length);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fileStream.Close();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2132012" y="2216025"/>
            <a:ext cx="5029200" cy="1012172"/>
          </a:xfrm>
          <a:prstGeom prst="wedgeRoundRectCallout">
            <a:avLst>
              <a:gd name="adj1" fmla="val -64328"/>
              <a:gd name="adj2" fmla="val 400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800" noProof="1"/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2800" noProof="1"/>
              <a:t> </a:t>
            </a:r>
            <a:r>
              <a:rPr lang="bg-BG" sz="2800" noProof="1"/>
              <a:t>гарантира, че потокът винаги ще се затвори</a:t>
            </a:r>
            <a:endParaRPr lang="bg-BG" sz="2800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91236" y="4488585"/>
            <a:ext cx="5029200" cy="1591054"/>
          </a:xfrm>
          <a:prstGeom prst="wedgeRoundRectCallout">
            <a:avLst>
              <a:gd name="adj1" fmla="val -14190"/>
              <a:gd name="adj2" fmla="val -100443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Encoding.UTF8.GetBytes()</a:t>
            </a:r>
            <a:r>
              <a:rPr lang="en-US" sz="2800" noProof="1"/>
              <a:t> </a:t>
            </a:r>
            <a:r>
              <a:rPr lang="bg-BG" sz="2800" noProof="1"/>
              <a:t>връща прилежащите байтове за символите в текста</a:t>
            </a:r>
            <a:endParaRPr lang="en-US" sz="2800" noProof="1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E738340-D6DE-4EC0-9695-282F3F938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/>
              <a:t>Копиране на файл</a:t>
            </a:r>
            <a:r>
              <a:rPr lang="en-US" altLang="en-US" dirty="0"/>
              <a:t> – </a:t>
            </a:r>
            <a:r>
              <a:rPr lang="bg-BG" altLang="en-US" dirty="0"/>
              <a:t>пример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3924" y="1120200"/>
            <a:ext cx="10722088" cy="52322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source = new FileStream(SheepImagePath, FileMode.Open))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destination = 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new FileStream(DestinationPath, FileMode.Create))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while (true)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int readBytes = source.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buffer, 0, buffer.Length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if (readBytes == 0)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break;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destination.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buffer, 0, readBytes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3579812" y="5410200"/>
            <a:ext cx="3326599" cy="1012172"/>
          </a:xfrm>
          <a:prstGeom prst="wedgeRoundRectCallout">
            <a:avLst>
              <a:gd name="adj1" fmla="val -119692"/>
              <a:gd name="adj2" fmla="val -1418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автоматично затваря потока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82728FD-BE3C-4DC6-AEAC-EBC23D639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/>
              <a:t>Четене на низ в паметта</a:t>
            </a:r>
            <a:r>
              <a:rPr lang="en-US" altLang="en-US" dirty="0"/>
              <a:t> – </a:t>
            </a:r>
            <a:r>
              <a:rPr lang="bg-BG" altLang="en-US" dirty="0"/>
              <a:t>пример</a:t>
            </a:r>
            <a:endParaRPr lang="en-US" altLang="en-US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8012" y="1140232"/>
            <a:ext cx="1054423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"In-memory text."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byte[] bytes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(var memoryStream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MemoryStream(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int readByte = memoryStream.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ReadByte()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if (readByte == -1)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break; 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Console.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WriteLine(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(char) readByte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7DA4B4E-458E-4ABD-9D0F-5230D226E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3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 уеб сървър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118142"/>
            <a:ext cx="11580813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tcpListener = new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TcpListener(IPAddress.Any, PortNumber)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tcpListener.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Console.WriteLine("Listening on port {0}...", PortNumber);</a:t>
            </a:r>
          </a:p>
          <a:p>
            <a:pPr>
              <a:lnSpc>
                <a:spcPct val="90000"/>
              </a:lnSpc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using 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NetworkStream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stream = tcpListener.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AcceptTcpClient().GetStream()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byte[] request = new byte[4096];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request, 0, 4096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Encoding.UTF8.GetString(request)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html = string.Format("{0}{1}{2}{3} - {4}{2}{1}{0}", 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"&lt;html&gt;", "&lt;body&gt;", "&lt;h1&gt;", "Welcome to my awesome site!", DateTime.Now);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byte[] htmlBytes = Encoding.UTF8.GetBytes(html);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stream.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Write(htmlBytes, 0, htmlBytes.Length)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667047" y="1824612"/>
            <a:ext cx="3326599" cy="586523"/>
          </a:xfrm>
          <a:prstGeom prst="wedgeRoundRectCallout">
            <a:avLst>
              <a:gd name="adj1" fmla="val -34042"/>
              <a:gd name="adj2" fmla="val 11337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Получава потока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667047" y="3535515"/>
            <a:ext cx="2642386" cy="586523"/>
          </a:xfrm>
          <a:prstGeom prst="wedgeRoundRectCallout">
            <a:avLst>
              <a:gd name="adj1" fmla="val -59829"/>
              <a:gd name="adj2" fmla="val 4467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Чете заявката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519315" y="6055544"/>
            <a:ext cx="3326599" cy="586523"/>
          </a:xfrm>
          <a:prstGeom prst="wedgeRoundRectCallout">
            <a:avLst>
              <a:gd name="adj1" fmla="val -63403"/>
              <a:gd name="adj2" fmla="val -88587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Записва отговора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4E24225-C46D-4861-A505-9B3751B1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0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altLang="en-US" dirty="0"/>
              <a:t>Буферирани потоци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defRPr/>
            </a:pPr>
            <a:r>
              <a:rPr lang="bg-BG" altLang="en-US" dirty="0"/>
              <a:t>Буферират данните и </a:t>
            </a: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ефективно увеличават производителността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bg-BG" altLang="en-US" dirty="0"/>
              <a:t>Заявка за прочитане на дори 1 байт води до </a:t>
            </a: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прочитане на още килобайти </a:t>
            </a:r>
            <a:r>
              <a:rPr lang="bg-BG" altLang="en-US" dirty="0"/>
              <a:t>в аванс</a:t>
            </a:r>
            <a:endParaRPr lang="en-US" altLang="en-US" dirty="0"/>
          </a:p>
          <a:p>
            <a:pPr lvl="1">
              <a:defRPr/>
            </a:pPr>
            <a:r>
              <a:rPr lang="bg-BG" altLang="en-US" dirty="0"/>
              <a:t>Потокът ги пази във вътрешен буфер</a:t>
            </a:r>
          </a:p>
          <a:p>
            <a:pPr>
              <a:defRPr/>
            </a:pPr>
            <a:r>
              <a:rPr lang="bg-BG" altLang="en-US" dirty="0"/>
              <a:t>Следващото четене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връща данни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dirty="0"/>
              <a:t>от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вътрешния буфер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	</a:t>
            </a:r>
          </a:p>
          <a:p>
            <a:pPr lvl="1">
              <a:defRPr/>
            </a:pPr>
            <a:r>
              <a:rPr lang="bg-BG" altLang="en-US" dirty="0"/>
              <a:t>Много бърза операция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4714B51-17E6-48CE-B32B-36082C676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2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7220</TotalTime>
  <Words>1166</Words>
  <Application>Microsoft Office PowerPoint</Application>
  <PresentationFormat>Custom</PresentationFormat>
  <Paragraphs>193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Съдържание</vt:lpstr>
      <vt:lpstr>Класът FileStream</vt:lpstr>
      <vt:lpstr>Класът FileStream (2)</vt:lpstr>
      <vt:lpstr>Запис на текст във файл – пример</vt:lpstr>
      <vt:lpstr>Копиране на файл – пример</vt:lpstr>
      <vt:lpstr>Четене на низ в паметта – пример</vt:lpstr>
      <vt:lpstr>Прост уеб сървър – пример</vt:lpstr>
      <vt:lpstr>Буферирани потоци</vt:lpstr>
      <vt:lpstr>Буферирани потоци (2)</vt:lpstr>
      <vt:lpstr>Други потоци</vt:lpstr>
      <vt:lpstr>Обобщение</vt:lpstr>
      <vt:lpstr>Стандартни потоци в .NET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C#; programming; course; SoftUni; Software University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2019-12-17T09:49:39Z</dcterms:modified>
  <cp:category>programming; software engineering;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