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6"/>
  </p:notesMasterIdLst>
  <p:handoutMasterIdLst>
    <p:handoutMasterId r:id="rId17"/>
  </p:handoutMasterIdLst>
  <p:sldIdLst>
    <p:sldId id="607" r:id="rId3"/>
    <p:sldId id="608" r:id="rId4"/>
    <p:sldId id="591" r:id="rId5"/>
    <p:sldId id="593" r:id="rId6"/>
    <p:sldId id="594" r:id="rId7"/>
    <p:sldId id="595" r:id="rId8"/>
    <p:sldId id="596" r:id="rId9"/>
    <p:sldId id="598" r:id="rId10"/>
    <p:sldId id="599" r:id="rId11"/>
    <p:sldId id="601" r:id="rId12"/>
    <p:sldId id="603" r:id="rId13"/>
    <p:sldId id="604" r:id="rId14"/>
    <p:sldId id="4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3611361-31F4-4927-BE61-679411183226}">
          <p14:sldIdLst>
            <p14:sldId id="607"/>
            <p14:sldId id="608"/>
          </p14:sldIdLst>
        </p14:section>
        <p14:section name="Промяна и изтриване на данни" id="{15E0B946-223C-4D67-9FEF-923DA3BA9C71}">
          <p14:sldIdLst>
            <p14:sldId id="591"/>
            <p14:sldId id="593"/>
            <p14:sldId id="594"/>
            <p14:sldId id="595"/>
            <p14:sldId id="596"/>
            <p14:sldId id="598"/>
            <p14:sldId id="599"/>
            <p14:sldId id="601"/>
            <p14:sldId id="603"/>
          </p14:sldIdLst>
        </p14:section>
        <p14:section name="Заключение" id="{E425B23F-FB9C-47FF-818C-332EF8EBFD6A}">
          <p14:sldIdLst>
            <p14:sldId id="60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317F53A-7083-4B24-A8ED-AC674A919D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78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0CB5015-FB5E-4B82-A6E7-B0C151172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3303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97E7B67-948E-4609-A49B-28C0B76BB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73434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169EF16-3DA7-4A4B-B08E-FBA8B5800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7816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DE31DB-E929-4986-970D-459458B9BE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5008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513012" y="762000"/>
            <a:ext cx="9053299" cy="16764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Промяна на Бази от Данни.  Промяна на таблици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962541" cy="2524722"/>
            <a:chOff x="745783" y="3624633"/>
            <a:chExt cx="596254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70512" y="3706052"/>
              <a:ext cx="183781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</a:t>
              </a:r>
              <a:r>
                <a:rPr lang="bg-BG" sz="2000" b="1" spc="5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от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32612" y="4457043"/>
            <a:ext cx="4504416" cy="1715157"/>
            <a:chOff x="7290798" y="4351845"/>
            <a:chExt cx="4504416" cy="1715157"/>
          </a:xfrm>
        </p:grpSpPr>
        <p:sp>
          <p:nvSpPr>
            <p:cNvPr id="13" name="TextBox 12"/>
            <p:cNvSpPr txBox="1"/>
            <p:nvPr/>
          </p:nvSpPr>
          <p:spPr>
            <a:xfrm rot="20983918">
              <a:off x="7290798" y="5003001"/>
              <a:ext cx="1663151" cy="589253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60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SQL</a:t>
              </a:r>
            </a:p>
          </p:txBody>
        </p:sp>
        <p:pic>
          <p:nvPicPr>
            <p:cNvPr id="14" name="Picture 2" descr="database, storage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154" y="4351845"/>
              <a:ext cx="1715156" cy="1715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database, storag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5412" y="4442934"/>
              <a:ext cx="1509802" cy="1624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698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bg-BG" dirty="0"/>
              <a:t>Премахване и отрязване</a:t>
            </a:r>
            <a:r>
              <a:rPr lang="en-US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ru-RU" dirty="0"/>
              <a:t>За да премахнете ограничаващо правило от колона</a:t>
            </a:r>
            <a:endParaRPr lang="en-US" dirty="0"/>
          </a:p>
          <a:p>
            <a:pPr lvl="1"/>
            <a:r>
              <a:rPr lang="ru-RU" dirty="0"/>
              <a:t>Това включва първични ключове, стойност ограничения и уникални полета</a:t>
            </a:r>
          </a:p>
          <a:p>
            <a:pPr marL="377887" lvl="1" indent="0">
              <a:buNone/>
            </a:pPr>
            <a:endParaRPr lang="ru-RU" dirty="0"/>
          </a:p>
          <a:p>
            <a:pPr lvl="1"/>
            <a:endParaRPr lang="ru-RU" dirty="0"/>
          </a:p>
          <a:p>
            <a:pPr lvl="1">
              <a:spcBef>
                <a:spcPts val="0"/>
              </a:spcBef>
            </a:pPr>
            <a:r>
              <a:rPr lang="ru-RU" dirty="0"/>
              <a:t>За да премахнете стойност по подразбиране (ако не е указан, обръща към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NULL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48921" y="3037784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32812" y="2697939"/>
            <a:ext cx="2667000" cy="700710"/>
          </a:xfrm>
          <a:prstGeom prst="wedgeRoundRectCallout">
            <a:avLst>
              <a:gd name="adj1" fmla="val -81844"/>
              <a:gd name="adj2" fmla="val 37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таблица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28012" y="3647384"/>
            <a:ext cx="3505200" cy="700710"/>
          </a:xfrm>
          <a:prstGeom prst="wedgeRoundRectCallout">
            <a:avLst>
              <a:gd name="adj1" fmla="val -64098"/>
              <a:gd name="adj2" fmla="val -27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ограничение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8921" y="5305159"/>
            <a:ext cx="6099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DEFAULT;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174541" y="5953323"/>
            <a:ext cx="3048000" cy="700710"/>
          </a:xfrm>
          <a:prstGeom prst="wedgeRoundRectCallout">
            <a:avLst>
              <a:gd name="adj1" fmla="val -72971"/>
              <a:gd name="adj2" fmla="val -47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колони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397122" y="5058666"/>
            <a:ext cx="3031289" cy="700710"/>
          </a:xfrm>
          <a:prstGeom prst="wedgeRoundRectCallout">
            <a:avLst>
              <a:gd name="adj1" fmla="val -72918"/>
              <a:gd name="adj2" fmla="val 26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таблица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6491C66B-F1D0-4D1A-AC11-75422C6B5D4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>
                <a:solidFill>
                  <a:schemeClr val="tx1">
                    <a:lumMod val="95000"/>
                  </a:schemeClr>
                </a:solidFill>
              </a:rPr>
              <a:t>Можем</a:t>
            </a:r>
            <a:r>
              <a:rPr lang="bg-BG" sz="3200" dirty="0">
                <a:solidFill>
                  <a:schemeClr val="accent1"/>
                </a:solidFill>
              </a:rPr>
              <a:t> да </a:t>
            </a:r>
            <a:r>
              <a:rPr lang="bg-BG" sz="3200" dirty="0">
                <a:solidFill>
                  <a:srgbClr val="F3BE60"/>
                </a:solidFill>
              </a:rPr>
              <a:t>настройваме</a:t>
            </a:r>
            <a:r>
              <a:rPr lang="bg-BG" sz="3200" dirty="0"/>
              <a:t> таблица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solidFill>
                  <a:srgbClr val="F3BE60"/>
                </a:solidFill>
              </a:rPr>
              <a:t>Променяме</a:t>
            </a:r>
            <a:r>
              <a:rPr lang="ru-RU" sz="3200" dirty="0"/>
              <a:t> таблици с помощта на SQL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solidFill>
                  <a:srgbClr val="F3BE60"/>
                </a:solidFill>
              </a:rPr>
              <a:t>Изтриваме</a:t>
            </a:r>
            <a:r>
              <a:rPr lang="ru-RU" sz="3200" dirty="0"/>
              <a:t> данни и структури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>
                <a:solidFill>
                  <a:srgbClr val="F3BE60"/>
                </a:solidFill>
              </a:rPr>
              <a:t>Премахваме</a:t>
            </a:r>
            <a:r>
              <a:rPr lang="bg-BG" sz="3200" dirty="0"/>
              <a:t> и </a:t>
            </a:r>
            <a:r>
              <a:rPr lang="bg-BG" sz="3200" dirty="0">
                <a:solidFill>
                  <a:srgbClr val="F3BE60"/>
                </a:solidFill>
              </a:rPr>
              <a:t>отрязваме </a:t>
            </a:r>
            <a:r>
              <a:rPr lang="bg-BG" sz="3200" dirty="0"/>
              <a:t>таблици и БД</a:t>
            </a:r>
            <a:endParaRPr lang="ru-RU" sz="3200" dirty="0">
              <a:solidFill>
                <a:srgbClr val="F3BE60"/>
              </a:solidFill>
            </a:endParaRP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3581400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9467" y="4977191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MODIFY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A2B3C2B-6D19-41AE-A417-755D87AC150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Бази от Данни. Промяна на таблици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1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E4C559E-735A-430F-A439-CDDA39C43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13812" y="2895600"/>
            <a:ext cx="2719849" cy="35070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Настройки на таблица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>
                <a:solidFill>
                  <a:srgbClr val="F3BE60"/>
                </a:solidFill>
              </a:rPr>
              <a:t>Промяна</a:t>
            </a:r>
            <a:r>
              <a:rPr lang="ru-RU" dirty="0"/>
              <a:t> на структура на таблици с помощта на SQL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>
                <a:solidFill>
                  <a:srgbClr val="F3BE60"/>
                </a:solidFill>
              </a:rPr>
              <a:t>Изтриване</a:t>
            </a:r>
            <a:r>
              <a:rPr lang="ru-RU" dirty="0"/>
              <a:t> на данни и структури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>
                <a:solidFill>
                  <a:srgbClr val="F3BE60"/>
                </a:solidFill>
              </a:rPr>
              <a:t>Премахване</a:t>
            </a:r>
            <a:r>
              <a:rPr lang="bg-BG" dirty="0"/>
              <a:t> и </a:t>
            </a:r>
            <a:r>
              <a:rPr lang="bg-BG" dirty="0">
                <a:solidFill>
                  <a:srgbClr val="F3BE60"/>
                </a:solidFill>
              </a:rPr>
              <a:t>отрязване </a:t>
            </a:r>
            <a:r>
              <a:rPr lang="bg-BG"/>
              <a:t>на таблици и БД</a:t>
            </a:r>
            <a:endParaRPr lang="ru-RU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D58EFD7-BA2A-49C1-B495-FFC11C817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4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bg-BG" dirty="0"/>
              <a:t>Персонализирани свойства на колони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bg-BG" sz="2800" dirty="0"/>
              <a:t>Първичен ключ</a:t>
            </a:r>
            <a:endParaRPr lang="en-US" sz="2800" dirty="0"/>
          </a:p>
          <a:p>
            <a:endParaRPr lang="en-US" sz="2800" dirty="0"/>
          </a:p>
          <a:p>
            <a:r>
              <a:rPr lang="bg-BG" sz="2800" dirty="0" err="1"/>
              <a:t>Автоувеличаване</a:t>
            </a:r>
            <a:endParaRPr lang="en-US" sz="2800" dirty="0"/>
          </a:p>
          <a:p>
            <a:endParaRPr lang="en-US" sz="2800" dirty="0"/>
          </a:p>
          <a:p>
            <a:r>
              <a:rPr lang="bg-BG" sz="2800" dirty="0"/>
              <a:t>Уникални ограничения </a:t>
            </a:r>
            <a:r>
              <a:rPr lang="en-US" sz="2800" dirty="0"/>
              <a:t>– </a:t>
            </a:r>
            <a:r>
              <a:rPr lang="bg-BG" sz="2800" dirty="0" err="1"/>
              <a:t>неповтарящи</a:t>
            </a:r>
            <a:r>
              <a:rPr lang="bg-BG" sz="2800" dirty="0"/>
              <a:t> се стойности в цялата таблица</a:t>
            </a:r>
            <a:endParaRPr lang="en-US" sz="2800" dirty="0"/>
          </a:p>
          <a:p>
            <a:pPr>
              <a:spcBef>
                <a:spcPts val="6600"/>
              </a:spcBef>
            </a:pPr>
            <a:r>
              <a:rPr lang="bg-BG" sz="2800" dirty="0"/>
              <a:t>Стойности по подразбиране </a:t>
            </a:r>
            <a:r>
              <a:rPr lang="en-US" sz="2800" dirty="0"/>
              <a:t>– </a:t>
            </a:r>
            <a:r>
              <a:rPr lang="bg-BG" sz="2800" dirty="0"/>
              <a:t>ако не е специфицирано </a:t>
            </a:r>
            <a:r>
              <a:rPr lang="en-US" sz="2800" dirty="0"/>
              <a:t>(</a:t>
            </a:r>
            <a:r>
              <a:rPr lang="bg-BG" sz="2800" dirty="0"/>
              <a:t>в противен случай установено на </a:t>
            </a:r>
            <a:r>
              <a:rPr lang="en-US" sz="2800" i="1" dirty="0">
                <a:solidFill>
                  <a:schemeClr val="accent1"/>
                </a:solidFill>
              </a:rPr>
              <a:t>NULL</a:t>
            </a:r>
            <a:r>
              <a:rPr lang="en-US" sz="2800" dirty="0"/>
              <a:t>)</a:t>
            </a:r>
          </a:p>
          <a:p>
            <a:pPr>
              <a:spcBef>
                <a:spcPts val="9000"/>
              </a:spcBef>
            </a:pP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6812" y="1760315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6812" y="2914274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AUTO_INCREMENT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6812" y="4255835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UNIQUE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6812" y="6071548"/>
            <a:ext cx="70287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 DECIMAL(10,2)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DEFAULT 0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13D0CFF-41B5-413A-99A4-84F3254E53D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9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ru-RU" dirty="0"/>
              <a:t>Промяна на таблици с помощта на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/>
          <a:lstStyle/>
          <a:p>
            <a:r>
              <a:rPr lang="ru-RU" dirty="0"/>
              <a:t>Таблица могат да бъдат променени с помощта на ключови думи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ALTER TABLE</a:t>
            </a:r>
            <a:endParaRPr lang="en-US" dirty="0"/>
          </a:p>
          <a:p>
            <a:pPr>
              <a:spcBef>
                <a:spcPts val="10200"/>
              </a:spcBef>
            </a:pPr>
            <a:r>
              <a:rPr lang="bg-BG" dirty="0"/>
              <a:t>Добавяне на нова колона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274" y="4436013"/>
            <a:ext cx="60991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2542679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18412" y="3146605"/>
            <a:ext cx="3048000" cy="700710"/>
          </a:xfrm>
          <a:prstGeom prst="wedgeRoundRectCallout">
            <a:avLst>
              <a:gd name="adj1" fmla="val -59267"/>
              <a:gd name="adj2" fmla="val -896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таблица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519236" y="5700090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колона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637212" y="5700090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Тип данни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C1E45B0-9309-41B2-BC45-11D8050E9E3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ru-RU" dirty="0"/>
              <a:t>Промяна на таблици с помощта на </a:t>
            </a:r>
            <a:r>
              <a:rPr lang="en-US" dirty="0"/>
              <a:t>SQL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/>
          <a:lstStyle/>
          <a:p>
            <a:r>
              <a:rPr lang="bg-BG" dirty="0"/>
              <a:t>Изтриване на съществуваща колона      </a:t>
            </a:r>
            <a:endParaRPr lang="en-US" dirty="0"/>
          </a:p>
          <a:p>
            <a:pPr>
              <a:spcBef>
                <a:spcPts val="14400"/>
              </a:spcBef>
            </a:pPr>
            <a:r>
              <a:rPr lang="ru-RU" dirty="0"/>
              <a:t>Промяна на типа данни на съществуваща колона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36" y="4446756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MODIFY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86036" y="2172037"/>
            <a:ext cx="70135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COLUMN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732712" y="1805691"/>
            <a:ext cx="3048000" cy="700710"/>
          </a:xfrm>
          <a:prstGeom prst="wedgeRoundRectCallout">
            <a:avLst>
              <a:gd name="adj1" fmla="val -69167"/>
              <a:gd name="adj2" fmla="val 1074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колона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623416" y="5732359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колона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161212" y="5732359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Нов тип данни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5CB88BD1-8FFC-4719-8B17-8307947A151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ru-RU" dirty="0"/>
              <a:t>Промяна на таблици с помощта на </a:t>
            </a:r>
            <a:r>
              <a:rPr lang="en-US" dirty="0"/>
              <a:t>SQL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/>
          <a:lstStyle/>
          <a:p>
            <a:pPr>
              <a:spcBef>
                <a:spcPts val="11400"/>
              </a:spcBef>
            </a:pPr>
            <a:r>
              <a:rPr lang="ru-RU" dirty="0"/>
              <a:t>Добавяне на първичен ключ към съществуваща колона</a:t>
            </a:r>
            <a:endParaRPr lang="en-US" dirty="0"/>
          </a:p>
          <a:p>
            <a:pPr>
              <a:spcBef>
                <a:spcPts val="14400"/>
              </a:spcBef>
            </a:pPr>
            <a:r>
              <a:rPr lang="bg-BG" dirty="0"/>
              <a:t>Добавяне на уникално ограничение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98120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PRIMARY KEY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37412" y="1661490"/>
            <a:ext cx="3810000" cy="700710"/>
          </a:xfrm>
          <a:prstGeom prst="wedgeRoundRectCallout">
            <a:avLst>
              <a:gd name="adj1" fmla="val -98298"/>
              <a:gd name="adj2" fmla="val 639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ограничение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3412" y="2901573"/>
            <a:ext cx="5791200" cy="987348"/>
          </a:xfrm>
          <a:prstGeom prst="wedgeRoundRectCallout">
            <a:avLst>
              <a:gd name="adj1" fmla="val -58291"/>
              <a:gd name="adj2" fmla="val -253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dirty="0">
                <a:solidFill>
                  <a:srgbClr val="FFFFFF"/>
                </a:solidFill>
              </a:rPr>
              <a:t>Име на колона (повече от една за композитни ключ)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79612" y="4554860"/>
            <a:ext cx="822642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 CONSTRAINT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UNIQUE </a:t>
            </a:r>
            <a:r>
              <a:rPr lang="fr-FR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(email)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56412" y="4260907"/>
            <a:ext cx="3048000" cy="700710"/>
          </a:xfrm>
          <a:prstGeom prst="wedgeRoundRectCallout">
            <a:avLst>
              <a:gd name="adj1" fmla="val -54384"/>
              <a:gd name="adj2" fmla="val 92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ограничение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573824" y="5713278"/>
            <a:ext cx="3263788" cy="700710"/>
          </a:xfrm>
          <a:prstGeom prst="wedgeRoundRectCallout">
            <a:avLst>
              <a:gd name="adj1" fmla="val -69167"/>
              <a:gd name="adj2" fmla="val -513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Имена на колона(и)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3CF76DB-0EA5-46FD-975D-8AE87EFA801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3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ru-RU" dirty="0"/>
              <a:t>Промяна на таблици с помощта на </a:t>
            </a:r>
            <a:r>
              <a:rPr lang="en-US" dirty="0"/>
              <a:t>SQL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bg-BG" sz="3600" dirty="0"/>
              <a:t>Създаден по подразбиране стойност</a:t>
            </a:r>
            <a:endParaRPr 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1012" y="3055550"/>
            <a:ext cx="8226424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SET DEFAULT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75212" y="4573362"/>
            <a:ext cx="3048000" cy="700710"/>
          </a:xfrm>
          <a:prstGeom prst="wedgeRoundRectCallout">
            <a:avLst>
              <a:gd name="adj1" fmla="val -39113"/>
              <a:gd name="adj2" fmla="val -1435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колона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484812" y="1966290"/>
            <a:ext cx="3200400" cy="929310"/>
          </a:xfrm>
          <a:prstGeom prst="wedgeRoundRectCallout">
            <a:avLst>
              <a:gd name="adj1" fmla="val 30386"/>
              <a:gd name="adj2" fmla="val 11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Стойността по подразбиране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DF6E922-B613-4E16-A2E3-51853DB1417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bg-BG" dirty="0"/>
              <a:t>Изтриване от База от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/>
          <a:lstStyle/>
          <a:p>
            <a:r>
              <a:rPr lang="bg-BG" dirty="0"/>
              <a:t>Изтриването на структури се нарича </a:t>
            </a:r>
            <a:r>
              <a:rPr lang="en-US" dirty="0">
                <a:solidFill>
                  <a:schemeClr val="accent1"/>
                </a:solidFill>
              </a:rPr>
              <a:t>dropping</a:t>
            </a:r>
            <a:r>
              <a:rPr lang="bg-BG" dirty="0">
                <a:solidFill>
                  <a:schemeClr val="accent1"/>
                </a:solidFill>
              </a:rPr>
              <a:t> (премахване, падане, сваляне)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ru-RU" dirty="0"/>
              <a:t>Можете да премахвате </a:t>
            </a:r>
            <a:r>
              <a:rPr lang="ru-RU" dirty="0">
                <a:solidFill>
                  <a:srgbClr val="F3BE60"/>
                </a:solidFill>
              </a:rPr>
              <a:t>ключове, ограничения, таблици</a:t>
            </a:r>
            <a:r>
              <a:rPr lang="ru-RU" dirty="0"/>
              <a:t>, дори и цялата База от Данни</a:t>
            </a:r>
          </a:p>
          <a:p>
            <a:pPr lvl="1"/>
            <a:r>
              <a:rPr lang="ru-RU" dirty="0"/>
              <a:t>Изтриване на всички данни в таблица се нарича </a:t>
            </a:r>
            <a:r>
              <a:rPr lang="en-US" dirty="0">
                <a:solidFill>
                  <a:schemeClr val="accent1"/>
                </a:solidFill>
              </a:rPr>
              <a:t>truncating</a:t>
            </a:r>
            <a:r>
              <a:rPr lang="bg-BG" dirty="0">
                <a:solidFill>
                  <a:schemeClr val="accent1"/>
                </a:solidFill>
              </a:rPr>
              <a:t> (отрязване)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4200"/>
              </a:spcBef>
            </a:pPr>
            <a:r>
              <a:rPr lang="ru-RU" dirty="0"/>
              <a:t>И двете действия </a:t>
            </a:r>
            <a:r>
              <a:rPr lang="ru-RU" dirty="0">
                <a:solidFill>
                  <a:srgbClr val="F3BE60"/>
                </a:solidFill>
              </a:rPr>
              <a:t>не могат да бъдат </a:t>
            </a:r>
            <a:r>
              <a:rPr lang="ru-RU" dirty="0"/>
              <a:t>отменени – използвайте ги с повишено внимание!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FD52A4C-B559-447D-9861-0C8D44B796E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7162" y="39688"/>
            <a:ext cx="9577388" cy="1111250"/>
          </a:xfrm>
        </p:spPr>
        <p:txBody>
          <a:bodyPr/>
          <a:lstStyle/>
          <a:p>
            <a:r>
              <a:rPr lang="bg-BG" dirty="0"/>
              <a:t>Премахване и отрязване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162" y="1150938"/>
            <a:ext cx="11804650" cy="5570537"/>
          </a:xfrm>
        </p:spPr>
        <p:txBody>
          <a:bodyPr/>
          <a:lstStyle/>
          <a:p>
            <a:r>
              <a:rPr lang="ru-RU" dirty="0"/>
              <a:t>За да изтриете всички записи в таблица</a:t>
            </a:r>
            <a:endParaRPr lang="en-US" dirty="0"/>
          </a:p>
          <a:p>
            <a:pPr>
              <a:spcBef>
                <a:spcPts val="9000"/>
              </a:spcBef>
            </a:pPr>
            <a:r>
              <a:rPr lang="ru-RU" dirty="0"/>
              <a:t>За да премахнете таблица – изтрийте данните и структурата</a:t>
            </a:r>
          </a:p>
          <a:p>
            <a:pPr>
              <a:spcBef>
                <a:spcPts val="9000"/>
              </a:spcBef>
            </a:pPr>
            <a:r>
              <a:rPr lang="bg-BG" dirty="0"/>
              <a:t>За премахване на цялата База от Данни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3236" y="205740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47926" y="2219882"/>
            <a:ext cx="3048000" cy="700710"/>
          </a:xfrm>
          <a:prstGeom prst="wedgeRoundRectCallout">
            <a:avLst>
              <a:gd name="adj1" fmla="val -64550"/>
              <a:gd name="adj2" fmla="val -32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таблица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3236" y="3868890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TABLE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075612" y="3936206"/>
            <a:ext cx="3048000" cy="700710"/>
          </a:xfrm>
          <a:prstGeom prst="wedgeRoundRectCallout">
            <a:avLst>
              <a:gd name="adj1" fmla="val -72522"/>
              <a:gd name="adj2" fmla="val -21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Table 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3236" y="5480295"/>
            <a:ext cx="609917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 DATABASE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270925" y="5257034"/>
            <a:ext cx="3505200" cy="700710"/>
          </a:xfrm>
          <a:prstGeom prst="wedgeRoundRectCallout">
            <a:avLst>
              <a:gd name="adj1" fmla="val -63746"/>
              <a:gd name="adj2" fmla="val 18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Име на база данни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90D962A-9BA1-40DC-AFFB-4F75A56FE9C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5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7151</TotalTime>
  <Words>734</Words>
  <Application>Microsoft Office PowerPoint</Application>
  <PresentationFormat>Custom</PresentationFormat>
  <Paragraphs>121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Персонализирани свойства на колони</vt:lpstr>
      <vt:lpstr>Промяна на таблици с помощта на SQL</vt:lpstr>
      <vt:lpstr>Промяна на таблици с помощта на SQL (2)</vt:lpstr>
      <vt:lpstr>Промяна на таблици с помощта на SQL (3)</vt:lpstr>
      <vt:lpstr>Промяна на таблици с помощта на SQL (4)</vt:lpstr>
      <vt:lpstr>Изтриване от База от Данни</vt:lpstr>
      <vt:lpstr>Премахване и отрязване</vt:lpstr>
      <vt:lpstr>Премахване и отрязване(2)</vt:lpstr>
      <vt:lpstr>Обобщение</vt:lpstr>
      <vt:lpstr>Промяна на Бази от Данни. Промяна на таблици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- Overview</dc:title>
  <dc:subject>Software Development Course</dc:subject>
  <dc:creator>Software University Foundation</dc:creator>
  <cp:keywords>Databases; SQL; programming; SoftUni; Software University; programming; software development; software engineering; course; database systems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2019-12-17T10:50:01Z</dcterms:modified>
  <cp:category>Databases; SQL; programming; SoftUni; Software University; programming; software development; software engineering; course; database systems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