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1"/>
  </p:notesMasterIdLst>
  <p:handoutMasterIdLst>
    <p:handoutMasterId r:id="rId12"/>
  </p:handoutMasterIdLst>
  <p:sldIdLst>
    <p:sldId id="394" r:id="rId3"/>
    <p:sldId id="603" r:id="rId4"/>
    <p:sldId id="614" r:id="rId5"/>
    <p:sldId id="625" r:id="rId6"/>
    <p:sldId id="626" r:id="rId7"/>
    <p:sldId id="627" r:id="rId8"/>
    <p:sldId id="594" r:id="rId9"/>
    <p:sldId id="481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47B84E8-6A4A-4576-AB67-C725D26A6C7C}">
          <p14:sldIdLst>
            <p14:sldId id="394"/>
            <p14:sldId id="603"/>
            <p14:sldId id="614"/>
            <p14:sldId id="625"/>
            <p14:sldId id="626"/>
            <p14:sldId id="627"/>
          </p14:sldIdLst>
        </p14:section>
        <p14:section name="Conclusion" id="{E5633754-2533-4F6C-8CE0-5A5C024377E9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EBD1100-28C6-4E6B-98D6-9859FE4048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486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4341669-EC3A-43EC-881A-D7CF89AA7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1545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DAC9276-C31D-47EA-984E-7698784D9D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2992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613113" y="685800"/>
            <a:ext cx="9967699" cy="13350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Нормализация</a:t>
            </a:r>
            <a:r>
              <a:rPr lang="en-US" dirty="0"/>
              <a:t> </a:t>
            </a:r>
            <a:r>
              <a:rPr lang="bg-BG" dirty="0"/>
              <a:t>на база данни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508636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12" y="4128629"/>
            <a:ext cx="2025460" cy="202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03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>
                    <a:lumMod val="75000"/>
                  </a:schemeClr>
                </a:solidFill>
              </a:rPr>
              <a:t>Нормализация </a:t>
            </a:r>
            <a:r>
              <a:rPr lang="en-US" sz="4000" dirty="0"/>
              <a:t>e </a:t>
            </a:r>
            <a:r>
              <a:rPr lang="bg-BG" sz="4000" dirty="0"/>
              <a:t>процесът по организиране на базата данни по таблици и колони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Цели данните да бъдат ефективно организирани без да се нарушава тяхната цялост и логическа </a:t>
            </a:r>
            <a:r>
              <a:rPr lang="bg-BG" sz="3800" dirty="0" err="1"/>
              <a:t>взаимоовръзка</a:t>
            </a:r>
            <a:endParaRPr lang="bg-BG" sz="3800" dirty="0"/>
          </a:p>
          <a:p>
            <a:pPr>
              <a:lnSpc>
                <a:spcPct val="100000"/>
              </a:lnSpc>
            </a:pPr>
            <a:r>
              <a:rPr lang="bg-BG" sz="4000" dirty="0"/>
              <a:t>Основни форми на нормализация*: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Първа нормална форма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Втора нормална форма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Трета нормална форма</a:t>
            </a:r>
          </a:p>
          <a:p>
            <a:pPr>
              <a:lnSpc>
                <a:spcPct val="100000"/>
              </a:lnSpc>
            </a:pP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09E3418-E09F-421C-AED4-2F718D40E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417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19730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Първа нормална форма </a:t>
            </a:r>
            <a:r>
              <a:rPr lang="bg-BG" sz="3600" dirty="0"/>
              <a:t>изисква всички стойности на данните да са неразложими, т.е. колоните да имат единична стойност.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 нормална форма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00753"/>
              </p:ext>
            </p:extLst>
          </p:nvPr>
        </p:nvGraphicFramePr>
        <p:xfrm>
          <a:off x="912812" y="4343400"/>
          <a:ext cx="10134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Burgas</a:t>
                      </a:r>
                      <a:r>
                        <a:rPr lang="en-US" dirty="0"/>
                        <a:t>, Varna, Sofia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TechnoLand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Plovdiv,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Burgas</a:t>
                      </a:r>
                      <a:r>
                        <a:rPr lang="en-US" baseline="0" dirty="0"/>
                        <a:t>, Sofia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ITHeaven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Ruse, Sofia, </a:t>
                      </a:r>
                      <a:r>
                        <a:rPr lang="en-US" dirty="0" err="1"/>
                        <a:t>Stara</a:t>
                      </a:r>
                      <a:r>
                        <a:rPr lang="en-US" dirty="0"/>
                        <a:t> Zagora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253524" y="3124200"/>
            <a:ext cx="8946288" cy="838200"/>
          </a:xfrm>
          <a:prstGeom prst="wedgeRoundRectCallout">
            <a:avLst>
              <a:gd name="adj1" fmla="val 32573"/>
              <a:gd name="adj2" fmla="val 1004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Тази таблицата нарушава първа нормална форма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47CE29A-9CB6-4A0C-8145-A3EAAC813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59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19730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Втора нормална форма </a:t>
            </a:r>
            <a:r>
              <a:rPr lang="bg-BG" sz="3600" dirty="0"/>
              <a:t>изисква таблицата да е в първа нормална форма и всички колони, които не са ключове да са зависими от първичния ключ на таблицата.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Втора нормална форма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291BE61-FCFC-479D-9F09-1CE0C6EA5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827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83007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/>
              <a:t>Реорганизиране на таблицата от по-рано: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Втора нормална форма</a:t>
            </a:r>
            <a:r>
              <a:rPr lang="en-US" dirty="0"/>
              <a:t> (2)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96433"/>
              </p:ext>
            </p:extLst>
          </p:nvPr>
        </p:nvGraphicFramePr>
        <p:xfrm>
          <a:off x="608012" y="3708810"/>
          <a:ext cx="3048000" cy="1853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CompShop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TechnoLand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ITHeaven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0412" y="2097798"/>
            <a:ext cx="2133600" cy="1000465"/>
          </a:xfrm>
          <a:prstGeom prst="wedgeRoundRectCallout">
            <a:avLst>
              <a:gd name="adj1" fmla="val 32573"/>
              <a:gd name="adj2" fmla="val 1004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Traders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337222"/>
              </p:ext>
            </p:extLst>
          </p:nvPr>
        </p:nvGraphicFramePr>
        <p:xfrm>
          <a:off x="4113212" y="3404010"/>
          <a:ext cx="3048000" cy="322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Plovdiv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Burgas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Stara</a:t>
                      </a:r>
                      <a:r>
                        <a:rPr lang="en-US" dirty="0"/>
                        <a:t> Zagora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265612" y="1792998"/>
            <a:ext cx="2133600" cy="1000465"/>
          </a:xfrm>
          <a:prstGeom prst="wedgeRoundRectCallout">
            <a:avLst>
              <a:gd name="adj1" fmla="val 32573"/>
              <a:gd name="adj2" fmla="val 1004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Cities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82154"/>
              </p:ext>
            </p:extLst>
          </p:nvPr>
        </p:nvGraphicFramePr>
        <p:xfrm>
          <a:off x="8075612" y="197632"/>
          <a:ext cx="2362199" cy="459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380412" y="5410200"/>
            <a:ext cx="2133600" cy="1000465"/>
          </a:xfrm>
          <a:prstGeom prst="wedgeRoundRectCallout">
            <a:avLst>
              <a:gd name="adj1" fmla="val 4754"/>
              <a:gd name="adj2" fmla="val -967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Locations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3A2A245-4697-49F0-95EA-C337F1512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61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19730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Трета нормална форма </a:t>
            </a:r>
            <a:r>
              <a:rPr lang="bg-BG" sz="3600" dirty="0"/>
              <a:t>изисква таблицата да е във втора нормална форма и да съдържа колони, които са нетранзитивно зависими от първичния ключ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Трета нормална форма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B3820B7-4C69-4A6D-BB95-E050ACE0D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547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Нормализация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5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315CFEA-664B-4EFE-90D7-418D701D3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683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7164</TotalTime>
  <Words>401</Words>
  <Application>Microsoft Office PowerPoint</Application>
  <PresentationFormat>Custom</PresentationFormat>
  <Paragraphs>109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Wingdings 2</vt:lpstr>
      <vt:lpstr>SoftUni 16x9</vt:lpstr>
      <vt:lpstr>PowerPoint Presentation</vt:lpstr>
      <vt:lpstr>Нормализация</vt:lpstr>
      <vt:lpstr>Първа нормална форма</vt:lpstr>
      <vt:lpstr>Втора нормална форма</vt:lpstr>
      <vt:lpstr>Втора нормална форма (2)</vt:lpstr>
      <vt:lpstr>Трета нормална форма</vt:lpstr>
      <vt:lpstr>Нормализация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2019-12-17T11:03:15Z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