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13"/>
  </p:notesMasterIdLst>
  <p:handoutMasterIdLst>
    <p:handoutMasterId r:id="rId14"/>
  </p:handoutMasterIdLst>
  <p:sldIdLst>
    <p:sldId id="456" r:id="rId3"/>
    <p:sldId id="457" r:id="rId4"/>
    <p:sldId id="422" r:id="rId5"/>
    <p:sldId id="423" r:id="rId6"/>
    <p:sldId id="426" r:id="rId7"/>
    <p:sldId id="429" r:id="rId8"/>
    <p:sldId id="462" r:id="rId9"/>
    <p:sldId id="349" r:id="rId10"/>
    <p:sldId id="460" r:id="rId11"/>
    <p:sldId id="481"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0493AB4-A0A7-41AB-BED4-FF6E2C89FA3F}">
          <p14:sldIdLst>
            <p14:sldId id="456"/>
            <p14:sldId id="457"/>
          </p14:sldIdLst>
        </p14:section>
        <p14:section name="Основни познания за SQL" id="{5CC010ED-D948-4190-9FDA-FC857B00468F}">
          <p14:sldIdLst>
            <p14:sldId id="422"/>
            <p14:sldId id="423"/>
          </p14:sldIdLst>
        </p14:section>
        <p14:section name="Основни видове селекции" id="{B9D3CB70-FCE5-4E16-8BC0-14657C82EE45}">
          <p14:sldIdLst>
            <p14:sldId id="426"/>
            <p14:sldId id="429"/>
            <p14:sldId id="462"/>
          </p14:sldIdLst>
        </p14:section>
        <p14:section name="Заключение" id="{DE080D99-E3BA-459C-88F3-4C040A52B008}">
          <p14:sldIdLst>
            <p14:sldId id="349"/>
            <p14:sldId id="460"/>
            <p14:sldId id="48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6.xml"/><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a:extLst>
              <a:ext uri="{FF2B5EF4-FFF2-40B4-BE49-F238E27FC236}">
                <a16:creationId xmlns:a16="http://schemas.microsoft.com/office/drawing/2014/main" id="{A3F32D56-422F-4C2F-A49D-5E748506E374}"/>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12872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a:extLst>
              <a:ext uri="{FF2B5EF4-FFF2-40B4-BE49-F238E27FC236}">
                <a16:creationId xmlns:a16="http://schemas.microsoft.com/office/drawing/2014/main" id="{AE14C725-B176-42B7-BD65-1907011F2F4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90627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5</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
        <p:nvSpPr>
          <p:cNvPr id="6" name="Footer Placeholder">
            <a:extLst>
              <a:ext uri="{FF2B5EF4-FFF2-40B4-BE49-F238E27FC236}">
                <a16:creationId xmlns:a16="http://schemas.microsoft.com/office/drawing/2014/main" id="{60455FA7-6CD4-4A4B-8C3D-50DDD1DE95F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60493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6</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6" name="Footer Placeholder">
            <a:extLst>
              <a:ext uri="{FF2B5EF4-FFF2-40B4-BE49-F238E27FC236}">
                <a16:creationId xmlns:a16="http://schemas.microsoft.com/office/drawing/2014/main" id="{791DAB06-55E1-4853-8BD7-4BD6045CC3C5}"/>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72077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solidFill>
                  <a:prstClr val="black"/>
                </a:solidFill>
              </a:rPr>
              <a:pPr/>
              <a:t>7</a:t>
            </a:fld>
            <a:r>
              <a:rPr lang="en-US" dirty="0">
                <a:solidFill>
                  <a:prstClr val="black"/>
                </a:solidFill>
              </a:rPr>
              <a:t>##</a:t>
            </a:r>
            <a:endParaRPr lang="en-US" sz="1100" dirty="0">
              <a:solidFill>
                <a:prstClr val="black"/>
              </a:solidFill>
            </a:endParaRPr>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6" name="Footer Placeholder">
            <a:extLst>
              <a:ext uri="{FF2B5EF4-FFF2-40B4-BE49-F238E27FC236}">
                <a16:creationId xmlns:a16="http://schemas.microsoft.com/office/drawing/2014/main" id="{5CDA21A0-3BC7-4111-9FAB-D30FBA8AC2E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32243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a:extLst>
              <a:ext uri="{FF2B5EF4-FFF2-40B4-BE49-F238E27FC236}">
                <a16:creationId xmlns:a16="http://schemas.microsoft.com/office/drawing/2014/main" id="{089FD915-C6D7-415F-BE13-0C601A299AD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509544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9</a:t>
            </a:fld>
            <a:endParaRPr lang="en-US" dirty="0">
              <a:solidFill>
                <a:prstClr val="black"/>
              </a:solidFill>
            </a:endParaRPr>
          </a:p>
        </p:txBody>
      </p:sp>
      <p:sp>
        <p:nvSpPr>
          <p:cNvPr id="6" name="Footer Placeholder">
            <a:extLst>
              <a:ext uri="{FF2B5EF4-FFF2-40B4-BE49-F238E27FC236}">
                <a16:creationId xmlns:a16="http://schemas.microsoft.com/office/drawing/2014/main" id="{C66ABCC0-918F-40BA-8BC3-9D7BB2A055EC}"/>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80093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10</a:t>
            </a:fld>
            <a:endParaRPr lang="en-US" dirty="0"/>
          </a:p>
        </p:txBody>
      </p:sp>
      <p:sp>
        <p:nvSpPr>
          <p:cNvPr id="6" name="Footer Placeholder">
            <a:extLst>
              <a:ext uri="{FF2B5EF4-FFF2-40B4-BE49-F238E27FC236}">
                <a16:creationId xmlns:a16="http://schemas.microsoft.com/office/drawing/2014/main" id="{4EBC4F48-E995-45B2-B487-75AD3055A85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098960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t-kariera.mon.bg/e-learnin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 Id="rId9" Type="http://schemas.openxmlformats.org/officeDocument/2006/relationships/image" Target="../media/image10.jpe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softuni.foundation/" TargetMode="External"/><Relationship Id="rId10" Type="http://schemas.openxmlformats.org/officeDocument/2006/relationships/image" Target="../media/image20.jpeg"/><Relationship Id="rId4" Type="http://schemas.openxmlformats.org/officeDocument/2006/relationships/image" Target="../media/image17.png"/><Relationship Id="rId9" Type="http://schemas.openxmlformats.org/officeDocument/2006/relationships/hyperlink" Target="https://it-kariera.mon.bg/e-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745784" y="762000"/>
            <a:ext cx="10820528" cy="1752600"/>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a:t>Основни познания за заявките</a:t>
            </a:r>
            <a:r>
              <a:rPr lang="en-US" dirty="0"/>
              <a:t>. </a:t>
            </a:r>
            <a:r>
              <a:rPr lang="bg-BG" dirty="0"/>
              <a:t>Въведение в </a:t>
            </a:r>
            <a:r>
              <a:rPr lang="en-US" dirty="0"/>
              <a:t>MySQL</a:t>
            </a:r>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grpSp>
        <p:nvGrpSpPr>
          <p:cNvPr id="23" name="Group 22">
            <a:extLst>
              <a:ext uri="{FF2B5EF4-FFF2-40B4-BE49-F238E27FC236}">
                <a16:creationId xmlns:a16="http://schemas.microsoft.com/office/drawing/2014/main" id="{A0ADD6E4-664D-4B27-BE61-5A56E60D9702}"/>
              </a:ext>
            </a:extLst>
          </p:cNvPr>
          <p:cNvGrpSpPr/>
          <p:nvPr/>
        </p:nvGrpSpPr>
        <p:grpSpPr>
          <a:xfrm>
            <a:off x="745783" y="3624633"/>
            <a:ext cx="5962539" cy="2524722"/>
            <a:chOff x="745783" y="3624633"/>
            <a:chExt cx="5962539" cy="2524722"/>
          </a:xfrm>
        </p:grpSpPr>
        <p:pic>
          <p:nvPicPr>
            <p:cNvPr id="24" name="Picture 23" descr="http://softuni.bg">
              <a:extLst>
                <a:ext uri="{FF2B5EF4-FFF2-40B4-BE49-F238E27FC236}">
                  <a16:creationId xmlns:a16="http://schemas.microsoft.com/office/drawing/2014/main" id="{09FAB067-40A6-4A38-93D1-07FB4AB7C7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a16="http://schemas.microsoft.com/office/drawing/2014/main" id="{4F5A4366-F5D6-4393-BD7A-141ED3660C17}"/>
                </a:ext>
              </a:extLst>
            </p:cNvPr>
            <p:cNvSpPr txBox="1"/>
            <p:nvPr/>
          </p:nvSpPr>
          <p:spPr>
            <a:xfrm rot="576164">
              <a:off x="4870510" y="3706052"/>
              <a:ext cx="1837812" cy="356251"/>
            </a:xfrm>
            <a:prstGeom prst="rect">
              <a:avLst/>
            </a:prstGeom>
            <a:noFill/>
          </p:spPr>
          <p:txBody>
            <a:bodyPr wrap="none" rtlCol="0">
              <a:spAutoFit/>
            </a:bodyPr>
            <a:lstStyle/>
            <a:p>
              <a:pPr algn="ctr">
                <a:lnSpc>
                  <a:spcPct val="85000"/>
                </a:lnSpc>
              </a:pPr>
              <a:r>
                <a:rPr lang="bg-BG" sz="2000" b="1" spc="50" dirty="0">
                  <a:ln w="9525" cmpd="sng">
                    <a:solidFill>
                      <a:srgbClr val="FFA72A"/>
                    </a:solidFill>
                    <a:prstDash val="solid"/>
                  </a:ln>
                  <a:solidFill>
                    <a:srgbClr val="FFF0D9"/>
                  </a:solidFill>
                  <a:effectLst>
                    <a:glow rad="38100">
                      <a:srgbClr val="F0A22E">
                        <a:alpha val="40000"/>
                      </a:srgbClr>
                    </a:glow>
                  </a:effectLst>
                </a:rPr>
                <a:t>Бази от данни</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4" tooltip="This work is licensed under the &quot;Creative Commons Attribution-NonCommercial-ShareAlike 4.0 International&quot; license"/>
              <a:extLst>
                <a:ext uri="{FF2B5EF4-FFF2-40B4-BE49-F238E27FC236}">
                  <a16:creationId xmlns:a16="http://schemas.microsoft.com/office/drawing/2014/main" id="{56E2204D-C57C-439A-9210-E0B131EC6C08}"/>
                </a:ext>
              </a:extLst>
            </p:cNvPr>
            <p:cNvPicPr>
              <a:picLocks noChangeAspect="1" noChangeArrowheads="1"/>
            </p:cNvPicPr>
            <p:nvPr/>
          </p:nvPicPr>
          <p:blipFill>
            <a:blip r:embed="rId5"/>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6"/>
                </a:rPr>
                <a:t>https://it-kariera.mon.bg/e-learning/</a:t>
              </a:r>
              <a:endParaRPr lang="en-GB"/>
            </a:p>
          </p:txBody>
        </p:sp>
      </p:grpSp>
      <p:pic>
        <p:nvPicPr>
          <p:cNvPr id="12" name="Picture 11"/>
          <p:cNvPicPr>
            <a:picLocks noChangeAspect="1"/>
          </p:cNvPicPr>
          <p:nvPr/>
        </p:nvPicPr>
        <p:blipFill>
          <a:blip r:embed="rId7"/>
          <a:stretch>
            <a:fillRect/>
          </a:stretch>
        </p:blipFill>
        <p:spPr>
          <a:xfrm>
            <a:off x="7367768" y="3649650"/>
            <a:ext cx="3201606" cy="2572047"/>
          </a:xfrm>
          <a:prstGeom prst="rect">
            <a:avLst/>
          </a:prstGeom>
          <a:effectLst>
            <a:softEdge rad="12700"/>
          </a:effectLst>
        </p:spPr>
      </p:pic>
      <p:pic>
        <p:nvPicPr>
          <p:cNvPr id="13" name="Picture 2" descr="database, storage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 name="Picture 2" descr="http://media.tumblr.com/a1b563bf83b9bb363597c13e76fde1b4/tumblr_inline_mfsrwy0g4r1rxkxbn.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298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DCB316CC-BB62-4E8C-AFE0-984A8ACFB06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375118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dirty="0"/>
              <a:t>Основни познания за </a:t>
            </a:r>
            <a:r>
              <a:rPr lang="bg-BG" dirty="0">
                <a:solidFill>
                  <a:schemeClr val="accent1"/>
                </a:solidFill>
              </a:rPr>
              <a:t>заявките</a:t>
            </a:r>
          </a:p>
          <a:p>
            <a:pPr lvl="1">
              <a:lnSpc>
                <a:spcPct val="100000"/>
              </a:lnSpc>
              <a:spcBef>
                <a:spcPts val="500"/>
              </a:spcBef>
            </a:pPr>
            <a:r>
              <a:rPr lang="bg-BG" dirty="0"/>
              <a:t>Въведение в </a:t>
            </a:r>
            <a:r>
              <a:rPr lang="en-US" dirty="0">
                <a:solidFill>
                  <a:schemeClr val="accent1"/>
                </a:solidFill>
              </a:rPr>
              <a:t>SQL</a:t>
            </a:r>
            <a:endParaRPr lang="bg-BG" dirty="0">
              <a:solidFill>
                <a:schemeClr val="accent1"/>
              </a:solidFill>
            </a:endParaRPr>
          </a:p>
          <a:p>
            <a:pPr marL="587491" indent="-514350">
              <a:lnSpc>
                <a:spcPct val="100000"/>
              </a:lnSpc>
              <a:spcBef>
                <a:spcPts val="500"/>
              </a:spcBef>
              <a:buFont typeface="+mj-lt"/>
              <a:buAutoNum type="arabicPeriod"/>
            </a:pPr>
            <a:r>
              <a:rPr lang="bg-BG" dirty="0">
                <a:solidFill>
                  <a:schemeClr val="accent1"/>
                </a:solidFill>
              </a:rPr>
              <a:t>Селекция</a:t>
            </a:r>
            <a:r>
              <a:rPr lang="bg-BG" dirty="0"/>
              <a:t>, </a:t>
            </a:r>
            <a:r>
              <a:rPr lang="bg-BG" dirty="0">
                <a:solidFill>
                  <a:schemeClr val="accent1"/>
                </a:solidFill>
              </a:rPr>
              <a:t>Проекция</a:t>
            </a:r>
            <a:r>
              <a:rPr lang="bg-BG" dirty="0"/>
              <a:t>, </a:t>
            </a:r>
            <a:r>
              <a:rPr lang="bg-BG" dirty="0">
                <a:solidFill>
                  <a:schemeClr val="accent1"/>
                </a:solidFill>
              </a:rPr>
              <a:t>Сливане</a:t>
            </a:r>
          </a:p>
        </p:txBody>
      </p:sp>
      <p:pic>
        <p:nvPicPr>
          <p:cNvPr id="6" name="Picture 2" descr="http://www.pre.nl/image/download.jpg"/>
          <p:cNvPicPr>
            <a:picLocks noChangeAspect="1" noChangeArrowheads="1"/>
          </p:cNvPicPr>
          <p:nvPr/>
        </p:nvPicPr>
        <p:blipFill>
          <a:blip r:embed="rId4" cstate="screen"/>
          <a:srcRect/>
          <a:stretch>
            <a:fillRect/>
          </a:stretch>
        </p:blipFill>
        <p:spPr bwMode="auto">
          <a:xfrm>
            <a:off x="3884612" y="3506978"/>
            <a:ext cx="3676650" cy="2443892"/>
          </a:xfrm>
          <a:prstGeom prst="roundRect">
            <a:avLst>
              <a:gd name="adj" fmla="val 4167"/>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p:spPr>
      </p:pic>
      <p:pic>
        <p:nvPicPr>
          <p:cNvPr id="9" name="Picture 2" descr="http://developer.mimer.com/images/tools/sqldeveloperLogoS.jpg"/>
          <p:cNvPicPr>
            <a:picLocks noChangeAspect="1" noChangeArrowheads="1"/>
          </p:cNvPicPr>
          <p:nvPr/>
        </p:nvPicPr>
        <p:blipFill>
          <a:blip r:embed="rId5" cstate="screen"/>
          <a:srcRect/>
          <a:stretch>
            <a:fillRect/>
          </a:stretch>
        </p:blipFill>
        <p:spPr bwMode="auto">
          <a:xfrm>
            <a:off x="1293812" y="4578096"/>
            <a:ext cx="1828800" cy="1670304"/>
          </a:xfrm>
          <a:prstGeom prst="roundRect">
            <a:avLst>
              <a:gd name="adj" fmla="val 4167"/>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p:spPr>
      </p:pic>
      <p:pic>
        <p:nvPicPr>
          <p:cNvPr id="10" name="Picture 2" descr="http://computertrainingcenters.com/wp-content/uploads/2014/05/sql_icon_by_raisch-d3ax2i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72673" y="642494"/>
            <a:ext cx="2720128" cy="2344556"/>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a:extLst>
              <a:ext uri="{FF2B5EF4-FFF2-40B4-BE49-F238E27FC236}">
                <a16:creationId xmlns:a16="http://schemas.microsoft.com/office/drawing/2014/main" id="{4E659726-403C-4D3E-A290-BB3848ADAA2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311563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bg-BG" dirty="0"/>
              <a:t>Какво е </a:t>
            </a:r>
            <a:r>
              <a:rPr lang="en-US" dirty="0"/>
              <a:t>SQL?</a:t>
            </a:r>
            <a:endParaRPr lang="bg-BG" dirty="0"/>
          </a:p>
        </p:txBody>
      </p:sp>
      <p:sp>
        <p:nvSpPr>
          <p:cNvPr id="483331" name="Rectangle 3"/>
          <p:cNvSpPr>
            <a:spLocks noGrp="1" noChangeArrowheads="1"/>
          </p:cNvSpPr>
          <p:nvPr>
            <p:ph idx="1"/>
          </p:nvPr>
        </p:nvSpPr>
        <p:spPr/>
        <p:txBody>
          <a:bodyPr>
            <a:normAutofit/>
          </a:bodyPr>
          <a:lstStyle/>
          <a:p>
            <a:pPr marL="304747" lvl="1" indent="-304747">
              <a:lnSpc>
                <a:spcPct val="95000"/>
              </a:lnSpc>
              <a:buClr>
                <a:srgbClr val="F2B254"/>
              </a:buClr>
              <a:buSzPct val="100000"/>
            </a:pPr>
            <a:r>
              <a:rPr lang="en-US" sz="3400" dirty="0"/>
              <a:t>Structured Query Language </a:t>
            </a:r>
            <a:r>
              <a:rPr lang="en-US" sz="3400" dirty="0">
                <a:solidFill>
                  <a:schemeClr val="accent5">
                    <a:lumMod val="20000"/>
                    <a:lumOff val="80000"/>
                  </a:schemeClr>
                </a:solidFill>
              </a:rPr>
              <a:t>(</a:t>
            </a:r>
            <a:r>
              <a:rPr lang="en-US" sz="3400" b="1" dirty="0">
                <a:solidFill>
                  <a:schemeClr val="tx2">
                    <a:lumMod val="75000"/>
                  </a:schemeClr>
                </a:solidFill>
                <a:latin typeface="Consolas" panose="020B0609020204030204" pitchFamily="49" charset="0"/>
                <a:cs typeface="Consolas" panose="020B0609020204030204" pitchFamily="49" charset="0"/>
              </a:rPr>
              <a:t>SQL</a:t>
            </a:r>
            <a:r>
              <a:rPr lang="en-US" sz="3400" dirty="0">
                <a:solidFill>
                  <a:schemeClr val="accent5">
                    <a:lumMod val="20000"/>
                    <a:lumOff val="80000"/>
                  </a:schemeClr>
                </a:solidFill>
              </a:rPr>
              <a:t>) – </a:t>
            </a:r>
            <a:r>
              <a:rPr lang="en-US" sz="3400" dirty="0">
                <a:hlinkClick r:id="rId2"/>
              </a:rPr>
              <a:t>en.wikipedia.org/wiki/SQL</a:t>
            </a:r>
            <a:endParaRPr lang="en-US" sz="3400" dirty="0"/>
          </a:p>
          <a:p>
            <a:pPr lvl="1">
              <a:lnSpc>
                <a:spcPct val="95000"/>
              </a:lnSpc>
            </a:pPr>
            <a:r>
              <a:rPr lang="bg-BG" dirty="0">
                <a:solidFill>
                  <a:schemeClr val="accent1"/>
                </a:solidFill>
              </a:rPr>
              <a:t>Декларативен</a:t>
            </a:r>
            <a:r>
              <a:rPr lang="en-US" dirty="0"/>
              <a:t> </a:t>
            </a:r>
            <a:r>
              <a:rPr lang="bg-BG" dirty="0"/>
              <a:t>език а работа с</a:t>
            </a:r>
            <a:r>
              <a:rPr lang="en-US" dirty="0"/>
              <a:t> </a:t>
            </a:r>
            <a:r>
              <a:rPr lang="bg-BG" dirty="0">
                <a:solidFill>
                  <a:schemeClr val="accent1"/>
                </a:solidFill>
              </a:rPr>
              <a:t>релационни данни</a:t>
            </a:r>
            <a:endParaRPr lang="en-US" dirty="0">
              <a:solidFill>
                <a:schemeClr val="accent1"/>
              </a:solidFill>
            </a:endParaRPr>
          </a:p>
          <a:p>
            <a:pPr lvl="1">
              <a:lnSpc>
                <a:spcPct val="95000"/>
              </a:lnSpc>
            </a:pPr>
            <a:r>
              <a:rPr lang="ru-RU" dirty="0"/>
              <a:t>Предназначен да бъде възможно по-близо до обич</a:t>
            </a:r>
            <a:r>
              <a:rPr lang="en-US" dirty="0"/>
              <a:t>a</a:t>
            </a:r>
            <a:r>
              <a:rPr lang="ru-RU" dirty="0"/>
              <a:t>йния английски език</a:t>
            </a:r>
          </a:p>
          <a:p>
            <a:pPr lvl="1">
              <a:lnSpc>
                <a:spcPct val="95000"/>
              </a:lnSpc>
            </a:pPr>
            <a:r>
              <a:rPr lang="ru-RU" dirty="0"/>
              <a:t>Поддържа определяне, манипулация и контрол на достъп до записи</a:t>
            </a:r>
            <a:endParaRPr lang="en-US" dirty="0"/>
          </a:p>
        </p:txBody>
      </p:sp>
      <p:sp>
        <p:nvSpPr>
          <p:cNvPr id="5" name="Slide Number Placeholder">
            <a:extLst>
              <a:ext uri="{FF2B5EF4-FFF2-40B4-BE49-F238E27FC236}">
                <a16:creationId xmlns:a16="http://schemas.microsoft.com/office/drawing/2014/main" id="{3C53BA1B-77BF-4823-B3D2-EA538FEB292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1003934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animEffect transition="in" filter="fade">
                                      <p:cBhvr>
                                        <p:cTn id="7" dur="500"/>
                                        <p:tgtEl>
                                          <p:spTgt spid="483331">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animEffect transition="in" filter="fade">
                                      <p:cBhvr>
                                        <p:cTn id="11" dur="500"/>
                                        <p:tgtEl>
                                          <p:spTgt spid="483331">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animEffect transition="in" filter="fade">
                                      <p:cBhvr>
                                        <p:cTn id="15" dur="500"/>
                                        <p:tgtEl>
                                          <p:spTgt spid="483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a:t>
            </a:r>
            <a:r>
              <a:rPr lang="bg-BG" dirty="0"/>
              <a:t>малко примери</a:t>
            </a:r>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first_name, last_name, job_title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projects(name, start_date)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'2006-01-01');</a:t>
            </a:r>
          </a:p>
        </p:txBody>
      </p:sp>
      <p:sp>
        <p:nvSpPr>
          <p:cNvPr id="484357" name="Rectangle 5"/>
          <p:cNvSpPr>
            <a:spLocks noChangeArrowheads="1"/>
          </p:cNvSpPr>
          <p:nvPr/>
        </p:nvSpPr>
        <p:spPr bwMode="auto">
          <a:xfrm>
            <a:off x="685802" y="1968500"/>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start_date='2003-06-01';</a:t>
            </a:r>
          </a:p>
        </p:txBody>
      </p:sp>
      <p:sp>
        <p:nvSpPr>
          <p:cNvPr id="484358" name="Rectangle 6"/>
          <p:cNvSpPr>
            <a:spLocks noChangeArrowheads="1"/>
          </p:cNvSpPr>
          <p:nvPr/>
        </p:nvSpPr>
        <p:spPr bwMode="auto">
          <a:xfrm>
            <a:off x="685802"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end_date = '2006-08-31'</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start_date = '2006-01-01';</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start_date = '2006-01-01';</a:t>
            </a:r>
          </a:p>
        </p:txBody>
      </p:sp>
      <p:sp>
        <p:nvSpPr>
          <p:cNvPr id="9" name="Slide Number Placeholder">
            <a:extLst>
              <a:ext uri="{FF2B5EF4-FFF2-40B4-BE49-F238E27FC236}">
                <a16:creationId xmlns:a16="http://schemas.microsoft.com/office/drawing/2014/main" id="{AFB23D53-A55F-4573-8C6C-98DEA488E0B8}"/>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2712301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animEffect transition="in" filter="fade">
                                      <p:cBhvr>
                                        <p:cTn id="7" dur="500"/>
                                        <p:tgtEl>
                                          <p:spTgt spid="4843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4356"/>
                                        </p:tgtEl>
                                        <p:attrNameLst>
                                          <p:attrName>style.visibility</p:attrName>
                                        </p:attrNameLst>
                                      </p:cBhvr>
                                      <p:to>
                                        <p:strVal val="visible"/>
                                      </p:to>
                                    </p:set>
                                    <p:animEffect transition="in" filter="fade">
                                      <p:cBhvr>
                                        <p:cTn id="12" dur="500"/>
                                        <p:tgtEl>
                                          <p:spTgt spid="4843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fade">
                                      <p:cBhvr>
                                        <p:cTn id="17" dur="500"/>
                                        <p:tgtEl>
                                          <p:spTgt spid="4843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4359"/>
                                        </p:tgtEl>
                                        <p:attrNameLst>
                                          <p:attrName>style.visibility</p:attrName>
                                        </p:attrNameLst>
                                      </p:cBhvr>
                                      <p:to>
                                        <p:strVal val="visible"/>
                                      </p:to>
                                    </p:set>
                                    <p:animEffect transition="in" filter="fade">
                                      <p:cBhvr>
                                        <p:cTn id="22" dur="500"/>
                                        <p:tgtEl>
                                          <p:spTgt spid="48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normAutofit/>
          </a:bodyPr>
          <a:lstStyle/>
          <a:p>
            <a:r>
              <a:rPr lang="bg-BG" dirty="0"/>
              <a:t>Възможности на </a:t>
            </a:r>
            <a:r>
              <a:rPr lang="en-US" dirty="0"/>
              <a:t>SQL SELECT </a:t>
            </a:r>
          </a:p>
        </p:txBody>
      </p:sp>
      <p:grpSp>
        <p:nvGrpSpPr>
          <p:cNvPr id="11" name="Group 10"/>
          <p:cNvGrpSpPr/>
          <p:nvPr/>
        </p:nvGrpSpPr>
        <p:grpSpPr>
          <a:xfrm>
            <a:off x="6191248" y="1116268"/>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4376454" cy="954107"/>
            </a:xfrm>
            <a:prstGeom prst="rect">
              <a:avLst/>
            </a:prstGeom>
            <a:noFill/>
            <a:ln w="9525">
              <a:noFill/>
              <a:miter lim="800000"/>
              <a:headEnd/>
              <a:tailEnd/>
            </a:ln>
            <a:effectLst/>
          </p:spPr>
          <p:txBody>
            <a:bodyPr wrap="none">
              <a:spAutoFit/>
            </a:bodyPr>
            <a:lstStyle/>
            <a:p>
              <a:pPr>
                <a:lnSpc>
                  <a:spcPct val="100000"/>
                </a:lnSpc>
              </a:pPr>
              <a:r>
                <a:rPr lang="bg-BG" sz="3200" b="1" dirty="0">
                  <a:solidFill>
                    <a:schemeClr val="tx2">
                      <a:lumMod val="75000"/>
                    </a:schemeClr>
                  </a:solidFill>
                  <a:effectLst>
                    <a:outerShdw blurRad="38100" dist="38100" dir="2700000" algn="tl">
                      <a:srgbClr val="000000">
                        <a:alpha val="43137"/>
                      </a:srgbClr>
                    </a:outerShdw>
                  </a:effectLst>
                </a:rPr>
                <a:t>Селекция</a:t>
              </a:r>
              <a:endParaRPr lang="en-US" sz="32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bg-BG" b="1" dirty="0">
                  <a:solidFill>
                    <a:srgbClr val="EBFFD2"/>
                  </a:solidFill>
                  <a:effectLst>
                    <a:outerShdw blurRad="38100" dist="38100" dir="2700000" algn="tl">
                      <a:srgbClr val="000000">
                        <a:alpha val="43137"/>
                      </a:srgbClr>
                    </a:outerShdw>
                  </a:effectLst>
                </a:rPr>
                <a:t>Връща </a:t>
              </a:r>
              <a:r>
                <a:rPr lang="bg-BG" b="1" dirty="0" err="1">
                  <a:solidFill>
                    <a:srgbClr val="EBFFD2"/>
                  </a:solidFill>
                  <a:effectLst>
                    <a:outerShdw blurRad="38100" dist="38100" dir="2700000" algn="tl">
                      <a:srgbClr val="000000">
                        <a:alpha val="43137"/>
                      </a:srgbClr>
                    </a:outerShdw>
                  </a:effectLst>
                </a:rPr>
                <a:t>подмнжество</a:t>
              </a:r>
              <a:r>
                <a:rPr lang="bg-BG" b="1" dirty="0">
                  <a:solidFill>
                    <a:srgbClr val="EBFFD2"/>
                  </a:solidFill>
                  <a:effectLst>
                    <a:outerShdw blurRad="38100" dist="38100" dir="2700000" algn="tl">
                      <a:srgbClr val="000000">
                        <a:alpha val="43137"/>
                      </a:srgbClr>
                    </a:outerShdw>
                  </a:effectLst>
                </a:rPr>
                <a:t> от редове</a:t>
              </a:r>
              <a:endParaRPr lang="en-US" b="1" dirty="0">
                <a:solidFill>
                  <a:srgbClr val="EBFFD2"/>
                </a:solidFill>
                <a:effectLst>
                  <a:outerShdw blurRad="38100" dist="38100" dir="2700000" algn="tl">
                    <a:srgbClr val="000000">
                      <a:alpha val="43137"/>
                    </a:srgbClr>
                  </a:outerShdw>
                </a:effectLst>
              </a:endParaRPr>
            </a:p>
          </p:txBody>
        </p:sp>
      </p:grpSp>
      <p:grpSp>
        <p:nvGrpSpPr>
          <p:cNvPr id="10" name="Group 9"/>
          <p:cNvGrpSpPr/>
          <p:nvPr/>
        </p:nvGrpSpPr>
        <p:grpSpPr>
          <a:xfrm>
            <a:off x="1127124" y="1125792"/>
            <a:ext cx="4738688" cy="2912808"/>
            <a:chOff x="1127124" y="1125792"/>
            <a:chExt cx="4738688" cy="2912808"/>
          </a:xfrm>
        </p:grpSpPr>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 name="Group 5"/>
            <p:cNvGrpSpPr/>
            <p:nvPr/>
          </p:nvGrpSpPr>
          <p:grpSpPr>
            <a:xfrm>
              <a:off x="2438399" y="2355851"/>
              <a:ext cx="1889125" cy="1377949"/>
              <a:chOff x="2438399" y="2355851"/>
              <a:chExt cx="1889125" cy="1377949"/>
            </a:xfrm>
          </p:grpSpPr>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5" name="Text Box 71"/>
            <p:cNvSpPr txBox="1">
              <a:spLocks noChangeArrowheads="1"/>
            </p:cNvSpPr>
            <p:nvPr/>
          </p:nvSpPr>
          <p:spPr bwMode="auto">
            <a:xfrm>
              <a:off x="1279524" y="1219200"/>
              <a:ext cx="4545603" cy="954107"/>
            </a:xfrm>
            <a:prstGeom prst="rect">
              <a:avLst/>
            </a:prstGeom>
            <a:noFill/>
            <a:ln w="9525">
              <a:noFill/>
              <a:miter lim="800000"/>
              <a:headEnd/>
              <a:tailEnd/>
            </a:ln>
            <a:effectLst/>
          </p:spPr>
          <p:txBody>
            <a:bodyPr wrap="none">
              <a:spAutoFit/>
            </a:bodyPr>
            <a:lstStyle/>
            <a:p>
              <a:pPr>
                <a:lnSpc>
                  <a:spcPct val="100000"/>
                </a:lnSpc>
              </a:pPr>
              <a:r>
                <a:rPr lang="bg-BG" sz="3200" b="1" dirty="0">
                  <a:solidFill>
                    <a:schemeClr val="tx2">
                      <a:lumMod val="75000"/>
                    </a:schemeClr>
                  </a:solidFill>
                  <a:effectLst>
                    <a:outerShdw blurRad="38100" dist="38100" dir="2700000" algn="tl">
                      <a:srgbClr val="000000">
                        <a:alpha val="43137"/>
                      </a:srgbClr>
                    </a:outerShdw>
                  </a:effectLst>
                </a:rPr>
                <a:t>Проекция</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bg-BG" b="1" dirty="0">
                  <a:solidFill>
                    <a:srgbClr val="EBFFD2"/>
                  </a:solidFill>
                  <a:effectLst>
                    <a:outerShdw blurRad="38100" dist="38100" dir="2700000" algn="tl">
                      <a:srgbClr val="000000">
                        <a:alpha val="43137"/>
                      </a:srgbClr>
                    </a:outerShdw>
                  </a:effectLst>
                </a:rPr>
                <a:t>Връща подмножество от колони</a:t>
              </a:r>
              <a:endParaRPr lang="en-US" b="1" dirty="0">
                <a:solidFill>
                  <a:srgbClr val="EBFFD2"/>
                </a:solidFill>
                <a:effectLst>
                  <a:outerShdw blurRad="38100" dist="38100" dir="2700000" algn="tl">
                    <a:srgbClr val="000000">
                      <a:alpha val="43137"/>
                    </a:srgbClr>
                  </a:outerShdw>
                </a:effectLst>
              </a:endParaRPr>
            </a:p>
          </p:txBody>
        </p:sp>
      </p:grpSp>
      <p:grpSp>
        <p:nvGrpSpPr>
          <p:cNvPr id="12" name="Group 11"/>
          <p:cNvGrpSpPr/>
          <p:nvPr/>
        </p:nvGrpSpPr>
        <p:grpSpPr>
          <a:xfrm>
            <a:off x="1127124" y="4335209"/>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bg-BG" sz="2000" b="1" dirty="0">
                  <a:solidFill>
                    <a:srgbClr val="EBFFD2"/>
                  </a:solidFill>
                  <a:effectLst>
                    <a:outerShdw blurRad="38100" dist="38100" dir="2700000" algn="tl">
                      <a:srgbClr val="000000">
                        <a:alpha val="43137"/>
                      </a:srgbClr>
                    </a:outerShdw>
                  </a:effectLst>
                </a:rPr>
                <a:t>Таблица</a:t>
              </a:r>
              <a:r>
                <a:rPr lang="en-US" sz="2000" b="1" dirty="0">
                  <a:solidFill>
                    <a:srgbClr val="EBFFD2"/>
                  </a:solidFill>
                  <a:effectLst>
                    <a:outerShdw blurRad="38100" dist="38100" dir="2700000" algn="tl">
                      <a:srgbClr val="000000">
                        <a:alpha val="43137"/>
                      </a:srgbClr>
                    </a:outerShdw>
                  </a:effectLst>
                </a:rPr>
                <a:t>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bg-BG" sz="2000" b="1" dirty="0" err="1">
                  <a:solidFill>
                    <a:srgbClr val="EBFFD2"/>
                  </a:solidFill>
                  <a:effectLst>
                    <a:outerShdw blurRad="38100" dist="38100" dir="2700000" algn="tl">
                      <a:srgbClr val="000000">
                        <a:alpha val="43137"/>
                      </a:srgbClr>
                    </a:outerShdw>
                  </a:effectLst>
                </a:rPr>
                <a:t>Таблиза</a:t>
              </a:r>
              <a:r>
                <a:rPr lang="en-US" sz="2000" b="1" dirty="0">
                  <a:solidFill>
                    <a:srgbClr val="EBFFD2"/>
                  </a:solidFill>
                  <a:effectLst>
                    <a:outerShdw blurRad="38100" dist="38100" dir="2700000" algn="tl">
                      <a:srgbClr val="000000">
                        <a:alpha val="43137"/>
                      </a:srgbClr>
                    </a:outerShdw>
                  </a:effectLst>
                </a:rPr>
                <a:t> 2</a:t>
              </a:r>
            </a:p>
          </p:txBody>
        </p:sp>
        <p:sp>
          <p:nvSpPr>
            <p:cNvPr id="492616" name="Text Box 72"/>
            <p:cNvSpPr txBox="1">
              <a:spLocks noChangeArrowheads="1"/>
            </p:cNvSpPr>
            <p:nvPr/>
          </p:nvSpPr>
          <p:spPr bwMode="auto">
            <a:xfrm>
              <a:off x="1293812" y="4488021"/>
              <a:ext cx="3013076" cy="1877437"/>
            </a:xfrm>
            <a:prstGeom prst="rect">
              <a:avLst/>
            </a:prstGeom>
            <a:noFill/>
            <a:ln w="9525">
              <a:noFill/>
              <a:miter lim="800000"/>
              <a:headEnd/>
              <a:tailEnd/>
            </a:ln>
            <a:effectLst/>
          </p:spPr>
          <p:txBody>
            <a:bodyPr wrap="square">
              <a:spAutoFit/>
            </a:bodyPr>
            <a:lstStyle/>
            <a:p>
              <a:pPr>
                <a:lnSpc>
                  <a:spcPct val="100000"/>
                </a:lnSpc>
              </a:pPr>
              <a:r>
                <a:rPr lang="bg-BG" sz="3200" b="1" dirty="0">
                  <a:solidFill>
                    <a:schemeClr val="tx2">
                      <a:lumMod val="75000"/>
                    </a:schemeClr>
                  </a:solidFill>
                  <a:effectLst>
                    <a:outerShdw blurRad="38100" dist="38100" dir="2700000" algn="tl">
                      <a:srgbClr val="000000">
                        <a:alpha val="43137"/>
                      </a:srgbClr>
                    </a:outerShdw>
                  </a:effectLst>
                </a:rPr>
                <a:t>Сливане</a:t>
              </a:r>
              <a:endParaRPr lang="en-US" sz="32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bg-BG" sz="2800" b="1" dirty="0">
                  <a:solidFill>
                    <a:srgbClr val="EBFFD2"/>
                  </a:solidFill>
                  <a:effectLst>
                    <a:outerShdw blurRad="38100" dist="38100" dir="2700000" algn="tl">
                      <a:srgbClr val="000000">
                        <a:alpha val="43137"/>
                      </a:srgbClr>
                    </a:outerShdw>
                  </a:effectLst>
                </a:rPr>
                <a:t>Комбинира таблици по някоя колона</a:t>
              </a:r>
              <a:endParaRPr lang="en-US" sz="2800" b="1" dirty="0">
                <a:solidFill>
                  <a:srgbClr val="EBFFD2"/>
                </a:solidFill>
                <a:effectLst>
                  <a:outerShdw blurRad="38100" dist="38100" dir="2700000" algn="tl">
                    <a:srgbClr val="000000">
                      <a:alpha val="43137"/>
                    </a:srgbClr>
                  </a:outerShdw>
                </a:effectLst>
              </a:endParaRPr>
            </a:p>
          </p:txBody>
        </p:sp>
      </p:grpSp>
      <p:sp>
        <p:nvSpPr>
          <p:cNvPr id="82" name="Slide Number Placeholder">
            <a:extLst>
              <a:ext uri="{FF2B5EF4-FFF2-40B4-BE49-F238E27FC236}">
                <a16:creationId xmlns:a16="http://schemas.microsoft.com/office/drawing/2014/main" id="{261FD08A-2987-49DD-BFB1-286D44D7AD8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17474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bg-BG" dirty="0"/>
              <a:t>Избиране на всички колони от таблицата </a:t>
            </a:r>
            <a:r>
              <a:rPr lang="en-US" dirty="0"/>
              <a:t>"departments"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 определени колони</a:t>
            </a:r>
            <a:endParaRPr lang="en-US"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a:t>
            </a:r>
          </a:p>
        </p:txBody>
      </p:sp>
      <p:sp>
        <p:nvSpPr>
          <p:cNvPr id="496645" name="Rectangle 5"/>
          <p:cNvSpPr>
            <a:spLocks noChangeArrowheads="1"/>
          </p:cNvSpPr>
          <p:nvPr/>
        </p:nvSpPr>
        <p:spPr bwMode="auto">
          <a:xfrm>
            <a:off x="1217612" y="5176130"/>
            <a:ext cx="4953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rPr>
              <a:t>SELECT </a:t>
            </a:r>
            <a:r>
              <a:rPr lang="en-US" sz="2600" b="1" noProof="1">
                <a:solidFill>
                  <a:schemeClr val="tx2"/>
                </a:solidFill>
                <a:effectLst>
                  <a:outerShdw blurRad="38100" dist="38100" dir="2700000" algn="tl">
                    <a:srgbClr val="000000">
                      <a:alpha val="43137"/>
                    </a:srgbClr>
                  </a:outerShdw>
                </a:effectLst>
                <a:latin typeface="Consolas" pitchFamily="49" charset="0"/>
              </a:rPr>
              <a:t>department_id, 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1453794897"/>
              </p:ext>
            </p:extLst>
          </p:nvPr>
        </p:nvGraphicFramePr>
        <p:xfrm>
          <a:off x="2360612"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department_id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manager_id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3326240065"/>
              </p:ext>
            </p:extLst>
          </p:nvPr>
        </p:nvGraphicFramePr>
        <p:xfrm>
          <a:off x="7022660"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department_id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AutoShape 22"/>
          <p:cNvSpPr>
            <a:spLocks noChangeArrowheads="1"/>
          </p:cNvSpPr>
          <p:nvPr/>
        </p:nvSpPr>
        <p:spPr bwMode="auto">
          <a:xfrm>
            <a:off x="684212" y="2755889"/>
            <a:ext cx="4038600" cy="1054111"/>
          </a:xfrm>
          <a:prstGeom prst="wedgeRoundRectCallout">
            <a:avLst>
              <a:gd name="adj1" fmla="val 26804"/>
              <a:gd name="adj2" fmla="val -10351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Списък от колони</a:t>
            </a:r>
            <a:endPar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r>
              <a:rPr lang="en-US" sz="2800" b="1" noProof="1">
                <a:solidFill>
                  <a:schemeClr val="accent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a:t>
            </a:r>
            <a:r>
              <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за всички</a:t>
            </a: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0" name="AutoShape 22"/>
          <p:cNvSpPr>
            <a:spLocks noChangeArrowheads="1"/>
          </p:cNvSpPr>
          <p:nvPr/>
        </p:nvSpPr>
        <p:spPr bwMode="auto">
          <a:xfrm>
            <a:off x="5967158" y="2755889"/>
            <a:ext cx="3175254" cy="903348"/>
          </a:xfrm>
          <a:prstGeom prst="wedgeRoundRectCallout">
            <a:avLst>
              <a:gd name="adj1" fmla="val -45213"/>
              <a:gd name="adj2" fmla="val -13098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Име на таблицата</a:t>
            </a:r>
          </a:p>
        </p:txBody>
      </p:sp>
      <p:sp>
        <p:nvSpPr>
          <p:cNvPr id="3" name="Arrow: Right 2"/>
          <p:cNvSpPr/>
          <p:nvPr/>
        </p:nvSpPr>
        <p:spPr>
          <a:xfrm>
            <a:off x="6380476" y="5319890"/>
            <a:ext cx="381000" cy="60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Slide Number Placeholder">
            <a:extLst>
              <a:ext uri="{FF2B5EF4-FFF2-40B4-BE49-F238E27FC236}">
                <a16:creationId xmlns:a16="http://schemas.microsoft.com/office/drawing/2014/main" id="{152839A8-71DB-4A97-B1E6-BBA3B6B62F9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415483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fade">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6646"/>
                                        </p:tgtEl>
                                        <p:attrNameLst>
                                          <p:attrName>style.visibility</p:attrName>
                                        </p:attrNameLst>
                                      </p:cBhvr>
                                      <p:to>
                                        <p:strVal val="visible"/>
                                      </p:to>
                                    </p:set>
                                    <p:animEffect transition="in" filter="fade">
                                      <p:cBhvr>
                                        <p:cTn id="22" dur="500"/>
                                        <p:tgtEl>
                                          <p:spTgt spid="496646"/>
                                        </p:tgtEl>
                                      </p:cBhvr>
                                    </p:animEffect>
                                  </p:childTnLst>
                                </p:cTn>
                              </p:par>
                              <p:par>
                                <p:cTn id="23" presetID="10" presetClass="exit" presetSubtype="0" fill="hold" grpId="1"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96643">
                                            <p:txEl>
                                              <p:pRg st="5" end="5"/>
                                            </p:txEl>
                                          </p:spTgt>
                                        </p:tgtEl>
                                        <p:attrNameLst>
                                          <p:attrName>style.visibility</p:attrName>
                                        </p:attrNameLst>
                                      </p:cBhvr>
                                      <p:to>
                                        <p:strVal val="visible"/>
                                      </p:to>
                                    </p:set>
                                    <p:animEffect transition="in" filter="fade">
                                      <p:cBhvr>
                                        <p:cTn id="33" dur="500"/>
                                        <p:tgtEl>
                                          <p:spTgt spid="496643">
                                            <p:txEl>
                                              <p:pRg st="5" end="5"/>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96645"/>
                                        </p:tgtEl>
                                        <p:attrNameLst>
                                          <p:attrName>style.visibility</p:attrName>
                                        </p:attrNameLst>
                                      </p:cBhvr>
                                      <p:to>
                                        <p:strVal val="visible"/>
                                      </p:to>
                                    </p:set>
                                    <p:animEffect transition="in" filter="fade">
                                      <p:cBhvr>
                                        <p:cTn id="37" dur="500"/>
                                        <p:tgtEl>
                                          <p:spTgt spid="496645"/>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496672"/>
                                        </p:tgtEl>
                                        <p:attrNameLst>
                                          <p:attrName>style.visibility</p:attrName>
                                        </p:attrNameLst>
                                      </p:cBhvr>
                                      <p:to>
                                        <p:strVal val="visible"/>
                                      </p:to>
                                    </p:set>
                                    <p:animEffect transition="in" filter="fade">
                                      <p:cBhvr>
                                        <p:cTn id="45" dur="500"/>
                                        <p:tgtEl>
                                          <p:spTgt spid="496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P spid="496645" grpId="0" animBg="1"/>
      <p:bldP spid="9" grpId="0" animBg="1"/>
      <p:bldP spid="9" grpId="1" animBg="1"/>
      <p:bldP spid="10" grpId="0" animBg="1"/>
      <p:bldP spid="10" grpId="1"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bg-BG" dirty="0"/>
              <a:t>Избиране на всички колони от таблицата </a:t>
            </a:r>
            <a:r>
              <a:rPr lang="en-US" dirty="0"/>
              <a:t>"departments"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p:txBody>
      </p:sp>
      <p:sp>
        <p:nvSpPr>
          <p:cNvPr id="496642" name="Rectangle 2"/>
          <p:cNvSpPr>
            <a:spLocks noGrp="1" noChangeArrowheads="1"/>
          </p:cNvSpPr>
          <p:nvPr>
            <p:ph type="title"/>
          </p:nvPr>
        </p:nvSpPr>
        <p:spPr/>
        <p:txBody>
          <a:bodyPr/>
          <a:lstStyle/>
          <a:p>
            <a:r>
              <a:rPr lang="en-US" dirty="0"/>
              <a:t>SELECT – </a:t>
            </a:r>
            <a:r>
              <a:rPr lang="bg-BG" dirty="0"/>
              <a:t>Пример</a:t>
            </a:r>
            <a:r>
              <a:rPr lang="en-US" dirty="0"/>
              <a:t>(2)</a:t>
            </a:r>
          </a:p>
        </p:txBody>
      </p:sp>
      <p:sp>
        <p:nvSpPr>
          <p:cNvPr id="496644" name="Rectangle 4"/>
          <p:cNvSpPr>
            <a:spLocks noChangeArrowheads="1"/>
          </p:cNvSpPr>
          <p:nvPr/>
        </p:nvSpPr>
        <p:spPr bwMode="auto">
          <a:xfrm>
            <a:off x="2360612" y="1800664"/>
            <a:ext cx="7405688" cy="132343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rgbClr val="A19574">
                  <a:lumMod val="40000"/>
                  <a:lumOff val="60000"/>
                </a:srgbClr>
              </a:buClr>
              <a:buSzPct val="70000"/>
            </a:pPr>
            <a:r>
              <a:rPr lang="en-US" sz="2600" b="1" noProof="1">
                <a:solidFill>
                  <a:srgbClr val="F3BE60"/>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rgbClr val="F3BE60"/>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a:t>
            </a:r>
          </a:p>
          <a:p>
            <a:pPr eaLnBrk="0" hangingPunct="0">
              <a:buClr>
                <a:srgbClr val="A19574">
                  <a:lumMod val="40000"/>
                  <a:lumOff val="60000"/>
                </a:srgb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 </a:t>
            </a:r>
            <a:r>
              <a:rPr kumimoji="1" lang="en-US" sz="2800" b="1" noProof="1">
                <a:solidFill>
                  <a:schemeClr val="tx2"/>
                </a:solidFill>
                <a:effectLst>
                  <a:outerShdw blurRad="38100" dist="38100" dir="2700000" algn="tl">
                    <a:srgbClr val="000000">
                      <a:alpha val="43137"/>
                    </a:srgbClr>
                  </a:outerShdw>
                </a:effectLst>
              </a:rPr>
              <a:t>department_id &lt;</a:t>
            </a:r>
            <a:r>
              <a:rPr kumimoji="1" lang="bg-BG" sz="2800" b="1" noProof="1">
                <a:solidFill>
                  <a:schemeClr val="tx2"/>
                </a:solidFill>
                <a:effectLst>
                  <a:outerShdw blurRad="38100" dist="38100" dir="2700000" algn="tl">
                    <a:srgbClr val="000000">
                      <a:alpha val="43137"/>
                    </a:srgbClr>
                  </a:outerShdw>
                </a:effectLst>
              </a:rPr>
              <a:t>=2</a:t>
            </a:r>
            <a:endParaRPr kumimoji="1" lang="en-US" sz="2800" b="1" noProof="1">
              <a:solidFill>
                <a:schemeClr val="tx2"/>
              </a:solidFill>
              <a:effectLst>
                <a:outerShdw blurRad="38100" dist="38100" dir="2700000" algn="tl">
                  <a:srgbClr val="000000">
                    <a:alpha val="43137"/>
                  </a:srgbClr>
                </a:outerShdw>
              </a:effectLst>
            </a:endParaRPr>
          </a:p>
          <a:p>
            <a:pPr eaLnBrk="0" hangingPunct="0">
              <a:buClr>
                <a:srgbClr val="A19574">
                  <a:lumMod val="40000"/>
                  <a:lumOff val="60000"/>
                </a:srgbClr>
              </a:buClr>
              <a:buSzPct val="70000"/>
            </a:pPr>
            <a:endPar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extLst>
              <p:ext uri="{D42A27DB-BD31-4B8C-83A1-F6EECF244321}">
                <p14:modId xmlns:p14="http://schemas.microsoft.com/office/powerpoint/2010/main" val="3759072834"/>
              </p:ext>
            </p:extLst>
          </p:nvPr>
        </p:nvGraphicFramePr>
        <p:xfrm>
          <a:off x="2360612" y="3886092"/>
          <a:ext cx="7405688" cy="1200912"/>
        </p:xfrm>
        <a:graphic>
          <a:graphicData uri="http://schemas.openxmlformats.org/drawingml/2006/table">
            <a:tbl>
              <a:tblPr/>
              <a:tblGrid>
                <a:gridCol w="23622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147888">
                  <a:extLst>
                    <a:ext uri="{9D8B030D-6E8A-4147-A177-3AD203B41FA5}">
                      <a16:colId xmlns:a16="http://schemas.microsoft.com/office/drawing/2014/main" val="20002"/>
                    </a:ext>
                  </a:extLst>
                </a:gridCol>
              </a:tblGrid>
              <a:tr h="2434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department_id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manager_id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2249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49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AutoShape 22"/>
          <p:cNvSpPr>
            <a:spLocks noChangeArrowheads="1"/>
          </p:cNvSpPr>
          <p:nvPr/>
        </p:nvSpPr>
        <p:spPr bwMode="auto">
          <a:xfrm>
            <a:off x="7492886" y="2318751"/>
            <a:ext cx="4038600" cy="1054111"/>
          </a:xfrm>
          <a:prstGeom prst="wedgeRoundRectCallout">
            <a:avLst>
              <a:gd name="adj1" fmla="val -72606"/>
              <a:gd name="adj2" fmla="val -3845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prstClr val="white"/>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Извежда първите 2 реда от таблицата</a:t>
            </a:r>
          </a:p>
        </p:txBody>
      </p:sp>
      <p:sp>
        <p:nvSpPr>
          <p:cNvPr id="8" name="Slide Number Placeholder">
            <a:extLst>
              <a:ext uri="{FF2B5EF4-FFF2-40B4-BE49-F238E27FC236}">
                <a16:creationId xmlns:a16="http://schemas.microsoft.com/office/drawing/2014/main" id="{2A76328E-05C7-4F1A-9077-92BD65D1BB9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38767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fade">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6646"/>
                                        </p:tgtEl>
                                        <p:attrNameLst>
                                          <p:attrName>style.visibility</p:attrName>
                                        </p:attrNameLst>
                                      </p:cBhvr>
                                      <p:to>
                                        <p:strVal val="visible"/>
                                      </p:to>
                                    </p:set>
                                    <p:animEffect transition="in" filter="fade">
                                      <p:cBhvr>
                                        <p:cTn id="17" dur="500"/>
                                        <p:tgtEl>
                                          <p:spTgt spid="496646"/>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P spid="9" grpId="0" animBg="1"/>
      <p:bldP spid="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412" y="1066800"/>
            <a:ext cx="11804821" cy="5570355"/>
          </a:xfrm>
        </p:spPr>
        <p:txBody>
          <a:bodyPr>
            <a:noAutofit/>
          </a:bodyPr>
          <a:lstStyle/>
          <a:p>
            <a:pPr>
              <a:lnSpc>
                <a:spcPct val="100000"/>
              </a:lnSpc>
            </a:pPr>
            <a:r>
              <a:rPr lang="en-US" sz="3200" dirty="0"/>
              <a:t>SQL </a:t>
            </a:r>
            <a:r>
              <a:rPr lang="bg-BG" sz="3200" dirty="0"/>
              <a:t>е езикът на </a:t>
            </a:r>
            <a:r>
              <a:rPr lang="en-US" sz="3200" dirty="0"/>
              <a:t>MySQL Server</a:t>
            </a:r>
          </a:p>
          <a:p>
            <a:pPr>
              <a:lnSpc>
                <a:spcPct val="100000"/>
              </a:lnSpc>
              <a:spcBef>
                <a:spcPts val="13800"/>
              </a:spcBef>
            </a:pPr>
            <a:r>
              <a:rPr lang="ru-RU" sz="3200" dirty="0"/>
              <a:t>Заявки предоставят гъвкав и мощен метод</a:t>
            </a:r>
            <a:br>
              <a:rPr lang="ru-RU" sz="3200" dirty="0"/>
            </a:br>
            <a:r>
              <a:rPr lang="ru-RU" sz="3200" dirty="0"/>
              <a:t>за манипулиране на записи</a:t>
            </a:r>
          </a:p>
          <a:p>
            <a:pPr>
              <a:lnSpc>
                <a:spcPct val="100000"/>
              </a:lnSpc>
              <a:spcBef>
                <a:spcPts val="3000"/>
              </a:spcBef>
            </a:pPr>
            <a:r>
              <a:rPr lang="ru-RU" sz="3200" dirty="0"/>
              <a:t>Основните видове </a:t>
            </a:r>
            <a:r>
              <a:rPr lang="en-US" sz="3200" dirty="0"/>
              <a:t>SELECT</a:t>
            </a:r>
            <a:r>
              <a:rPr lang="ru-RU" sz="3200" dirty="0"/>
              <a:t> са:</a:t>
            </a:r>
          </a:p>
          <a:p>
            <a:pPr lvl="1">
              <a:lnSpc>
                <a:spcPct val="100000"/>
              </a:lnSpc>
              <a:spcBef>
                <a:spcPts val="3000"/>
              </a:spcBef>
            </a:pPr>
            <a:r>
              <a:rPr lang="ru-RU" sz="3000" dirty="0"/>
              <a:t>Проекция, селекция, сливане</a:t>
            </a:r>
            <a:endParaRPr lang="en-US" sz="3000" dirty="0"/>
          </a:p>
        </p:txBody>
      </p:sp>
      <p:sp>
        <p:nvSpPr>
          <p:cNvPr id="4" name="Title 3"/>
          <p:cNvSpPr>
            <a:spLocks noGrp="1"/>
          </p:cNvSpPr>
          <p:nvPr>
            <p:ph type="title"/>
          </p:nvPr>
        </p:nvSpPr>
        <p:spPr/>
        <p:txBody>
          <a:bodyPr>
            <a:normAutofit/>
          </a:bodyPr>
          <a:lstStyle/>
          <a:p>
            <a:r>
              <a:rPr lang="bg-BG" dirty="0"/>
              <a:t>Обобщение</a:t>
            </a:r>
            <a:endParaRPr lang="en-US" dirty="0"/>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0769" y="1066800"/>
            <a:ext cx="3447142" cy="255731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684211" y="1896877"/>
            <a:ext cx="6349235"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`start_date` = '2006-01-01';</a:t>
            </a:r>
          </a:p>
        </p:txBody>
      </p:sp>
      <p:pic>
        <p:nvPicPr>
          <p:cNvPr id="9" name="Picture 2" descr="http://computertrainingcenters.com/wp-content/uploads/2014/05/sql_icon_by_raisch-d3ax2i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a:extLst>
              <a:ext uri="{FF2B5EF4-FFF2-40B4-BE49-F238E27FC236}">
                <a16:creationId xmlns:a16="http://schemas.microsoft.com/office/drawing/2014/main" id="{F5317C2E-C3BD-4274-8563-5EA6C5254ED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344788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bg-BG" dirty="0"/>
              <a:t>Основни познания за заявките</a:t>
            </a:r>
            <a:r>
              <a:rPr lang="en-US" dirty="0"/>
              <a:t>. </a:t>
            </a:r>
            <a:r>
              <a:rPr lang="bg-BG" dirty="0"/>
              <a:t>Въведение в </a:t>
            </a:r>
            <a:r>
              <a:rPr lang="en-US" dirty="0"/>
              <a:t>MySQL</a:t>
            </a:r>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2148570991"/>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7166</TotalTime>
  <Words>1226</Words>
  <Application>Microsoft Office PowerPoint</Application>
  <PresentationFormat>Custom</PresentationFormat>
  <Paragraphs>167</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Courier New</vt:lpstr>
      <vt:lpstr>Wingdings</vt:lpstr>
      <vt:lpstr>Wingdings 2</vt:lpstr>
      <vt:lpstr>SoftUni 16x9</vt:lpstr>
      <vt:lpstr>PowerPoint Presentation</vt:lpstr>
      <vt:lpstr>Съдържание</vt:lpstr>
      <vt:lpstr>Какво е SQL?</vt:lpstr>
      <vt:lpstr>SQL – малко примери</vt:lpstr>
      <vt:lpstr>Възможности на SQL SELECT </vt:lpstr>
      <vt:lpstr>SELECT – Пример</vt:lpstr>
      <vt:lpstr>SELECT – Пример(2)</vt:lpstr>
      <vt:lpstr>Обобщение</vt:lpstr>
      <vt:lpstr>Основни познания за заявките. Въведение в MySQL</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Фондация "Софтуерен университет" - http://softuni.foundation</dc:description>
  <cp:lastModifiedBy>Svetlin Nakov</cp:lastModifiedBy>
  <cp:revision>296</cp:revision>
  <dcterms:created xsi:type="dcterms:W3CDTF">2014-01-02T17:00:34Z</dcterms:created>
  <dcterms:modified xsi:type="dcterms:W3CDTF">2019-12-17T11:05:31Z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