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15"/>
  </p:notesMasterIdLst>
  <p:handoutMasterIdLst>
    <p:handoutMasterId r:id="rId16"/>
  </p:handoutMasterIdLst>
  <p:sldIdLst>
    <p:sldId id="456" r:id="rId3"/>
    <p:sldId id="457" r:id="rId4"/>
    <p:sldId id="432" r:id="rId5"/>
    <p:sldId id="433" r:id="rId6"/>
    <p:sldId id="452" r:id="rId7"/>
    <p:sldId id="453" r:id="rId8"/>
    <p:sldId id="437" r:id="rId9"/>
    <p:sldId id="438" r:id="rId10"/>
    <p:sldId id="431" r:id="rId11"/>
    <p:sldId id="349" r:id="rId12"/>
    <p:sldId id="460" r:id="rId13"/>
    <p:sldId id="48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F1FD0E7E-FAD3-492E-8D66-5F4F71A298A2}">
          <p14:sldIdLst>
            <p14:sldId id="456"/>
            <p14:sldId id="457"/>
          </p14:sldIdLst>
        </p14:section>
        <p14:section name="Извличане на данни" id="{96A83587-DC44-4A29-BF4A-978C4EC51AB3}">
          <p14:sldIdLst>
            <p14:sldId id="432"/>
            <p14:sldId id="433"/>
            <p14:sldId id="452"/>
            <p14:sldId id="453"/>
            <p14:sldId id="437"/>
            <p14:sldId id="438"/>
            <p14:sldId id="431"/>
          </p14:sldIdLst>
        </p14:section>
        <p14:section name="Заключение" id="{1986D901-09DF-4C0F-B83A-7C61E736B852}">
          <p14:sldIdLst>
            <p14:sldId id="349"/>
            <p14:sldId id="460"/>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069CA1C9-CAF0-4BA6-96C9-466DD2C5C0E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03565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12</a:t>
            </a:fld>
            <a:endParaRPr lang="en-US" dirty="0"/>
          </a:p>
        </p:txBody>
      </p:sp>
      <p:sp>
        <p:nvSpPr>
          <p:cNvPr id="6" name="Footer Placeholder">
            <a:extLst>
              <a:ext uri="{FF2B5EF4-FFF2-40B4-BE49-F238E27FC236}">
                <a16:creationId xmlns:a16="http://schemas.microsoft.com/office/drawing/2014/main" id="{0E69F051-2795-495E-8C45-F2196EB4ABA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24055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A78E6997-4D92-4D6C-A4E2-DABE3B82C7D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21031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3</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a:extLst>
              <a:ext uri="{FF2B5EF4-FFF2-40B4-BE49-F238E27FC236}">
                <a16:creationId xmlns:a16="http://schemas.microsoft.com/office/drawing/2014/main" id="{BB8D7265-9C69-4220-8398-72158E8680B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36883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4</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
        <p:nvSpPr>
          <p:cNvPr id="6" name="Footer Placeholder">
            <a:extLst>
              <a:ext uri="{FF2B5EF4-FFF2-40B4-BE49-F238E27FC236}">
                <a16:creationId xmlns:a16="http://schemas.microsoft.com/office/drawing/2014/main" id="{6EB394A7-0593-4001-92CB-1157983B246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94015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7</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
        <p:nvSpPr>
          <p:cNvPr id="6" name="Footer Placeholder">
            <a:extLst>
              <a:ext uri="{FF2B5EF4-FFF2-40B4-BE49-F238E27FC236}">
                <a16:creationId xmlns:a16="http://schemas.microsoft.com/office/drawing/2014/main" id="{B21A1C80-8B2E-40B2-BE10-DA7318F1340F}"/>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34170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8</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
        <p:nvSpPr>
          <p:cNvPr id="6" name="Footer Placeholder">
            <a:extLst>
              <a:ext uri="{FF2B5EF4-FFF2-40B4-BE49-F238E27FC236}">
                <a16:creationId xmlns:a16="http://schemas.microsoft.com/office/drawing/2014/main" id="{DCE1383D-9388-4B88-891C-8D20423EF475}"/>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11192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
        <p:nvSpPr>
          <p:cNvPr id="6" name="Footer Placeholder">
            <a:extLst>
              <a:ext uri="{FF2B5EF4-FFF2-40B4-BE49-F238E27FC236}">
                <a16:creationId xmlns:a16="http://schemas.microsoft.com/office/drawing/2014/main" id="{D32A7525-B35D-4C33-AB26-914057C634F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81622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a:extLst>
              <a:ext uri="{FF2B5EF4-FFF2-40B4-BE49-F238E27FC236}">
                <a16:creationId xmlns:a16="http://schemas.microsoft.com/office/drawing/2014/main" id="{D7E9F341-F550-462B-8221-F76AB3E9066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588930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11</a:t>
            </a:fld>
            <a:endParaRPr lang="en-US" dirty="0">
              <a:solidFill>
                <a:prstClr val="black"/>
              </a:solidFill>
            </a:endParaRPr>
          </a:p>
        </p:txBody>
      </p:sp>
      <p:sp>
        <p:nvSpPr>
          <p:cNvPr id="6" name="Footer Placeholder">
            <a:extLst>
              <a:ext uri="{FF2B5EF4-FFF2-40B4-BE49-F238E27FC236}">
                <a16:creationId xmlns:a16="http://schemas.microsoft.com/office/drawing/2014/main" id="{719303DF-285E-4891-85D9-9433B2B5C8A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778131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softuni.foundation/" TargetMode="External"/><Relationship Id="rId10" Type="http://schemas.openxmlformats.org/officeDocument/2006/relationships/image" Target="../media/image18.jpeg"/><Relationship Id="rId4" Type="http://schemas.openxmlformats.org/officeDocument/2006/relationships/image" Target="../media/image15.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1065212" y="762000"/>
            <a:ext cx="10501099" cy="1219200"/>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Извличане на данни със </a:t>
            </a:r>
            <a:r>
              <a:rPr lang="en-US" dirty="0"/>
              <a:t>SELECT</a:t>
            </a:r>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962541" cy="2524722"/>
            <a:chOff x="745783" y="3624633"/>
            <a:chExt cx="5962541"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4870513" y="3707206"/>
              <a:ext cx="1837811" cy="353943"/>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Бази от данни</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pic>
        <p:nvPicPr>
          <p:cNvPr id="12" name="Picture 11"/>
          <p:cNvPicPr>
            <a:picLocks noChangeAspect="1"/>
          </p:cNvPicPr>
          <p:nvPr/>
        </p:nvPicPr>
        <p:blipFill>
          <a:blip r:embed="rId7"/>
          <a:stretch>
            <a:fillRect/>
          </a:stretch>
        </p:blipFill>
        <p:spPr>
          <a:xfrm>
            <a:off x="7367768" y="3649650"/>
            <a:ext cx="3201606" cy="2572047"/>
          </a:xfrm>
          <a:prstGeom prst="rect">
            <a:avLst/>
          </a:prstGeom>
          <a:effectLst>
            <a:softEdge rad="12700"/>
          </a:effectLst>
        </p:spPr>
      </p:pic>
      <p:pic>
        <p:nvPicPr>
          <p:cNvPr id="13" name="Picture 2" descr="database, storage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 name="Picture 2" descr="http://media.tumblr.com/a1b563bf83b9bb363597c13e76fde1b4/tumblr_inline_mfsrwy0g4r1rxkxb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95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bg-BG" sz="3200" dirty="0"/>
              <a:t>Псевдонимите служат </a:t>
            </a:r>
            <a:r>
              <a:rPr lang="bg-BG" sz="3200" dirty="0">
                <a:solidFill>
                  <a:schemeClr val="accent1"/>
                </a:solidFill>
              </a:rPr>
              <a:t>за именуване </a:t>
            </a:r>
            <a:r>
              <a:rPr lang="bg-BG" sz="3200" dirty="0"/>
              <a:t>на колони</a:t>
            </a:r>
          </a:p>
          <a:p>
            <a:pPr>
              <a:lnSpc>
                <a:spcPct val="100000"/>
              </a:lnSpc>
              <a:spcBef>
                <a:spcPts val="500"/>
              </a:spcBef>
            </a:pPr>
            <a:r>
              <a:rPr lang="bg-BG" sz="3200" dirty="0"/>
              <a:t>Можем да </a:t>
            </a:r>
            <a:r>
              <a:rPr lang="bg-BG" sz="3200" dirty="0">
                <a:solidFill>
                  <a:schemeClr val="accent1"/>
                </a:solidFill>
              </a:rPr>
              <a:t>залепваме </a:t>
            </a:r>
            <a:r>
              <a:rPr lang="bg-BG" sz="3200" dirty="0"/>
              <a:t>колони от различни таблици </a:t>
            </a:r>
            <a:endParaRPr lang="en-US" sz="3200" dirty="0"/>
          </a:p>
          <a:p>
            <a:pPr>
              <a:lnSpc>
                <a:spcPct val="100000"/>
              </a:lnSpc>
              <a:spcBef>
                <a:spcPts val="500"/>
              </a:spcBef>
            </a:pPr>
            <a:r>
              <a:rPr lang="bg-BG" sz="3200" dirty="0"/>
              <a:t>С</a:t>
            </a:r>
            <a:r>
              <a:rPr lang="bg-BG" sz="3200" dirty="0">
                <a:solidFill>
                  <a:schemeClr val="accent1"/>
                </a:solidFill>
              </a:rPr>
              <a:t> </a:t>
            </a:r>
            <a:r>
              <a:rPr lang="en-US" sz="3200" dirty="0">
                <a:solidFill>
                  <a:schemeClr val="accent1"/>
                </a:solidFill>
              </a:rPr>
              <a:t>DISTINCT</a:t>
            </a:r>
            <a:r>
              <a:rPr lang="bg-BG" sz="3200" dirty="0">
                <a:solidFill>
                  <a:schemeClr val="accent1"/>
                </a:solidFill>
              </a:rPr>
              <a:t> </a:t>
            </a:r>
            <a:r>
              <a:rPr lang="bg-BG" sz="3200" dirty="0"/>
              <a:t>извличаме</a:t>
            </a:r>
            <a:r>
              <a:rPr lang="bg-BG" sz="3200" dirty="0">
                <a:solidFill>
                  <a:schemeClr val="accent1"/>
                </a:solidFill>
              </a:rPr>
              <a:t> уникални </a:t>
            </a:r>
            <a:r>
              <a:rPr lang="bg-BG" sz="3200" dirty="0"/>
              <a:t>записи</a:t>
            </a:r>
            <a:endParaRPr lang="en-US" sz="3200" dirty="0"/>
          </a:p>
          <a:p>
            <a:pPr>
              <a:lnSpc>
                <a:spcPct val="100000"/>
              </a:lnSpc>
              <a:spcBef>
                <a:spcPts val="500"/>
              </a:spcBef>
            </a:pPr>
            <a:r>
              <a:rPr lang="bg-BG" sz="3200" dirty="0"/>
              <a:t>В</a:t>
            </a:r>
            <a:r>
              <a:rPr lang="bg-BG" sz="3200" dirty="0">
                <a:solidFill>
                  <a:schemeClr val="accent1"/>
                </a:solidFill>
              </a:rPr>
              <a:t> </a:t>
            </a:r>
            <a:r>
              <a:rPr lang="en-US" sz="3200" dirty="0">
                <a:solidFill>
                  <a:schemeClr val="accent1"/>
                </a:solidFill>
              </a:rPr>
              <a:t>WHERE</a:t>
            </a:r>
            <a:r>
              <a:rPr lang="en-US" sz="3200" dirty="0"/>
              <a:t> </a:t>
            </a:r>
            <a:r>
              <a:rPr lang="bg-BG" sz="3200" dirty="0"/>
              <a:t>можем с логически изрази да създаваме множества</a:t>
            </a:r>
          </a:p>
          <a:p>
            <a:pPr>
              <a:lnSpc>
                <a:spcPct val="100000"/>
              </a:lnSpc>
              <a:spcBef>
                <a:spcPts val="500"/>
              </a:spcBef>
            </a:pPr>
            <a:r>
              <a:rPr lang="ru-RU" sz="3200" dirty="0"/>
              <a:t>Заявки предоставят гъвкав и мощен</a:t>
            </a:r>
            <a:br>
              <a:rPr lang="ru-RU" sz="3200" dirty="0"/>
            </a:br>
            <a:r>
              <a:rPr lang="ru-RU" sz="3200" dirty="0"/>
              <a:t>метод за манипулиране на записи</a:t>
            </a:r>
            <a:endParaRPr lang="en-US" sz="3200" dirty="0"/>
          </a:p>
        </p:txBody>
      </p:sp>
      <p:sp>
        <p:nvSpPr>
          <p:cNvPr id="4" name="Title 3"/>
          <p:cNvSpPr>
            <a:spLocks noGrp="1"/>
          </p:cNvSpPr>
          <p:nvPr>
            <p:ph type="title"/>
          </p:nvPr>
        </p:nvSpPr>
        <p:spPr/>
        <p:txBody>
          <a:bodyPr>
            <a:normAutofit/>
          </a:bodyPr>
          <a:lstStyle/>
          <a:p>
            <a:r>
              <a:rPr lang="bg-BG" dirty="0"/>
              <a:t>Обобщение</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612" y="4038600"/>
            <a:ext cx="3133765" cy="23248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9904412" y="1066800"/>
            <a:ext cx="1792068" cy="137043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a:extLst>
              <a:ext uri="{FF2B5EF4-FFF2-40B4-BE49-F238E27FC236}">
                <a16:creationId xmlns:a16="http://schemas.microsoft.com/office/drawing/2014/main" id="{00D5A826-0A72-4281-8A92-EEF9A2862EB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265322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a:t>Извличане на данни със </a:t>
            </a:r>
            <a:r>
              <a:rPr lang="en-US" dirty="0"/>
              <a:t>SELECT</a:t>
            </a:r>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33969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2D60401E-840C-406B-815D-AD7A6E969D6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Tree>
    <p:extLst>
      <p:ext uri="{BB962C8B-B14F-4D97-AF65-F5344CB8AC3E}">
        <p14:creationId xmlns:p14="http://schemas.microsoft.com/office/powerpoint/2010/main" val="298837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a:solidFill>
                  <a:schemeClr val="accent1"/>
                </a:solidFill>
              </a:rPr>
              <a:t>Псевдоними</a:t>
            </a:r>
            <a:r>
              <a:rPr lang="bg-BG" dirty="0"/>
              <a:t> на колони</a:t>
            </a:r>
            <a:endParaRPr lang="en-US" dirty="0"/>
          </a:p>
          <a:p>
            <a:pPr marL="442913" indent="-442913">
              <a:lnSpc>
                <a:spcPct val="100000"/>
              </a:lnSpc>
              <a:spcBef>
                <a:spcPts val="500"/>
              </a:spcBef>
              <a:buFontTx/>
              <a:buAutoNum type="arabicPeriod"/>
            </a:pPr>
            <a:r>
              <a:rPr lang="bg-BG" dirty="0">
                <a:solidFill>
                  <a:schemeClr val="accent1"/>
                </a:solidFill>
              </a:rPr>
              <a:t>Залепване</a:t>
            </a:r>
            <a:r>
              <a:rPr lang="bg-BG" dirty="0"/>
              <a:t> (конкатенация)</a:t>
            </a:r>
            <a:endParaRPr lang="en-US" dirty="0"/>
          </a:p>
          <a:p>
            <a:pPr marL="442913" indent="-442913">
              <a:lnSpc>
                <a:spcPct val="100000"/>
              </a:lnSpc>
              <a:spcBef>
                <a:spcPts val="500"/>
              </a:spcBef>
              <a:buFontTx/>
              <a:buAutoNum type="arabicPeriod"/>
            </a:pPr>
            <a:r>
              <a:rPr lang="bg-BG" dirty="0"/>
              <a:t>Уникални записи</a:t>
            </a:r>
            <a:r>
              <a:rPr lang="bg-BG" dirty="0">
                <a:solidFill>
                  <a:schemeClr val="accent1"/>
                </a:solidFill>
              </a:rPr>
              <a:t>. </a:t>
            </a:r>
            <a:r>
              <a:rPr lang="en-US" dirty="0">
                <a:solidFill>
                  <a:schemeClr val="accent1"/>
                </a:solidFill>
              </a:rPr>
              <a:t>DISTINCT</a:t>
            </a:r>
          </a:p>
          <a:p>
            <a:pPr marL="442913" indent="-442913">
              <a:lnSpc>
                <a:spcPct val="100000"/>
              </a:lnSpc>
              <a:spcBef>
                <a:spcPts val="500"/>
              </a:spcBef>
              <a:buFontTx/>
              <a:buAutoNum type="arabicPeriod"/>
            </a:pPr>
            <a:r>
              <a:rPr lang="en-US" dirty="0">
                <a:solidFill>
                  <a:schemeClr val="accent1"/>
                </a:solidFill>
              </a:rPr>
              <a:t>WHERE</a:t>
            </a:r>
            <a:r>
              <a:rPr lang="bg-BG" dirty="0"/>
              <a:t>.</a:t>
            </a:r>
            <a:r>
              <a:rPr lang="bg-BG" dirty="0">
                <a:solidFill>
                  <a:schemeClr val="accent1"/>
                </a:solidFill>
              </a:rPr>
              <a:t> </a:t>
            </a:r>
            <a:r>
              <a:rPr lang="bg-BG" dirty="0"/>
              <a:t>Логически изрази. </a:t>
            </a:r>
            <a:r>
              <a:rPr lang="en-US" dirty="0">
                <a:solidFill>
                  <a:schemeClr val="accent1"/>
                </a:solidFill>
              </a:rPr>
              <a:t>BETWEEN</a:t>
            </a:r>
            <a:endParaRPr lang="en-US" dirty="0"/>
          </a:p>
        </p:txBody>
      </p:sp>
      <p:sp>
        <p:nvSpPr>
          <p:cNvPr id="6" name="Slide Number Placeholder">
            <a:extLst>
              <a:ext uri="{FF2B5EF4-FFF2-40B4-BE49-F238E27FC236}">
                <a16:creationId xmlns:a16="http://schemas.microsoft.com/office/drawing/2014/main" id="{D8911F35-FDCD-42BF-968D-8C98A6923B1C}"/>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178466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bg-BG" sz="3200" dirty="0">
                <a:solidFill>
                  <a:schemeClr val="tx2">
                    <a:lumMod val="75000"/>
                  </a:schemeClr>
                </a:solidFill>
              </a:rPr>
              <a:t>Псевдонимите</a:t>
            </a:r>
            <a:r>
              <a:rPr lang="en-US" sz="3200" dirty="0"/>
              <a:t> </a:t>
            </a:r>
            <a:r>
              <a:rPr lang="bg-BG" sz="3200" dirty="0"/>
              <a:t>преименуват таблица или заглавие на колона</a:t>
            </a:r>
            <a:endParaRPr lang="en-US" sz="3200" dirty="0"/>
          </a:p>
          <a:p>
            <a:pPr>
              <a:lnSpc>
                <a:spcPct val="100000"/>
              </a:lnSpc>
              <a:spcBef>
                <a:spcPts val="22200"/>
              </a:spcBef>
            </a:pPr>
            <a:r>
              <a:rPr lang="bg-BG" sz="3200" dirty="0"/>
              <a:t>Можете да скъсявате полета или</a:t>
            </a:r>
            <a:r>
              <a:rPr lang="en-US" sz="3200" dirty="0"/>
              <a:t> </a:t>
            </a:r>
            <a:r>
              <a:rPr lang="bg-BG" sz="3200" dirty="0"/>
              <a:t>да пояснявате</a:t>
            </a:r>
            <a:r>
              <a:rPr lang="en-US" sz="3200" dirty="0"/>
              <a:t> </a:t>
            </a:r>
            <a:r>
              <a:rPr lang="bg-BG" sz="3200" dirty="0"/>
              <a:t>абревиатури</a:t>
            </a:r>
            <a:endParaRPr lang="en-US" sz="3200" dirty="0"/>
          </a:p>
        </p:txBody>
      </p:sp>
      <p:sp>
        <p:nvSpPr>
          <p:cNvPr id="502786" name="Rectangle 2"/>
          <p:cNvSpPr>
            <a:spLocks noGrp="1" noChangeArrowheads="1"/>
          </p:cNvSpPr>
          <p:nvPr>
            <p:ph type="title"/>
          </p:nvPr>
        </p:nvSpPr>
        <p:spPr/>
        <p:txBody>
          <a:bodyPr/>
          <a:lstStyle/>
          <a:p>
            <a:r>
              <a:rPr lang="bg-BG" dirty="0"/>
              <a:t>Псевдоними на колони</a:t>
            </a:r>
            <a:endParaRPr lang="en-US" dirty="0"/>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employee_id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 first_name, last_name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868425866"/>
              </p:ext>
            </p:extLst>
          </p:nvPr>
        </p:nvGraphicFramePr>
        <p:xfrm>
          <a:off x="3195638" y="2819400"/>
          <a:ext cx="5794372" cy="1707477"/>
        </p:xfrm>
        <a:graphic>
          <a:graphicData uri="http://schemas.openxmlformats.org/drawingml/2006/table">
            <a:tbl>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first_name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last_name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1979612" y="51816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 c;</a:t>
            </a:r>
          </a:p>
        </p:txBody>
      </p:sp>
      <p:sp>
        <p:nvSpPr>
          <p:cNvPr id="9" name="AutoShape 22"/>
          <p:cNvSpPr>
            <a:spLocks noChangeArrowheads="1"/>
          </p:cNvSpPr>
          <p:nvPr/>
        </p:nvSpPr>
        <p:spPr bwMode="auto">
          <a:xfrm>
            <a:off x="5484812" y="2819397"/>
            <a:ext cx="3327654" cy="646687"/>
          </a:xfrm>
          <a:prstGeom prst="wedgeRoundRectCallout">
            <a:avLst>
              <a:gd name="adj1" fmla="val -40026"/>
              <a:gd name="adj2" fmla="val -14293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Показвано име</a:t>
            </a:r>
          </a:p>
        </p:txBody>
      </p:sp>
      <p:sp>
        <p:nvSpPr>
          <p:cNvPr id="10" name="Slide Number Placeholder">
            <a:extLst>
              <a:ext uri="{FF2B5EF4-FFF2-40B4-BE49-F238E27FC236}">
                <a16:creationId xmlns:a16="http://schemas.microsoft.com/office/drawing/2014/main" id="{933983A0-97B7-48E9-9401-8AAD9ABED13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86908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bg-BG" sz="3000"/>
              <a:t>Вие можете </a:t>
            </a:r>
            <a:r>
              <a:rPr lang="bg-BG" sz="3000" dirty="0"/>
              <a:t>да слепвате имена на колони или символни низове с помощта на функция</a:t>
            </a:r>
            <a:r>
              <a:rPr lang="en-US" sz="3000" dirty="0"/>
              <a:t> </a:t>
            </a:r>
            <a:r>
              <a:rPr lang="en-US" sz="3000" b="1" dirty="0" err="1">
                <a:solidFill>
                  <a:schemeClr val="accent1"/>
                </a:solidFill>
                <a:effectLst>
                  <a:outerShdw blurRad="38100" dist="38100" dir="2700000" algn="tl">
                    <a:srgbClr val="000000">
                      <a:alpha val="43137"/>
                    </a:srgbClr>
                  </a:outerShdw>
                </a:effectLst>
                <a:latin typeface="Consolas" panose="020B0609020204030204" pitchFamily="49" charset="0"/>
              </a:rPr>
              <a:t>concat</a:t>
            </a:r>
            <a:r>
              <a:rPr lang="en-US" sz="3000" b="1" dirty="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000" dirty="0"/>
              <a:t> </a:t>
            </a:r>
          </a:p>
          <a:p>
            <a:pPr lvl="1">
              <a:lnSpc>
                <a:spcPct val="100000"/>
              </a:lnSpc>
            </a:pPr>
            <a:r>
              <a:rPr lang="bg-BG" sz="2700" dirty="0"/>
              <a:t>Символните литерали са затворени в </a:t>
            </a:r>
            <a:r>
              <a:rPr lang="en-US" sz="2700" dirty="0"/>
              <a:t>[</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700" dirty="0"/>
              <a:t>](</a:t>
            </a:r>
            <a:r>
              <a:rPr lang="bg-BG" sz="2700" dirty="0">
                <a:solidFill>
                  <a:schemeClr val="accent1"/>
                </a:solidFill>
              </a:rPr>
              <a:t>единични кавички</a:t>
            </a:r>
            <a:r>
              <a:rPr lang="en-US" sz="2700" dirty="0"/>
              <a:t>)</a:t>
            </a:r>
          </a:p>
          <a:p>
            <a:pPr lvl="1">
              <a:lnSpc>
                <a:spcPct val="100000"/>
              </a:lnSpc>
            </a:pPr>
            <a:r>
              <a:rPr lang="bg-BG" sz="2700" dirty="0"/>
              <a:t>За таблиците и имената на колоните, съдържащи специални символи </a:t>
            </a:r>
            <a:r>
              <a:rPr lang="en-US" sz="2700" dirty="0"/>
              <a:t> </a:t>
            </a:r>
            <a:r>
              <a:rPr lang="bg-BG" sz="2700" dirty="0"/>
              <a:t>използвайте </a:t>
            </a:r>
            <a:r>
              <a:rPr lang="en-US" sz="2700" dirty="0"/>
              <a:t>[</a:t>
            </a:r>
            <a:r>
              <a:rPr lang="en-US" sz="2700" b="1" dirty="0">
                <a:solidFill>
                  <a:schemeClr val="accent1"/>
                </a:solidFill>
              </a:rPr>
              <a:t>`</a:t>
            </a:r>
            <a:r>
              <a:rPr lang="en-US" sz="2700" dirty="0"/>
              <a:t>]</a:t>
            </a:r>
            <a:r>
              <a:rPr lang="en-US" sz="2700" dirty="0">
                <a:solidFill>
                  <a:schemeClr val="accent1"/>
                </a:solidFill>
              </a:rPr>
              <a:t> </a:t>
            </a:r>
            <a:r>
              <a:rPr lang="en-US" sz="2700" dirty="0"/>
              <a:t>(</a:t>
            </a:r>
            <a:r>
              <a:rPr lang="en-US" sz="2700" dirty="0" err="1">
                <a:solidFill>
                  <a:schemeClr val="accent1"/>
                </a:solidFill>
              </a:rPr>
              <a:t>backtick</a:t>
            </a:r>
            <a:r>
              <a:rPr lang="en-US" sz="2700" dirty="0"/>
              <a:t>)</a:t>
            </a:r>
          </a:p>
        </p:txBody>
      </p:sp>
      <p:sp>
        <p:nvSpPr>
          <p:cNvPr id="504834" name="Rectangle 2"/>
          <p:cNvSpPr>
            <a:spLocks noGrp="1" noChangeArrowheads="1"/>
          </p:cNvSpPr>
          <p:nvPr>
            <p:ph type="title"/>
          </p:nvPr>
        </p:nvSpPr>
        <p:spPr/>
        <p:txBody>
          <a:bodyPr/>
          <a:lstStyle/>
          <a:p>
            <a:r>
              <a:rPr lang="bg-BG"/>
              <a:t>Залепване – конкатенация</a:t>
            </a:r>
            <a:endParaRPr lang="en-US" dirty="0"/>
          </a:p>
        </p:txBody>
      </p:sp>
      <p:sp>
        <p:nvSpPr>
          <p:cNvPr id="504836" name="Rectangle 4"/>
          <p:cNvSpPr>
            <a:spLocks noChangeArrowheads="1"/>
          </p:cNvSpPr>
          <p:nvPr/>
        </p:nvSpPr>
        <p:spPr bwMode="auto">
          <a:xfrm>
            <a:off x="620759" y="3812738"/>
            <a:ext cx="108822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concat(`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Slide Number Placeholder">
            <a:extLst>
              <a:ext uri="{FF2B5EF4-FFF2-40B4-BE49-F238E27FC236}">
                <a16:creationId xmlns:a16="http://schemas.microsoft.com/office/drawing/2014/main" id="{284D58B6-0DF5-466C-9F32-52C0BB1B01CC}"/>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graphicFrame>
        <p:nvGraphicFramePr>
          <p:cNvPr id="504837" name="Group 5"/>
          <p:cNvGraphicFramePr>
            <a:graphicFrameLocks noGrp="1"/>
          </p:cNvGraphicFramePr>
          <p:nvPr>
            <p:extLst>
              <p:ext uri="{D42A27DB-BD31-4B8C-83A1-F6EECF244321}">
                <p14:modId xmlns:p14="http://schemas.microsoft.com/office/powerpoint/2010/main" val="3492396009"/>
              </p:ext>
            </p:extLst>
          </p:nvPr>
        </p:nvGraphicFramePr>
        <p:xfrm>
          <a:off x="5865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3928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6172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animEffect transition="in" filter="fade">
                                      <p:cBhvr>
                                        <p:cTn id="7" dur="500"/>
                                        <p:tgtEl>
                                          <p:spTgt spid="504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835">
                                            <p:txEl>
                                              <p:pRg st="2" end="2"/>
                                            </p:txEl>
                                          </p:spTgt>
                                        </p:tgtEl>
                                        <p:attrNameLst>
                                          <p:attrName>style.visibility</p:attrName>
                                        </p:attrNameLst>
                                      </p:cBhvr>
                                      <p:to>
                                        <p:strVal val="visible"/>
                                      </p:to>
                                    </p:set>
                                    <p:animEffect transition="in" filter="fade">
                                      <p:cBhvr>
                                        <p:cTn id="12" dur="500"/>
                                        <p:tgtEl>
                                          <p:spTgt spid="504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6"/>
                                        </p:tgtEl>
                                        <p:attrNameLst>
                                          <p:attrName>style.visibility</p:attrName>
                                        </p:attrNameLst>
                                      </p:cBhvr>
                                      <p:to>
                                        <p:strVal val="visible"/>
                                      </p:to>
                                    </p:set>
                                    <p:animEffect transition="in" filter="fade">
                                      <p:cBhvr>
                                        <p:cTn id="17" dur="500"/>
                                        <p:tgtEl>
                                          <p:spTgt spid="5048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4837"/>
                                        </p:tgtEl>
                                        <p:attrNameLst>
                                          <p:attrName>style.visibility</p:attrName>
                                        </p:attrNameLst>
                                      </p:cBhvr>
                                      <p:to>
                                        <p:strVal val="visible"/>
                                      </p:to>
                                    </p:set>
                                    <p:animEffect transition="in" filter="fade">
                                      <p:cBhvr>
                                        <p:cTn id="22"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bg-BG" dirty="0"/>
              <a:t>Намерете информация за всички служители</a:t>
            </a:r>
            <a:r>
              <a:rPr lang="en-US" dirty="0"/>
              <a:t>, </a:t>
            </a:r>
            <a:r>
              <a:rPr lang="bg-BG" dirty="0"/>
              <a:t>като списък на техните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t>
            </a:r>
            <a:r>
              <a:rPr lang="bg-BG" dirty="0"/>
              <a:t>и</a:t>
            </a:r>
            <a:r>
              <a:rPr lang="en-US" dirty="0"/>
              <a:t> </a:t>
            </a:r>
            <a:r>
              <a:rPr lang="en-US" dirty="0">
                <a:solidFill>
                  <a:schemeClr val="accent1"/>
                </a:solidFill>
              </a:rPr>
              <a:t>salary</a:t>
            </a:r>
            <a:r>
              <a:rPr lang="bg-BG" dirty="0">
                <a:solidFill>
                  <a:schemeClr val="accent1"/>
                </a:solidFill>
              </a:rPr>
              <a:t> (пълно име, име на професия </a:t>
            </a:r>
            <a:r>
              <a:rPr lang="bg-BG" dirty="0"/>
              <a:t>и</a:t>
            </a:r>
            <a:r>
              <a:rPr lang="bg-BG" dirty="0">
                <a:solidFill>
                  <a:schemeClr val="accent1"/>
                </a:solidFill>
              </a:rPr>
              <a:t> заплата)</a:t>
            </a:r>
            <a:endParaRPr lang="en-US" dirty="0">
              <a:solidFill>
                <a:schemeClr val="accent1"/>
              </a:solidFill>
            </a:endParaRPr>
          </a:p>
          <a:p>
            <a:pPr lvl="1"/>
            <a:r>
              <a:rPr lang="bg-BG" dirty="0"/>
              <a:t>Използвайте </a:t>
            </a:r>
            <a:r>
              <a:rPr lang="bg-BG" dirty="0">
                <a:solidFill>
                  <a:schemeClr val="accent1"/>
                </a:solidFill>
              </a:rPr>
              <a:t>слепване</a:t>
            </a:r>
            <a:r>
              <a:rPr lang="en-US" dirty="0"/>
              <a:t> </a:t>
            </a:r>
            <a:r>
              <a:rPr lang="bg-BG" dirty="0"/>
              <a:t>за да покажете името и фамилията като </a:t>
            </a:r>
            <a:r>
              <a:rPr lang="bg-BG" dirty="0">
                <a:solidFill>
                  <a:schemeClr val="accent1"/>
                </a:solidFill>
              </a:rPr>
              <a:t>едно поле</a:t>
            </a:r>
            <a:endParaRPr lang="en-US" dirty="0">
              <a:solidFill>
                <a:schemeClr val="accent1"/>
              </a:solidFill>
            </a:endParaRPr>
          </a:p>
          <a:p>
            <a:pPr>
              <a:spcBef>
                <a:spcPts val="21000"/>
              </a:spcBef>
            </a:pPr>
            <a:r>
              <a:rPr lang="bg-BG" dirty="0"/>
              <a:t>Бележка</a:t>
            </a:r>
            <a:r>
              <a:rPr lang="en-US" dirty="0"/>
              <a:t>: </a:t>
            </a:r>
            <a:r>
              <a:rPr lang="bg-BG" dirty="0"/>
              <a:t>заявка към базата от данни</a:t>
            </a:r>
            <a:r>
              <a:rPr lang="en-US" dirty="0"/>
              <a:t> </a:t>
            </a:r>
            <a:r>
              <a:rPr lang="en-US" noProof="1">
                <a:solidFill>
                  <a:schemeClr val="accent1"/>
                </a:solidFill>
              </a:rPr>
              <a:t>SoftUni</a:t>
            </a:r>
            <a:endParaRPr lang="en-US" dirty="0"/>
          </a:p>
        </p:txBody>
      </p:sp>
      <p:sp>
        <p:nvSpPr>
          <p:cNvPr id="4" name="Title 3"/>
          <p:cNvSpPr>
            <a:spLocks noGrp="1"/>
          </p:cNvSpPr>
          <p:nvPr>
            <p:ph type="title"/>
          </p:nvPr>
        </p:nvSpPr>
        <p:spPr/>
        <p:txBody>
          <a:bodyPr/>
          <a:lstStyle/>
          <a:p>
            <a:r>
              <a:rPr lang="bg-BG" dirty="0"/>
              <a:t>Задача</a:t>
            </a:r>
            <a:r>
              <a:rPr lang="en-US" dirty="0"/>
              <a:t>: </a:t>
            </a:r>
            <a:r>
              <a:rPr lang="bg-BG" dirty="0"/>
              <a:t>Обобщение за служители</a:t>
            </a:r>
            <a:endParaRPr lang="en-US" dirty="0"/>
          </a:p>
        </p:txBody>
      </p:sp>
      <p:pic>
        <p:nvPicPr>
          <p:cNvPr id="5" name="Picture 4"/>
          <p:cNvPicPr>
            <a:picLocks noChangeAspect="1"/>
          </p:cNvPicPr>
          <p:nvPr/>
        </p:nvPicPr>
        <p:blipFill>
          <a:blip r:embed="rId2"/>
          <a:stretch>
            <a:fillRect/>
          </a:stretch>
        </p:blipFill>
        <p:spPr>
          <a:xfrm>
            <a:off x="3427886" y="3352800"/>
            <a:ext cx="5329875" cy="2286000"/>
          </a:xfrm>
          <a:prstGeom prst="rect">
            <a:avLst/>
          </a:prstGeom>
        </p:spPr>
      </p:pic>
      <p:sp>
        <p:nvSpPr>
          <p:cNvPr id="6" name="Slide Number Placeholder">
            <a:extLst>
              <a:ext uri="{FF2B5EF4-FFF2-40B4-BE49-F238E27FC236}">
                <a16:creationId xmlns:a16="http://schemas.microsoft.com/office/drawing/2014/main" id="{905AACD0-2321-4FB4-A5F7-7743B38A7F8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349074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dirty="0"/>
              <a:t>Решение</a:t>
            </a:r>
            <a:r>
              <a:rPr lang="en-US" dirty="0"/>
              <a:t>: </a:t>
            </a:r>
            <a:r>
              <a:rPr lang="bg-BG" dirty="0"/>
              <a:t>Обобщение за служители</a:t>
            </a:r>
            <a:endParaRPr lang="en-US" dirty="0"/>
          </a:p>
        </p:txBody>
      </p:sp>
      <p:sp>
        <p:nvSpPr>
          <p:cNvPr id="5" name="Rectangle 4"/>
          <p:cNvSpPr>
            <a:spLocks noChangeArrowheads="1"/>
          </p:cNvSpPr>
          <p:nvPr/>
        </p:nvSpPr>
        <p:spPr bwMode="auto">
          <a:xfrm>
            <a:off x="455612" y="2819400"/>
            <a:ext cx="112014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bg-BG"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bg-BG"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CONCAT(`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'Full Name',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job_title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 Title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p:txBody>
      </p:sp>
      <p:sp>
        <p:nvSpPr>
          <p:cNvPr id="6" name="AutoShape 22"/>
          <p:cNvSpPr>
            <a:spLocks noChangeArrowheads="1"/>
          </p:cNvSpPr>
          <p:nvPr/>
        </p:nvSpPr>
        <p:spPr bwMode="auto">
          <a:xfrm>
            <a:off x="2360612" y="1295400"/>
            <a:ext cx="3352800" cy="1019566"/>
          </a:xfrm>
          <a:prstGeom prst="wedgeRoundRectCallout">
            <a:avLst>
              <a:gd name="adj1" fmla="val -38995"/>
              <a:gd name="adj2" fmla="val 19128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Слепване (конкатенация)</a:t>
            </a:r>
          </a:p>
        </p:txBody>
      </p:sp>
      <p:sp>
        <p:nvSpPr>
          <p:cNvPr id="7" name="AutoShape 22"/>
          <p:cNvSpPr>
            <a:spLocks noChangeArrowheads="1"/>
          </p:cNvSpPr>
          <p:nvPr/>
        </p:nvSpPr>
        <p:spPr bwMode="auto">
          <a:xfrm>
            <a:off x="7389813" y="5570603"/>
            <a:ext cx="4267200" cy="753997"/>
          </a:xfrm>
          <a:prstGeom prst="wedgeRoundRectCallout">
            <a:avLst>
              <a:gd name="adj1" fmla="val -873"/>
              <a:gd name="adj2" fmla="val -274826"/>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Псевдоними на колони</a:t>
            </a:r>
          </a:p>
        </p:txBody>
      </p:sp>
      <p:sp>
        <p:nvSpPr>
          <p:cNvPr id="8" name="Slide Number Placeholder">
            <a:extLst>
              <a:ext uri="{FF2B5EF4-FFF2-40B4-BE49-F238E27FC236}">
                <a16:creationId xmlns:a16="http://schemas.microsoft.com/office/drawing/2014/main" id="{170996DE-6459-4EF0-B10E-E7CF89D1295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329867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bg-BG" dirty="0"/>
              <a:t>Филтриране на избрани колони</a:t>
            </a:r>
            <a:endParaRPr lang="en-US" dirty="0"/>
          </a:p>
        </p:txBody>
      </p:sp>
      <p:sp>
        <p:nvSpPr>
          <p:cNvPr id="510979" name="Rectangle 3"/>
          <p:cNvSpPr>
            <a:spLocks noGrp="1" noChangeArrowheads="1"/>
          </p:cNvSpPr>
          <p:nvPr>
            <p:ph idx="1"/>
          </p:nvPr>
        </p:nvSpPr>
        <p:spPr/>
        <p:txBody>
          <a:bodyPr>
            <a:normAutofit/>
          </a:bodyPr>
          <a:lstStyle/>
          <a:p>
            <a:pPr>
              <a:spcBef>
                <a:spcPct val="25000"/>
              </a:spcBef>
            </a:pPr>
            <a:r>
              <a:rPr lang="bg-BG" dirty="0"/>
              <a:t>Използвайте </a:t>
            </a:r>
            <a:r>
              <a:rPr lang="en-US" dirty="0"/>
              <a:t>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a:t>
            </a:r>
            <a:r>
              <a:rPr lang="bg-BG" dirty="0"/>
              <a:t>за премахване на дублиращи се резултати</a:t>
            </a:r>
            <a:endParaRPr lang="en-US" dirty="0"/>
          </a:p>
          <a:p>
            <a:pPr marL="0" indent="0">
              <a:spcBef>
                <a:spcPts val="2400"/>
              </a:spcBef>
              <a:buNone/>
            </a:pPr>
            <a:r>
              <a:rPr lang="bg-BG" dirty="0"/>
              <a:t>Вие можете да филтрирате редове по указани условия, с помощта на </a:t>
            </a:r>
            <a:r>
              <a:rPr lang="en-US" b="1" dirty="0">
                <a:solidFill>
                  <a:schemeClr val="tx2">
                    <a:lumMod val="75000"/>
                  </a:schemeClr>
                </a:solidFill>
                <a:latin typeface="Consolas" pitchFamily="49" charset="0"/>
              </a:rPr>
              <a:t>WHERE</a:t>
            </a:r>
            <a:r>
              <a:rPr lang="en-US" dirty="0"/>
              <a:t> </a:t>
            </a:r>
            <a:endParaRPr lang="bg-BG" dirty="0"/>
          </a:p>
          <a:p>
            <a:pPr marL="0" indent="0">
              <a:spcBef>
                <a:spcPts val="2400"/>
              </a:spcBef>
              <a:buNone/>
            </a:pPr>
            <a:endParaRPr lang="bg-BG" dirty="0"/>
          </a:p>
          <a:p>
            <a:pPr marL="0" indent="0">
              <a:spcBef>
                <a:spcPts val="1800"/>
              </a:spcBef>
              <a:buNone/>
            </a:pPr>
            <a:r>
              <a:rPr lang="bg-BG" dirty="0"/>
              <a:t>Други</a:t>
            </a:r>
            <a:r>
              <a:rPr lang="en-US" dirty="0"/>
              <a:t> </a:t>
            </a:r>
            <a:r>
              <a:rPr lang="bg-BG" dirty="0">
                <a:solidFill>
                  <a:schemeClr val="accent1"/>
                </a:solidFill>
              </a:rPr>
              <a:t>логически оператори</a:t>
            </a:r>
            <a:r>
              <a:rPr lang="en-US" dirty="0">
                <a:solidFill>
                  <a:schemeClr val="accent1"/>
                </a:solidFill>
              </a:rPr>
              <a:t> </a:t>
            </a:r>
            <a:r>
              <a:rPr lang="bg-BG" dirty="0"/>
              <a:t>могат да се използват за по-голям контрол</a:t>
            </a:r>
            <a:endParaRPr lang="en-US" dirty="0"/>
          </a:p>
        </p:txBody>
      </p:sp>
      <p:sp>
        <p:nvSpPr>
          <p:cNvPr id="510980" name="Rectangle 4"/>
          <p:cNvSpPr>
            <a:spLocks noChangeArrowheads="1"/>
          </p:cNvSpPr>
          <p:nvPr/>
        </p:nvSpPr>
        <p:spPr bwMode="auto">
          <a:xfrm>
            <a:off x="4035424" y="3352611"/>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`department_id`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`department_id`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4035424" y="5428816"/>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`salary`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9" name="Rectangle 19"/>
          <p:cNvSpPr>
            <a:spLocks noChangeArrowheads="1"/>
          </p:cNvSpPr>
          <p:nvPr/>
        </p:nvSpPr>
        <p:spPr bwMode="auto">
          <a:xfrm>
            <a:off x="2817812" y="1806706"/>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`department_id`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
        <p:nvSpPr>
          <p:cNvPr id="8" name="Slide Number Placeholder">
            <a:extLst>
              <a:ext uri="{FF2B5EF4-FFF2-40B4-BE49-F238E27FC236}">
                <a16:creationId xmlns:a16="http://schemas.microsoft.com/office/drawing/2014/main" id="{A9B0A49B-E8CE-4DF6-B774-5EBA123EDB9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34881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fade">
                                      <p:cBhvr>
                                        <p:cTn id="12" dur="500"/>
                                        <p:tgtEl>
                                          <p:spTgt spid="510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0979">
                                            <p:txEl>
                                              <p:pRg st="3" end="3"/>
                                            </p:txEl>
                                          </p:spTgt>
                                        </p:tgtEl>
                                        <p:attrNameLst>
                                          <p:attrName>style.visibility</p:attrName>
                                        </p:attrNameLst>
                                      </p:cBhvr>
                                      <p:to>
                                        <p:strVal val="visible"/>
                                      </p:to>
                                    </p:set>
                                    <p:animEffect transition="in" filter="fade">
                                      <p:cBhvr>
                                        <p:cTn id="17" dur="500"/>
                                        <p:tgtEl>
                                          <p:spTgt spid="510979">
                                            <p:txEl>
                                              <p:pRg st="3" end="3"/>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10980"/>
                                        </p:tgtEl>
                                        <p:attrNameLst>
                                          <p:attrName>style.visibility</p:attrName>
                                        </p:attrNameLst>
                                      </p:cBhvr>
                                      <p:to>
                                        <p:strVal val="visible"/>
                                      </p:to>
                                    </p:set>
                                    <p:animEffect transition="in" filter="fade">
                                      <p:cBhvr>
                                        <p:cTn id="21" dur="500"/>
                                        <p:tgtEl>
                                          <p:spTgt spid="510980"/>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511004"/>
                                        </p:tgtEl>
                                        <p:attrNameLst>
                                          <p:attrName>style.visibility</p:attrName>
                                        </p:attrNameLst>
                                      </p:cBhvr>
                                      <p:to>
                                        <p:strVal val="visible"/>
                                      </p:to>
                                    </p:set>
                                    <p:animEffect transition="in" filter="fade">
                                      <p:cBhvr>
                                        <p:cTn id="25" dur="500"/>
                                        <p:tgtEl>
                                          <p:spTgt spid="51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bg-BG" dirty="0"/>
              <a:t>Други условия за сравняване</a:t>
            </a:r>
            <a:endParaRPr lang="en-US" dirty="0"/>
          </a:p>
        </p:txBody>
      </p:sp>
      <p:sp>
        <p:nvSpPr>
          <p:cNvPr id="513026" name="Rectangle 2"/>
          <p:cNvSpPr>
            <a:spLocks noGrp="1" noChangeArrowheads="1"/>
          </p:cNvSpPr>
          <p:nvPr>
            <p:ph idx="1"/>
          </p:nvPr>
        </p:nvSpPr>
        <p:spPr>
          <a:noFill/>
          <a:ln/>
        </p:spPr>
        <p:txBody>
          <a:bodyPr>
            <a:normAutofit/>
          </a:bodyPr>
          <a:lstStyle/>
          <a:p>
            <a:r>
              <a:rPr lang="bg-BG" dirty="0"/>
              <a:t>Условията могат да </a:t>
            </a:r>
            <a:r>
              <a:rPr lang="bg-BG"/>
              <a:t>се комбинират </a:t>
            </a:r>
            <a:r>
              <a:rPr lang="bg-BG" dirty="0"/>
              <a:t>с помощта на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bg-BG" dirty="0"/>
              <a:t>и скоби</a:t>
            </a:r>
            <a:endParaRPr lang="en-US" dirty="0"/>
          </a:p>
          <a:p>
            <a:pPr>
              <a:spcBef>
                <a:spcPts val="4200"/>
              </a:spcBef>
            </a:pPr>
            <a:r>
              <a:rPr lang="bg-BG" dirty="0"/>
              <a:t>Използвайте оператор</a:t>
            </a:r>
            <a:r>
              <a:rPr lang="en-US" dirty="0"/>
              <a:t>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bg-BG" dirty="0"/>
              <a:t>за указване на обхват</a:t>
            </a:r>
            <a:r>
              <a:rPr lang="en-US" dirty="0"/>
              <a:t>:</a:t>
            </a:r>
          </a:p>
          <a:p>
            <a:pPr>
              <a:spcBef>
                <a:spcPts val="8400"/>
              </a:spcBef>
            </a:pPr>
            <a:r>
              <a:rPr lang="bg-BG" dirty="0"/>
              <a:t>Използвайте </a:t>
            </a:r>
            <a:r>
              <a:rPr lang="en-US" dirty="0"/>
              <a:t>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bg-BG" dirty="0"/>
              <a:t>за указване на множество от стойности</a:t>
            </a:r>
            <a:r>
              <a:rPr lang="en-US" dirty="0"/>
              <a:t>:</a:t>
            </a:r>
          </a:p>
        </p:txBody>
      </p:sp>
      <p:sp>
        <p:nvSpPr>
          <p:cNvPr id="513028" name="Rectangle 4"/>
          <p:cNvSpPr>
            <a:spLocks noChangeArrowheads="1"/>
          </p:cNvSpPr>
          <p:nvPr/>
        </p:nvSpPr>
        <p:spPr bwMode="auto">
          <a:xfrm>
            <a:off x="3046412" y="3505200"/>
            <a:ext cx="85344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`salary`FROM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3046412" y="5324673"/>
            <a:ext cx="85344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`first_name`,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3046412" y="1914700"/>
            <a:ext cx="85344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`manager_id`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Slide Number Placeholder">
            <a:extLst>
              <a:ext uri="{FF2B5EF4-FFF2-40B4-BE49-F238E27FC236}">
                <a16:creationId xmlns:a16="http://schemas.microsoft.com/office/drawing/2014/main" id="{BE5B4ACE-E3DA-4DFC-9AB5-C8AA6C0B4AF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3475773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026">
                                            <p:txEl>
                                              <p:pRg st="1" end="1"/>
                                            </p:txEl>
                                          </p:spTgt>
                                        </p:tgtEl>
                                        <p:attrNameLst>
                                          <p:attrName>style.visibility</p:attrName>
                                        </p:attrNameLst>
                                      </p:cBhvr>
                                      <p:to>
                                        <p:strVal val="visible"/>
                                      </p:to>
                                    </p:set>
                                    <p:animEffect transition="in" filter="fade">
                                      <p:cBhvr>
                                        <p:cTn id="12" dur="500"/>
                                        <p:tgtEl>
                                          <p:spTgt spid="513026">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3028"/>
                                        </p:tgtEl>
                                        <p:attrNameLst>
                                          <p:attrName>style.visibility</p:attrName>
                                        </p:attrNameLst>
                                      </p:cBhvr>
                                      <p:to>
                                        <p:strVal val="visible"/>
                                      </p:to>
                                    </p:set>
                                    <p:animEffect transition="in" filter="fade">
                                      <p:cBhvr>
                                        <p:cTn id="16" dur="500"/>
                                        <p:tgtEl>
                                          <p:spTgt spid="513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3026">
                                            <p:txEl>
                                              <p:pRg st="2" end="2"/>
                                            </p:txEl>
                                          </p:spTgt>
                                        </p:tgtEl>
                                        <p:attrNameLst>
                                          <p:attrName>style.visibility</p:attrName>
                                        </p:attrNameLst>
                                      </p:cBhvr>
                                      <p:to>
                                        <p:strVal val="visible"/>
                                      </p:to>
                                    </p:set>
                                    <p:animEffect transition="in" filter="fade">
                                      <p:cBhvr>
                                        <p:cTn id="21" dur="500"/>
                                        <p:tgtEl>
                                          <p:spTgt spid="513026">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3029"/>
                                        </p:tgtEl>
                                        <p:attrNameLst>
                                          <p:attrName>style.visibility</p:attrName>
                                        </p:attrNameLst>
                                      </p:cBhvr>
                                      <p:to>
                                        <p:strVal val="visible"/>
                                      </p:to>
                                    </p:set>
                                    <p:animEffect transition="in" filter="fade">
                                      <p:cBhvr>
                                        <p:cTn id="25"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000" b="1" dirty="0">
                <a:solidFill>
                  <a:schemeClr val="tx2">
                    <a:lumMod val="75000"/>
                  </a:schemeClr>
                </a:solidFill>
                <a:latin typeface="Consolas" pitchFamily="49" charset="0"/>
              </a:rPr>
              <a:t>NULL</a:t>
            </a:r>
            <a:r>
              <a:rPr lang="en-US" sz="3000" dirty="0"/>
              <a:t> </a:t>
            </a:r>
            <a:r>
              <a:rPr lang="bg-BG" sz="3000" dirty="0"/>
              <a:t>е специална стойност, означаваща липса на стойност</a:t>
            </a:r>
            <a:endParaRPr lang="en-US" sz="3000" dirty="0"/>
          </a:p>
          <a:p>
            <a:pPr lvl="1">
              <a:lnSpc>
                <a:spcPct val="100000"/>
              </a:lnSpc>
            </a:pPr>
            <a:r>
              <a:rPr lang="bg-BG" sz="2800" dirty="0"/>
              <a:t>Не е също като </a:t>
            </a:r>
            <a:r>
              <a:rPr lang="en-US" sz="2800" b="1" dirty="0">
                <a:solidFill>
                  <a:schemeClr val="tx2">
                    <a:lumMod val="75000"/>
                  </a:schemeClr>
                </a:solidFill>
                <a:latin typeface="Consolas" panose="020B0609020204030204" pitchFamily="49" charset="0"/>
                <a:cs typeface="Consolas" panose="020B0609020204030204" pitchFamily="49" charset="0"/>
              </a:rPr>
              <a:t>0</a:t>
            </a:r>
            <a:r>
              <a:rPr lang="en-US" sz="2800" dirty="0"/>
              <a:t> </a:t>
            </a:r>
            <a:r>
              <a:rPr lang="bg-BG" sz="2800" dirty="0"/>
              <a:t>или празно място</a:t>
            </a:r>
            <a:endParaRPr lang="en-US" sz="2800" dirty="0"/>
          </a:p>
          <a:p>
            <a:pPr>
              <a:lnSpc>
                <a:spcPct val="100000"/>
              </a:lnSpc>
            </a:pPr>
            <a:r>
              <a:rPr lang="bg-BG" sz="3000" dirty="0"/>
              <a:t>Проверка за стойност </a:t>
            </a:r>
            <a:r>
              <a:rPr lang="en-US" sz="3000" b="1" dirty="0">
                <a:solidFill>
                  <a:schemeClr val="tx2">
                    <a:lumMod val="75000"/>
                  </a:schemeClr>
                </a:solidFill>
                <a:latin typeface="Consolas" pitchFamily="49" charset="0"/>
                <a:cs typeface="Consolas" pitchFamily="49" charset="0"/>
              </a:rPr>
              <a:t>NULL</a:t>
            </a:r>
            <a:r>
              <a:rPr lang="en-US" sz="3000" dirty="0">
                <a:solidFill>
                  <a:schemeClr val="tx2">
                    <a:lumMod val="75000"/>
                  </a:schemeClr>
                </a:solidFill>
              </a:rPr>
              <a:t> </a:t>
            </a:r>
            <a:endParaRPr lang="en-US" sz="30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bg-BG" dirty="0"/>
              <a:t>Сравняване с </a:t>
            </a:r>
            <a:r>
              <a:rPr lang="en-US" dirty="0">
                <a:latin typeface="Consolas" pitchFamily="49" charset="0"/>
                <a:cs typeface="Consolas" pitchFamily="49" charset="0"/>
              </a:rPr>
              <a:t>NULL</a:t>
            </a:r>
            <a:endParaRPr lang="en-US" dirty="0"/>
          </a:p>
        </p:txBody>
      </p:sp>
      <p:sp>
        <p:nvSpPr>
          <p:cNvPr id="8" name="Rectangle 4"/>
          <p:cNvSpPr>
            <a:spLocks noChangeArrowheads="1"/>
          </p:cNvSpPr>
          <p:nvPr/>
        </p:nvSpPr>
        <p:spPr bwMode="auto">
          <a:xfrm>
            <a:off x="2429691" y="4113559"/>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9" name="Rectangle 7"/>
          <p:cNvSpPr>
            <a:spLocks noChangeArrowheads="1"/>
          </p:cNvSpPr>
          <p:nvPr/>
        </p:nvSpPr>
        <p:spPr bwMode="auto">
          <a:xfrm>
            <a:off x="2429691" y="5440337"/>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2429691" y="2790292"/>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11" name="AutoShape 22"/>
          <p:cNvSpPr>
            <a:spLocks noChangeArrowheads="1"/>
          </p:cNvSpPr>
          <p:nvPr/>
        </p:nvSpPr>
        <p:spPr bwMode="auto">
          <a:xfrm>
            <a:off x="5408612" y="2172068"/>
            <a:ext cx="4800600" cy="523812"/>
          </a:xfrm>
          <a:prstGeom prst="wedgeRoundRectCallout">
            <a:avLst>
              <a:gd name="adj1" fmla="val -40722"/>
              <a:gd name="adj2" fmla="val 229076"/>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Това винаги е невярно</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quot;Not Allowed&quot; Symbol 2"/>
          <p:cNvSpPr/>
          <p:nvPr/>
        </p:nvSpPr>
        <p:spPr>
          <a:xfrm>
            <a:off x="8456612" y="3016656"/>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2" name="Slide Number Placeholder">
            <a:extLst>
              <a:ext uri="{FF2B5EF4-FFF2-40B4-BE49-F238E27FC236}">
                <a16:creationId xmlns:a16="http://schemas.microsoft.com/office/drawing/2014/main" id="{831BFA00-9898-49FC-B671-6DCD9BA6262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33361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7170</TotalTime>
  <Words>1593</Words>
  <Application>Microsoft Office PowerPoint</Application>
  <PresentationFormat>Custom</PresentationFormat>
  <Paragraphs>176</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Consolas</vt:lpstr>
      <vt:lpstr>Courier New</vt:lpstr>
      <vt:lpstr>Times</vt:lpstr>
      <vt:lpstr>Wingdings</vt:lpstr>
      <vt:lpstr>Wingdings 2</vt:lpstr>
      <vt:lpstr>SoftUni 16x9</vt:lpstr>
      <vt:lpstr>PowerPoint Presentation</vt:lpstr>
      <vt:lpstr>Съдържание</vt:lpstr>
      <vt:lpstr>Псевдоними на колони</vt:lpstr>
      <vt:lpstr>Залепване – конкатенация</vt:lpstr>
      <vt:lpstr>Задача: Обобщение за служители</vt:lpstr>
      <vt:lpstr>Решение: Обобщение за служители</vt:lpstr>
      <vt:lpstr>Филтриране на избрани колони</vt:lpstr>
      <vt:lpstr>Други условия за сравняване</vt:lpstr>
      <vt:lpstr>Сравняване с NULL</vt:lpstr>
      <vt:lpstr>Обобщение</vt:lpstr>
      <vt:lpstr>Извличане на данни със SELECT</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Фондация "Софтуерен университет" - http://softuni.foundation</dc:description>
  <cp:lastModifiedBy>Svetlin Nakov</cp:lastModifiedBy>
  <cp:revision>301</cp:revision>
  <dcterms:created xsi:type="dcterms:W3CDTF">2014-01-02T17:00:34Z</dcterms:created>
  <dcterms:modified xsi:type="dcterms:W3CDTF">2019-12-17T11:09:10Z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