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94" r:id="rId3"/>
    <p:sldId id="404" r:id="rId4"/>
    <p:sldId id="483" r:id="rId5"/>
    <p:sldId id="495" r:id="rId6"/>
    <p:sldId id="481" r:id="rId7"/>
    <p:sldId id="496" r:id="rId8"/>
    <p:sldId id="497" r:id="rId9"/>
    <p:sldId id="476" r:id="rId10"/>
    <p:sldId id="447" r:id="rId11"/>
    <p:sldId id="488" r:id="rId12"/>
    <p:sldId id="49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4123E2C-097D-4D11-A56E-9E2D6C712715}">
          <p14:sldIdLst>
            <p14:sldId id="494"/>
            <p14:sldId id="404"/>
          </p14:sldIdLst>
        </p14:section>
        <p14:section name="Свързани заявки" id="{CEDB677F-0602-4D29-A622-4C446F0F1FFD}">
          <p14:sldIdLst>
            <p14:sldId id="483"/>
            <p14:sldId id="495"/>
            <p14:sldId id="481"/>
            <p14:sldId id="496"/>
            <p14:sldId id="497"/>
            <p14:sldId id="476"/>
          </p14:sldIdLst>
        </p14:section>
        <p14:section name="Conclusion" id="{EEED115A-00B9-406A-B9BA-CAAD94466B07}">
          <p14:sldIdLst>
            <p14:sldId id="447"/>
            <p14:sldId id="488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30C7A7-96A9-4995-A364-5A5C76E9B0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6471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3727C87-ACE5-46C4-809F-66E184229E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653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8920A17-59F5-462E-B537-B870727B3A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6030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D932DA2-9975-45FB-968F-400050CD1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236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E09E6AE-389A-4AA1-86F6-F27D274D40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1634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27D8529-7F83-4C64-9CEC-7F70FB4ACE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738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7B79337-12CE-460A-926E-476A19FB9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0957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E913E7-2C0C-47AD-8736-5CD6B7F0A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0353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FDF5684-C7CD-4EA1-A605-DB5E3E8A17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8430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7F8AD97-D3A0-498C-9AF8-1A291C22DB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2510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3" y="3707206"/>
              <a:ext cx="183781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436812" y="228600"/>
            <a:ext cx="9367230" cy="2209792"/>
          </a:xfrm>
        </p:spPr>
        <p:txBody>
          <a:bodyPr>
            <a:normAutofit/>
          </a:bodyPr>
          <a:lstStyle/>
          <a:p>
            <a:r>
              <a:rPr lang="bg-BG" dirty="0"/>
              <a:t>Взаимосвързани заявки</a:t>
            </a:r>
            <a:endParaRPr lang="en-US" dirty="0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7300416" y="5321991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12478" y="4070009"/>
            <a:ext cx="1866900" cy="1377951"/>
            <a:chOff x="5103812" y="4565808"/>
            <a:chExt cx="1866900" cy="1377951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blackWhite">
            <a:xfrm>
              <a:off x="5116512" y="4580095"/>
              <a:ext cx="1841500" cy="13462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ltGray">
            <a:xfrm>
              <a:off x="6684962" y="4588033"/>
              <a:ext cx="261938" cy="1325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6084887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89562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103812" y="47388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103812" y="48912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103812" y="50436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5103812" y="51960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03812" y="53484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103812" y="55008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103812" y="56532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103812" y="58056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6356350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681787" y="4565808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941416" y="4068422"/>
            <a:ext cx="1866900" cy="1393824"/>
            <a:chOff x="8032750" y="4564221"/>
            <a:chExt cx="1866900" cy="1393824"/>
          </a:xfrm>
        </p:grpSpPr>
        <p:sp>
          <p:nvSpPr>
            <p:cNvPr id="42" name="Rectangle 25"/>
            <p:cNvSpPr>
              <a:spLocks noChangeArrowheads="1"/>
            </p:cNvSpPr>
            <p:nvPr/>
          </p:nvSpPr>
          <p:spPr bwMode="blackWhite">
            <a:xfrm>
              <a:off x="8045450" y="4581683"/>
              <a:ext cx="1841500" cy="13462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ltGray">
            <a:xfrm>
              <a:off x="8056562" y="4592796"/>
              <a:ext cx="261938" cy="13255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8745537" y="45816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8318500" y="45689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8032750" y="47404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8032750" y="48928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8032750" y="50452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032750" y="51976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8032750" y="53500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8032750" y="55024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8032750" y="56548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8032750" y="58072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9285287" y="45689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9610725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9037637" y="4564221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7" name="Line 65"/>
          <p:cNvSpPr>
            <a:spLocks noChangeShapeType="1"/>
          </p:cNvSpPr>
          <p:nvPr/>
        </p:nvSpPr>
        <p:spPr bwMode="auto">
          <a:xfrm flipV="1">
            <a:off x="8979392" y="4773272"/>
            <a:ext cx="8842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7043716" y="5506224"/>
            <a:ext cx="1811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59" name="Text Box 67"/>
          <p:cNvSpPr txBox="1">
            <a:spLocks noChangeArrowheads="1"/>
          </p:cNvSpPr>
          <p:nvPr/>
        </p:nvSpPr>
        <p:spPr bwMode="auto">
          <a:xfrm>
            <a:off x="9965228" y="5525334"/>
            <a:ext cx="183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30203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Взаимосвързани заявки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893D329-95E0-49BB-9FFF-0C5BD86E4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3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Взаимосвързани заявки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EXISTS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NOT EXISTS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Необвързани заявки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4058675"/>
            <a:ext cx="1901402" cy="1877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643029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8E6F16E-070C-4ACC-95B1-5F4D838CB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Таблиците от външния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може да бъдат споменати във вътрешния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чрез псевдоними и използвани в неговите условия. Такива заявки наричаме </a:t>
            </a:r>
            <a:r>
              <a:rPr lang="bg-BG" sz="3200" dirty="0">
                <a:solidFill>
                  <a:schemeClr val="accent1"/>
                </a:solidFill>
              </a:rPr>
              <a:t>взаимосвързани</a:t>
            </a:r>
            <a:r>
              <a:rPr lang="bg-BG" sz="3200" dirty="0"/>
              <a:t>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намерете най-високата заплата от всеки отдел и работника, който я получава</a:t>
            </a:r>
            <a:endParaRPr lang="en-US" sz="3200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/>
              <a:t>Взаимосвързани заявки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27907" y="3936298"/>
            <a:ext cx="10129834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Salary FROM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b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Salary DESC LIMIT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25020" y="4731633"/>
            <a:ext cx="2971800" cy="1423958"/>
          </a:xfrm>
          <a:prstGeom prst="wedgeRoundRectCallout">
            <a:avLst>
              <a:gd name="adj1" fmla="val -69676"/>
              <a:gd name="adj2" fmla="val -50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Проверява се за всеки ред от външната заявка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582875C-ACE2-495C-A114-EC2F26E61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 други </a:t>
            </a:r>
            <a:r>
              <a:rPr lang="bg-BG" sz="3200" dirty="0" err="1"/>
              <a:t>подзаявки</a:t>
            </a:r>
            <a:r>
              <a:rPr lang="bg-BG" sz="3200" dirty="0"/>
              <a:t> вътрешния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не ползва външния и може да бъде ползван самостоятелно. Такива заявки наричаме </a:t>
            </a:r>
            <a:r>
              <a:rPr lang="bg-BG" sz="3200" dirty="0">
                <a:solidFill>
                  <a:schemeClr val="accent1"/>
                </a:solidFill>
              </a:rPr>
              <a:t>необвързани</a:t>
            </a:r>
            <a:r>
              <a:rPr lang="bg-BG" sz="3200" dirty="0"/>
              <a:t>. 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намерете най-високата заплата от всички отдели и изведете информация за работника, който я получава</a:t>
            </a:r>
            <a:endParaRPr lang="en-US" sz="3200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/>
              <a:t>Необвързани заявки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27907" y="4079319"/>
            <a:ext cx="1012983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 FROM Employees </a:t>
            </a:r>
            <a:br>
              <a:rPr lang="bg-BG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Salary DESC LIMIT 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02635" y="4791221"/>
            <a:ext cx="4176600" cy="1073706"/>
          </a:xfrm>
          <a:prstGeom prst="wedgeRoundRectCallout">
            <a:avLst>
              <a:gd name="adj1" fmla="val -64942"/>
              <a:gd name="adj2" fmla="val 15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Подзаявката е напълно самостоятелна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AE33E26-C469-433E-8AC5-83B9B1456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EXISTS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r>
              <a:rPr lang="bg-BG" dirty="0"/>
              <a:t>При </a:t>
            </a:r>
            <a:r>
              <a:rPr lang="en-US" b="1" dirty="0">
                <a:solidFill>
                  <a:schemeClr val="accent1"/>
                </a:solidFill>
              </a:rPr>
              <a:t>EXISTS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условието е вярно, ако </a:t>
            </a:r>
            <a:r>
              <a:rPr lang="bg-BG" dirty="0" err="1"/>
              <a:t>подзаявката</a:t>
            </a:r>
            <a:r>
              <a:rPr lang="bg-BG" dirty="0"/>
              <a:t> </a:t>
            </a:r>
            <a:r>
              <a:rPr lang="bg-BG" dirty="0">
                <a:solidFill>
                  <a:schemeClr val="accent1"/>
                </a:solidFill>
              </a:rPr>
              <a:t>връща записи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изведете всички служители от отдел финанси</a:t>
            </a:r>
          </a:p>
          <a:p>
            <a:pPr marL="377887" lvl="1" indent="0">
              <a:buNone/>
            </a:pPr>
            <a:endParaRPr lang="en-US" sz="2400" dirty="0"/>
          </a:p>
          <a:p>
            <a:pPr marL="377887" lvl="1" indent="0">
              <a:buNone/>
            </a:pPr>
            <a:br>
              <a:rPr lang="en-US" sz="2400" dirty="0"/>
            </a:br>
            <a:endParaRPr lang="bg-BG" sz="2400" dirty="0"/>
          </a:p>
          <a:p>
            <a:pPr lvl="1"/>
            <a:endParaRPr lang="bg-BG" sz="2400" dirty="0"/>
          </a:p>
          <a:p>
            <a:pPr lvl="1"/>
            <a:endParaRPr lang="bg-BG" sz="2400" dirty="0"/>
          </a:p>
          <a:p>
            <a:r>
              <a:rPr lang="bg-BG" dirty="0"/>
              <a:t>При </a:t>
            </a:r>
            <a:r>
              <a:rPr lang="en-US" b="1" dirty="0">
                <a:solidFill>
                  <a:schemeClr val="accent1"/>
                </a:solidFill>
              </a:rPr>
              <a:t>NOT EXISTS </a:t>
            </a:r>
            <a:r>
              <a:rPr lang="bg-BG" dirty="0"/>
              <a:t>е вярно, ако </a:t>
            </a:r>
            <a:r>
              <a:rPr lang="bg-BG" dirty="0" err="1"/>
              <a:t>подзаявката</a:t>
            </a:r>
            <a:r>
              <a:rPr lang="bg-BG" dirty="0"/>
              <a:t> </a:t>
            </a:r>
            <a:r>
              <a:rPr lang="bg-BG" dirty="0">
                <a:solidFill>
                  <a:schemeClr val="accent1"/>
                </a:solidFill>
              </a:rPr>
              <a:t>е празна</a:t>
            </a:r>
          </a:p>
          <a:p>
            <a:r>
              <a:rPr lang="bg-BG" dirty="0"/>
              <a:t>И двата оператора се ползват с </a:t>
            </a:r>
            <a:r>
              <a:rPr lang="bg-BG" dirty="0">
                <a:solidFill>
                  <a:schemeClr val="accent1"/>
                </a:solidFill>
              </a:rPr>
              <a:t>взаимосвързани</a:t>
            </a:r>
            <a:r>
              <a:rPr lang="bg-BG" dirty="0"/>
              <a:t> заявки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2667000"/>
            <a:ext cx="1012983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first_name, first_name, department_id,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SELECT d.department_id FROM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e.department_id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AND d.name = 'Finance' );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5CB99A7-330D-4EF1-B06B-6913E2AF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Намерете най-високата заплата на служител извън отдел Финанси и работника, който я получава</a:t>
            </a:r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/>
              <a:t>Оператор </a:t>
            </a:r>
            <a:r>
              <a:rPr lang="en-US" dirty="0"/>
              <a:t>NOT EXISTS</a:t>
            </a:r>
            <a:endParaRPr lang="bg-BG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27907" y="2660495"/>
            <a:ext cx="10129834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first_name, first_name, department_id,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d.department_id FROM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e.department_id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AND d.name = 'Finance'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salary DESC LIMIT 1;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542212" y="4876800"/>
            <a:ext cx="2667000" cy="837726"/>
          </a:xfrm>
          <a:prstGeom prst="wedgeRoundRectCallout">
            <a:avLst>
              <a:gd name="adj1" fmla="val -99416"/>
              <a:gd name="adj2" fmla="val -42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Служители от отдел Финанси 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99182" y="3197064"/>
            <a:ext cx="2743200" cy="571584"/>
          </a:xfrm>
          <a:prstGeom prst="wedgeRoundRectCallout">
            <a:avLst>
              <a:gd name="adj1" fmla="val -88409"/>
              <a:gd name="adj2" fmla="val -384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Да не е сред тях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5998430-A616-43E2-9961-F1F52C4FB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4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Изведете списък на всички служители с мениджъри от отдел</a:t>
            </a:r>
            <a:r>
              <a:rPr lang="en-US" sz="3200" dirty="0"/>
              <a:t> 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Намираме всички служители от отдел 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Извеждаме служителите с мениджър някой от горните</a:t>
            </a: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858597" cy="1110780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Служители с мениджъри от отдел 1</a:t>
            </a:r>
            <a:endParaRPr lang="en-US" dirty="0"/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26759"/>
              </p:ext>
            </p:extLst>
          </p:nvPr>
        </p:nvGraphicFramePr>
        <p:xfrm>
          <a:off x="1638909" y="3366682"/>
          <a:ext cx="8113103" cy="2653118"/>
        </p:xfrm>
        <a:graphic>
          <a:graphicData uri="http://schemas.openxmlformats.org/drawingml/2006/table">
            <a:tbl>
              <a:tblPr/>
              <a:tblGrid>
                <a:gridCol w="192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ManagerID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3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Walters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3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76C98FB-A598-48AB-A8F5-C80727066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2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 с </a:t>
            </a:r>
            <a:r>
              <a:rPr lang="bg-BG" dirty="0" err="1">
                <a:solidFill>
                  <a:schemeClr val="accent1"/>
                </a:solidFill>
              </a:rPr>
              <a:t>взаимозависима</a:t>
            </a:r>
            <a:r>
              <a:rPr lang="bg-BG" dirty="0">
                <a:solidFill>
                  <a:schemeClr val="accent1"/>
                </a:solidFill>
              </a:rPr>
              <a:t> заявка </a:t>
            </a:r>
            <a:r>
              <a:rPr lang="bg-BG" dirty="0"/>
              <a:t>и </a:t>
            </a:r>
            <a:r>
              <a:rPr lang="en-US" dirty="0">
                <a:solidFill>
                  <a:schemeClr val="accent1"/>
                </a:solidFill>
              </a:rPr>
              <a:t>EXISTS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Решение с </a:t>
            </a:r>
            <a:r>
              <a:rPr lang="bg-BG" dirty="0">
                <a:solidFill>
                  <a:schemeClr val="accent1"/>
                </a:solidFill>
              </a:rPr>
              <a:t>необвързана </a:t>
            </a:r>
            <a:r>
              <a:rPr lang="bg-BG" dirty="0" err="1">
                <a:solidFill>
                  <a:schemeClr val="accent1"/>
                </a:solidFill>
              </a:rPr>
              <a:t>подзаявка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accent1"/>
                </a:solidFill>
              </a:rPr>
              <a:t>IN</a:t>
            </a:r>
            <a:r>
              <a:rPr lang="en-US" dirty="0"/>
              <a:t>: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7236" y="1926657"/>
            <a:ext cx="106711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EmployeeID FROM 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m.EmployeeID = 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.ManagerID AND m.DepartmentID = 1)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858597" cy="1110780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Служители с мениджъри от отдел 1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6" y="4668653"/>
            <a:ext cx="106711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WHERE ManagerID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EmployeeID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1)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9CCBCD5-29C0-4172-81A7-A73934631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При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взаимосвързаните заявки </a:t>
            </a:r>
            <a:r>
              <a:rPr lang="bg-BG" sz="3200" dirty="0"/>
              <a:t>поле</a:t>
            </a:r>
            <a:br>
              <a:rPr lang="bg-BG" sz="3200" dirty="0"/>
            </a:br>
            <a:r>
              <a:rPr lang="bg-BG" sz="3200" dirty="0"/>
              <a:t>от външния </a:t>
            </a:r>
            <a:r>
              <a:rPr lang="en-US" sz="3200" dirty="0"/>
              <a:t>SELECT </a:t>
            </a:r>
            <a:r>
              <a:rPr lang="bg-BG" sz="3200" dirty="0"/>
              <a:t>се споменава </a:t>
            </a:r>
            <a:br>
              <a:rPr lang="bg-BG" sz="3200" dirty="0"/>
            </a:br>
            <a:r>
              <a:rPr lang="bg-BG" sz="3200" dirty="0"/>
              <a:t>във вътрешния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accent1"/>
                </a:solidFill>
              </a:rPr>
              <a:t>EXISTS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dirty="0">
                <a:solidFill>
                  <a:schemeClr val="accent1"/>
                </a:solidFill>
              </a:rPr>
              <a:t>NOT EXISTS </a:t>
            </a:r>
            <a:r>
              <a:rPr lang="bg-BG" sz="3200" dirty="0"/>
              <a:t>се ползват </a:t>
            </a:r>
            <a:br>
              <a:rPr lang="bg-BG" sz="3200" dirty="0"/>
            </a:br>
            <a:r>
              <a:rPr lang="bg-BG" sz="3200" dirty="0"/>
              <a:t>обикновено с такива заявки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sz="3000" dirty="0">
                <a:solidFill>
                  <a:schemeClr val="accent1"/>
                </a:solidFill>
              </a:rPr>
              <a:t>EXISTS</a:t>
            </a:r>
            <a:r>
              <a:rPr lang="en-US" sz="3000" dirty="0"/>
              <a:t> </a:t>
            </a:r>
            <a:r>
              <a:rPr lang="bg-BG" sz="3000" dirty="0"/>
              <a:t>е вярно ако тя връща записи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NOT EXISTS </a:t>
            </a:r>
            <a:r>
              <a:rPr lang="bg-BG" sz="2800" dirty="0"/>
              <a:t>е вярно ако тя е празна	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>
                <a:solidFill>
                  <a:schemeClr val="accent1"/>
                </a:solidFill>
              </a:rPr>
              <a:t>Необвързаните </a:t>
            </a:r>
            <a:r>
              <a:rPr lang="bg-BG" sz="3200" dirty="0" err="1">
                <a:solidFill>
                  <a:schemeClr val="accent1"/>
                </a:solidFill>
              </a:rPr>
              <a:t>подзаявки</a:t>
            </a:r>
            <a:r>
              <a:rPr lang="bg-BG" sz="3200" dirty="0"/>
              <a:t> могат </a:t>
            </a:r>
            <a:br>
              <a:rPr lang="en-US" sz="3200" dirty="0"/>
            </a:br>
            <a:r>
              <a:rPr lang="bg-BG" sz="3200" dirty="0"/>
              <a:t>да се изпълнят и самостоятелно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69" y="1524000"/>
            <a:ext cx="3447142" cy="2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322954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C70FD0A-1058-449B-B0A4-DAEFD99B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7159</TotalTime>
  <Words>891</Words>
  <Application>Microsoft Office PowerPoint</Application>
  <PresentationFormat>Custom</PresentationFormat>
  <Paragraphs>141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Взаимосвързани заявки</vt:lpstr>
      <vt:lpstr>Съдържание</vt:lpstr>
      <vt:lpstr>Взаимосвързани заявки</vt:lpstr>
      <vt:lpstr>Необвързани заявки</vt:lpstr>
      <vt:lpstr>Оператор EXISTS</vt:lpstr>
      <vt:lpstr>Оператор NOT EXISTS</vt:lpstr>
      <vt:lpstr>Задача: Служители с мениджъри от отдел 1</vt:lpstr>
      <vt:lpstr>Задача: Служители с мениджъри от отдел 1</vt:lpstr>
      <vt:lpstr>Обобщение</vt:lpstr>
      <vt:lpstr>Взаимосвързани заявки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2019-12-17T10:57:50Z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