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6"/>
  </p:notesMasterIdLst>
  <p:handoutMasterIdLst>
    <p:handoutMasterId r:id="rId17"/>
  </p:handoutMasterIdLst>
  <p:sldIdLst>
    <p:sldId id="481" r:id="rId3"/>
    <p:sldId id="482" r:id="rId4"/>
    <p:sldId id="478" r:id="rId5"/>
    <p:sldId id="479" r:id="rId6"/>
    <p:sldId id="480" r:id="rId7"/>
    <p:sldId id="475" r:id="rId8"/>
    <p:sldId id="476" r:id="rId9"/>
    <p:sldId id="477" r:id="rId10"/>
    <p:sldId id="410" r:id="rId11"/>
    <p:sldId id="411" r:id="rId12"/>
    <p:sldId id="447" r:id="rId13"/>
    <p:sldId id="484" r:id="rId14"/>
    <p:sldId id="485" r:id="rId1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68C93A3C-BE71-431E-B86A-5098727A34EF}">
          <p14:sldIdLst>
            <p14:sldId id="481"/>
            <p14:sldId id="482"/>
          </p14:sldIdLst>
        </p14:section>
        <p14:section name="Joins" id="{59328536-412D-44A1-9872-9EC260486277}">
          <p14:sldIdLst>
            <p14:sldId id="478"/>
            <p14:sldId id="479"/>
            <p14:sldId id="480"/>
            <p14:sldId id="475"/>
            <p14:sldId id="476"/>
            <p14:sldId id="477"/>
            <p14:sldId id="410"/>
            <p14:sldId id="411"/>
          </p14:sldIdLst>
        </p14:section>
        <p14:section name="Conclusion" id="{DED90F21-D148-4BA4-9DE3-BC77FD4851C5}">
          <p14:sldIdLst>
            <p14:sldId id="447"/>
            <p14:sldId id="484"/>
            <p14:sldId id="4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17-Dec-19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17-Dec-19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7F387F92-81C0-4E1D-886D-491B52CA4FA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779530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E1E7D7DD-919D-421C-83D9-514E766CB9F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683374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4BA63B-286B-46C9-B52C-1B6101BC0A03}" type="slidenum">
              <a:rPr lang="en-US"/>
              <a:pPr/>
              <a:t>3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r>
              <a:rPr lang="en-US" b="1" dirty="0"/>
              <a:t>Data from Multiple Tables</a:t>
            </a:r>
          </a:p>
          <a:p>
            <a:pPr lvl="1"/>
            <a:r>
              <a:rPr lang="en-US" dirty="0"/>
              <a:t>Sometimes you need to use </a:t>
            </a:r>
            <a:r>
              <a:rPr lang="en-US" dirty="0">
                <a:solidFill>
                  <a:srgbClr val="FC0128"/>
                </a:solidFill>
              </a:rPr>
              <a:t>data from more than one table</a:t>
            </a:r>
            <a:r>
              <a:rPr lang="en-US" dirty="0"/>
              <a:t>. In the slide example, the report displays data from two separate tables.</a:t>
            </a:r>
          </a:p>
          <a:p>
            <a:pPr lvl="1"/>
            <a:r>
              <a:rPr lang="en-US" dirty="0"/>
              <a:t>To produce the report, you need to link (</a:t>
            </a:r>
            <a:r>
              <a:rPr lang="en-US" b="1" dirty="0"/>
              <a:t>join</a:t>
            </a:r>
            <a:r>
              <a:rPr lang="en-US" dirty="0"/>
              <a:t>) the </a:t>
            </a:r>
            <a:r>
              <a:rPr lang="en-US" dirty="0">
                <a:latin typeface="Courier New" pitchFamily="49" charset="0"/>
              </a:rPr>
              <a:t>Employees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Departments</a:t>
            </a:r>
            <a:r>
              <a:rPr lang="en-US" dirty="0"/>
              <a:t> tables and access data from both of them.</a:t>
            </a:r>
          </a:p>
          <a:p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E09D50C2-D913-4889-8DCF-246197B8F1A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879434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B293EFAA-E7EB-477A-9368-66B5B12F4B7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42998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9DC064-E946-4394-A38B-3AD43C9C7D2D}" type="slidenum">
              <a:rPr lang="en-US"/>
              <a:pPr/>
              <a:t>9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 lvl="1">
              <a:lnSpc>
                <a:spcPct val="65000"/>
              </a:lnSpc>
              <a:spcBef>
                <a:spcPct val="35000"/>
              </a:spcBef>
            </a:pPr>
            <a:r>
              <a:rPr lang="en-US" sz="2300" dirty="0"/>
              <a:t>These are SQL99 compliant joins</a:t>
            </a: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F5BBF97-054B-4643-ADBA-3B1C1ECF23A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0822094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83B4C196-1D86-4C15-AA84-8A795596185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3646423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4C56FE3D-1CBB-4E34-B28C-32AEEF4E5A0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8829884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32149FCC-ACDE-49D5-9017-56BA5E82C1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9631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9.jpeg"/><Relationship Id="rId4" Type="http://schemas.openxmlformats.org/officeDocument/2006/relationships/image" Target="../media/image16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912812" y="761999"/>
            <a:ext cx="10653499" cy="1966413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ru-RU" dirty="0"/>
              <a:t>Свързване на таблици с JOIN</a:t>
            </a:r>
            <a:endParaRPr lang="en-US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5806020" cy="2524722"/>
            <a:chOff x="745783" y="3624633"/>
            <a:chExt cx="5806020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576164">
              <a:off x="5027027" y="3706052"/>
              <a:ext cx="1524776" cy="35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Бази данни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932612" y="4401756"/>
            <a:ext cx="4734209" cy="1828800"/>
            <a:chOff x="5103812" y="4564221"/>
            <a:chExt cx="4795838" cy="1853787"/>
          </a:xfrm>
        </p:grpSpPr>
        <p:grpSp>
          <p:nvGrpSpPr>
            <p:cNvPr id="15" name="Group 14"/>
            <p:cNvGrpSpPr/>
            <p:nvPr/>
          </p:nvGrpSpPr>
          <p:grpSpPr>
            <a:xfrm>
              <a:off x="5103812" y="4565808"/>
              <a:ext cx="1866900" cy="1377951"/>
              <a:chOff x="5103812" y="4565808"/>
              <a:chExt cx="1866900" cy="1377951"/>
            </a:xfrm>
          </p:grpSpPr>
          <p:sp>
            <p:nvSpPr>
              <p:cNvPr id="44" name="Rectangle 4"/>
              <p:cNvSpPr>
                <a:spLocks noChangeArrowheads="1"/>
              </p:cNvSpPr>
              <p:nvPr/>
            </p:nvSpPr>
            <p:spPr bwMode="blackWhite">
              <a:xfrm>
                <a:off x="5116512" y="4580095"/>
                <a:ext cx="1841500" cy="1346200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89803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45" name="Rectangle 26"/>
              <p:cNvSpPr>
                <a:spLocks noChangeArrowheads="1"/>
              </p:cNvSpPr>
              <p:nvPr/>
            </p:nvSpPr>
            <p:spPr bwMode="ltGray">
              <a:xfrm>
                <a:off x="6684962" y="4588033"/>
                <a:ext cx="261938" cy="132556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46" name="Line 28"/>
              <p:cNvSpPr>
                <a:spLocks noChangeShapeType="1"/>
              </p:cNvSpPr>
              <p:nvPr/>
            </p:nvSpPr>
            <p:spPr bwMode="auto">
              <a:xfrm>
                <a:off x="6084887" y="4567396"/>
                <a:ext cx="0" cy="13763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7" name="Line 29"/>
              <p:cNvSpPr>
                <a:spLocks noChangeShapeType="1"/>
              </p:cNvSpPr>
              <p:nvPr/>
            </p:nvSpPr>
            <p:spPr bwMode="auto">
              <a:xfrm>
                <a:off x="5389562" y="4567396"/>
                <a:ext cx="0" cy="13763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8" name="Line 30"/>
              <p:cNvSpPr>
                <a:spLocks noChangeShapeType="1"/>
              </p:cNvSpPr>
              <p:nvPr/>
            </p:nvSpPr>
            <p:spPr bwMode="auto">
              <a:xfrm>
                <a:off x="5103812" y="47388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" name="Line 31"/>
              <p:cNvSpPr>
                <a:spLocks noChangeShapeType="1"/>
              </p:cNvSpPr>
              <p:nvPr/>
            </p:nvSpPr>
            <p:spPr bwMode="auto">
              <a:xfrm>
                <a:off x="5103812" y="48912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50" name="Line 32"/>
              <p:cNvSpPr>
                <a:spLocks noChangeShapeType="1"/>
              </p:cNvSpPr>
              <p:nvPr/>
            </p:nvSpPr>
            <p:spPr bwMode="auto">
              <a:xfrm>
                <a:off x="5103812" y="50436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51" name="Line 33"/>
              <p:cNvSpPr>
                <a:spLocks noChangeShapeType="1"/>
              </p:cNvSpPr>
              <p:nvPr/>
            </p:nvSpPr>
            <p:spPr bwMode="auto">
              <a:xfrm>
                <a:off x="5103812" y="51960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52" name="Line 34"/>
              <p:cNvSpPr>
                <a:spLocks noChangeShapeType="1"/>
              </p:cNvSpPr>
              <p:nvPr/>
            </p:nvSpPr>
            <p:spPr bwMode="auto">
              <a:xfrm>
                <a:off x="5103812" y="53484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53" name="Line 35"/>
              <p:cNvSpPr>
                <a:spLocks noChangeShapeType="1"/>
              </p:cNvSpPr>
              <p:nvPr/>
            </p:nvSpPr>
            <p:spPr bwMode="auto">
              <a:xfrm>
                <a:off x="5103812" y="55008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54" name="Line 36"/>
              <p:cNvSpPr>
                <a:spLocks noChangeShapeType="1"/>
              </p:cNvSpPr>
              <p:nvPr/>
            </p:nvSpPr>
            <p:spPr bwMode="auto">
              <a:xfrm>
                <a:off x="5103812" y="56532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55" name="Line 37"/>
              <p:cNvSpPr>
                <a:spLocks noChangeShapeType="1"/>
              </p:cNvSpPr>
              <p:nvPr/>
            </p:nvSpPr>
            <p:spPr bwMode="auto">
              <a:xfrm>
                <a:off x="5103812" y="58056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56" name="Line 38"/>
              <p:cNvSpPr>
                <a:spLocks noChangeShapeType="1"/>
              </p:cNvSpPr>
              <p:nvPr/>
            </p:nvSpPr>
            <p:spPr bwMode="auto">
              <a:xfrm>
                <a:off x="6356350" y="4567396"/>
                <a:ext cx="0" cy="13763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57" name="Line 39"/>
              <p:cNvSpPr>
                <a:spLocks noChangeShapeType="1"/>
              </p:cNvSpPr>
              <p:nvPr/>
            </p:nvSpPr>
            <p:spPr bwMode="auto">
              <a:xfrm>
                <a:off x="6681787" y="4565808"/>
                <a:ext cx="0" cy="137636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8032750" y="4564221"/>
              <a:ext cx="1866900" cy="1393824"/>
              <a:chOff x="8032750" y="4564221"/>
              <a:chExt cx="1866900" cy="1393824"/>
            </a:xfrm>
          </p:grpSpPr>
          <p:sp>
            <p:nvSpPr>
              <p:cNvPr id="20" name="Rectangle 25"/>
              <p:cNvSpPr>
                <a:spLocks noChangeArrowheads="1"/>
              </p:cNvSpPr>
              <p:nvPr/>
            </p:nvSpPr>
            <p:spPr bwMode="blackWhite">
              <a:xfrm>
                <a:off x="8045450" y="4581683"/>
                <a:ext cx="1841500" cy="1346200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89803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30" name="Rectangle 27"/>
              <p:cNvSpPr>
                <a:spLocks noChangeArrowheads="1"/>
              </p:cNvSpPr>
              <p:nvPr/>
            </p:nvSpPr>
            <p:spPr bwMode="ltGray">
              <a:xfrm>
                <a:off x="8056562" y="4592796"/>
                <a:ext cx="261938" cy="132556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31" name="Line 40"/>
              <p:cNvSpPr>
                <a:spLocks noChangeShapeType="1"/>
              </p:cNvSpPr>
              <p:nvPr/>
            </p:nvSpPr>
            <p:spPr bwMode="auto">
              <a:xfrm>
                <a:off x="8745537" y="4581683"/>
                <a:ext cx="0" cy="137636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2" name="Line 41"/>
              <p:cNvSpPr>
                <a:spLocks noChangeShapeType="1"/>
              </p:cNvSpPr>
              <p:nvPr/>
            </p:nvSpPr>
            <p:spPr bwMode="auto">
              <a:xfrm>
                <a:off x="8318500" y="4568983"/>
                <a:ext cx="0" cy="137636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3" name="Line 42"/>
              <p:cNvSpPr>
                <a:spLocks noChangeShapeType="1"/>
              </p:cNvSpPr>
              <p:nvPr/>
            </p:nvSpPr>
            <p:spPr bwMode="auto">
              <a:xfrm>
                <a:off x="8032750" y="47404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4" name="Line 43"/>
              <p:cNvSpPr>
                <a:spLocks noChangeShapeType="1"/>
              </p:cNvSpPr>
              <p:nvPr/>
            </p:nvSpPr>
            <p:spPr bwMode="auto">
              <a:xfrm>
                <a:off x="8032750" y="48928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5" name="Line 44"/>
              <p:cNvSpPr>
                <a:spLocks noChangeShapeType="1"/>
              </p:cNvSpPr>
              <p:nvPr/>
            </p:nvSpPr>
            <p:spPr bwMode="auto">
              <a:xfrm>
                <a:off x="8032750" y="50452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6" name="Line 45"/>
              <p:cNvSpPr>
                <a:spLocks noChangeShapeType="1"/>
              </p:cNvSpPr>
              <p:nvPr/>
            </p:nvSpPr>
            <p:spPr bwMode="auto">
              <a:xfrm>
                <a:off x="8032750" y="51976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7" name="Line 46"/>
              <p:cNvSpPr>
                <a:spLocks noChangeShapeType="1"/>
              </p:cNvSpPr>
              <p:nvPr/>
            </p:nvSpPr>
            <p:spPr bwMode="auto">
              <a:xfrm>
                <a:off x="8032750" y="53500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8" name="Line 47"/>
              <p:cNvSpPr>
                <a:spLocks noChangeShapeType="1"/>
              </p:cNvSpPr>
              <p:nvPr/>
            </p:nvSpPr>
            <p:spPr bwMode="auto">
              <a:xfrm>
                <a:off x="8032750" y="55024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9" name="Line 48"/>
              <p:cNvSpPr>
                <a:spLocks noChangeShapeType="1"/>
              </p:cNvSpPr>
              <p:nvPr/>
            </p:nvSpPr>
            <p:spPr bwMode="auto">
              <a:xfrm>
                <a:off x="8032750" y="56548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0" name="Line 49"/>
              <p:cNvSpPr>
                <a:spLocks noChangeShapeType="1"/>
              </p:cNvSpPr>
              <p:nvPr/>
            </p:nvSpPr>
            <p:spPr bwMode="auto">
              <a:xfrm>
                <a:off x="8032750" y="58072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1" name="Line 50"/>
              <p:cNvSpPr>
                <a:spLocks noChangeShapeType="1"/>
              </p:cNvSpPr>
              <p:nvPr/>
            </p:nvSpPr>
            <p:spPr bwMode="auto">
              <a:xfrm>
                <a:off x="9285287" y="4568983"/>
                <a:ext cx="0" cy="137636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2" name="Line 51"/>
              <p:cNvSpPr>
                <a:spLocks noChangeShapeType="1"/>
              </p:cNvSpPr>
              <p:nvPr/>
            </p:nvSpPr>
            <p:spPr bwMode="auto">
              <a:xfrm>
                <a:off x="9610725" y="4567396"/>
                <a:ext cx="0" cy="13763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3" name="Line 52"/>
              <p:cNvSpPr>
                <a:spLocks noChangeShapeType="1"/>
              </p:cNvSpPr>
              <p:nvPr/>
            </p:nvSpPr>
            <p:spPr bwMode="auto">
              <a:xfrm>
                <a:off x="9037637" y="4564221"/>
                <a:ext cx="0" cy="13763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</p:grpSp>
        <p:sp>
          <p:nvSpPr>
            <p:cNvPr id="17" name="Line 65"/>
            <p:cNvSpPr>
              <a:spLocks noChangeShapeType="1"/>
            </p:cNvSpPr>
            <p:nvPr/>
          </p:nvSpPr>
          <p:spPr bwMode="auto">
            <a:xfrm flipV="1">
              <a:off x="7070726" y="5269071"/>
              <a:ext cx="884237" cy="317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18" name="Text Box 66"/>
            <p:cNvSpPr txBox="1">
              <a:spLocks noChangeArrowheads="1"/>
            </p:cNvSpPr>
            <p:nvPr/>
          </p:nvSpPr>
          <p:spPr bwMode="auto">
            <a:xfrm>
              <a:off x="5135050" y="6002023"/>
              <a:ext cx="181185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Table 1</a:t>
              </a:r>
            </a:p>
          </p:txBody>
        </p:sp>
        <p:sp>
          <p:nvSpPr>
            <p:cNvPr id="19" name="Text Box 67"/>
            <p:cNvSpPr txBox="1">
              <a:spLocks noChangeArrowheads="1"/>
            </p:cNvSpPr>
            <p:nvPr/>
          </p:nvSpPr>
          <p:spPr bwMode="auto">
            <a:xfrm>
              <a:off x="8056562" y="6021133"/>
              <a:ext cx="1830388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Table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1918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vs. OUTER JOIN</a:t>
            </a:r>
          </a:p>
        </p:txBody>
      </p:sp>
      <p:sp>
        <p:nvSpPr>
          <p:cNvPr id="531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INNER JOIN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 (връзка само с вътрешните записи)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Връзка на две таблици, връщаща само редовете, отговарящи на условието за свързване.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LEFT (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RIGHT) OUTER JOIN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br>
              <a:rPr lang="bg-BG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(връзка и със записите, които са външни отляво / отдясно)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Връща резултата на връзката с вътрешните записи и също така </a:t>
            </a:r>
            <a:r>
              <a:rPr lang="bg-BG" dirty="0" err="1"/>
              <a:t>несъвпадащите</a:t>
            </a:r>
            <a:r>
              <a:rPr lang="bg-BG" dirty="0"/>
              <a:t> записи от лявата (или дясната) таблица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Full outer join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 (връзка с всички външни записи)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Връща резултата на </a:t>
            </a:r>
            <a:r>
              <a:rPr lang="en-US" dirty="0"/>
              <a:t>INNER JOIN </a:t>
            </a:r>
            <a:r>
              <a:rPr lang="bg-BG" dirty="0"/>
              <a:t>и всички </a:t>
            </a:r>
            <a:r>
              <a:rPr lang="bg-BG" dirty="0" err="1"/>
              <a:t>несъвпадащи</a:t>
            </a:r>
            <a:r>
              <a:rPr lang="bg-BG" dirty="0"/>
              <a:t> записи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59CAFBC6-0867-4217-B635-D87CF95F23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99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1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1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31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31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31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459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bg-BG" sz="3200" dirty="0"/>
              <a:t>Може да свързваме таблици с </a:t>
            </a:r>
            <a:r>
              <a:rPr lang="en-US" sz="3200" b="1" dirty="0">
                <a:solidFill>
                  <a:srgbClr val="F3BE60"/>
                </a:solidFill>
              </a:rPr>
              <a:t>JOIN</a:t>
            </a: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endParaRPr lang="en-US" sz="3200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bg-BG" sz="3400" dirty="0">
                <a:solidFill>
                  <a:schemeClr val="tx2">
                    <a:lumMod val="75000"/>
                  </a:schemeClr>
                </a:solidFill>
              </a:rPr>
              <a:t>Декартово произведение </a:t>
            </a:r>
            <a:r>
              <a:rPr lang="bg-BG" sz="3400" dirty="0"/>
              <a:t>получаваме,</a:t>
            </a:r>
            <a:br>
              <a:rPr lang="bg-BG" sz="3400" dirty="0"/>
            </a:br>
            <a:r>
              <a:rPr lang="bg-BG" sz="3400" dirty="0"/>
              <a:t>когато </a:t>
            </a:r>
            <a:r>
              <a:rPr lang="en-US" sz="3400" dirty="0"/>
              <a:t>JOIN </a:t>
            </a:r>
            <a:r>
              <a:rPr lang="bg-BG" sz="3400" dirty="0"/>
              <a:t>условието липсва или е </a:t>
            </a:r>
            <a:br>
              <a:rPr lang="bg-BG" sz="3400" dirty="0"/>
            </a:br>
            <a:r>
              <a:rPr lang="bg-BG" sz="3400" dirty="0"/>
              <a:t>невалидно</a:t>
            </a:r>
            <a:endParaRPr lang="en-US" dirty="0"/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bg-BG" sz="3200" dirty="0"/>
              <a:t>Има различни видове връзки </a:t>
            </a:r>
            <a:br>
              <a:rPr lang="bg-BG" sz="3200" dirty="0"/>
            </a:br>
            <a:r>
              <a:rPr lang="bg-BG" sz="3200" dirty="0"/>
              <a:t>между таблици –</a:t>
            </a:r>
            <a:r>
              <a:rPr lang="en-US" sz="3200" dirty="0"/>
              <a:t> </a:t>
            </a:r>
            <a:r>
              <a:rPr lang="en-US" sz="3200" b="1" dirty="0">
                <a:solidFill>
                  <a:srgbClr val="F3BE60"/>
                </a:solidFill>
              </a:rPr>
              <a:t>INNER</a:t>
            </a:r>
            <a:r>
              <a:rPr lang="en-US" sz="3200" dirty="0"/>
              <a:t>, </a:t>
            </a:r>
            <a:r>
              <a:rPr lang="en-US" sz="3200" b="1" dirty="0">
                <a:solidFill>
                  <a:srgbClr val="F3BE60"/>
                </a:solidFill>
              </a:rPr>
              <a:t>OUTER</a:t>
            </a:r>
            <a:r>
              <a:rPr lang="en-US" sz="3200" dirty="0"/>
              <a:t> </a:t>
            </a:r>
            <a:r>
              <a:rPr lang="bg-BG" sz="3200" dirty="0"/>
              <a:t>и т.н. 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470" y="1574513"/>
            <a:ext cx="3447142" cy="2557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6"/>
          <p:cNvGrpSpPr/>
          <p:nvPr/>
        </p:nvGrpSpPr>
        <p:grpSpPr>
          <a:xfrm>
            <a:off x="8498826" y="4716282"/>
            <a:ext cx="3081986" cy="1628125"/>
            <a:chOff x="998778" y="2709000"/>
            <a:chExt cx="7687634" cy="3510730"/>
          </a:xfrm>
        </p:grpSpPr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4" cstate="screen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778" y="2709000"/>
              <a:ext cx="7687634" cy="351073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0" name="TextBox 9"/>
            <p:cNvSpPr txBox="1"/>
            <p:nvPr/>
          </p:nvSpPr>
          <p:spPr>
            <a:xfrm rot="21361232">
              <a:off x="1603866" y="3732944"/>
              <a:ext cx="6576452" cy="1327851"/>
            </a:xfrm>
            <a:prstGeom prst="rect">
              <a:avLst/>
            </a:prstGeom>
            <a:noFill/>
          </p:spPr>
          <p:txBody>
            <a:bodyPr wrap="none" rtlCol="0">
              <a:prstTxWarp prst="textCascadeUp">
                <a:avLst/>
              </a:prstTxWarp>
              <a:spAutoFit/>
            </a:bodyPr>
            <a:lstStyle/>
            <a:p>
              <a:r>
                <a:rPr lang="en-US" sz="10700" b="1" dirty="0">
                  <a:ln w="3175">
                    <a:solidFill>
                      <a:srgbClr val="FFFFFF">
                        <a:alpha val="50000"/>
                      </a:srgbClr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  <a:alpha val="49804"/>
                    </a:schemeClr>
                  </a:solidFill>
                  <a:effectLst>
                    <a:outerShdw blurRad="88900" sx="102000" sy="102000" algn="ctr" rotWithShape="0">
                      <a:prstClr val="black"/>
                    </a:outerShdw>
                  </a:effectLst>
                </a:rPr>
                <a:t>Databases</a:t>
              </a:r>
            </a:p>
          </p:txBody>
        </p:sp>
      </p:grp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360803" y="1902096"/>
            <a:ext cx="7257608" cy="16031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2"/>
            <a:r>
              <a:rPr lang="en-US" sz="3000" b="1" dirty="0">
                <a:solidFill>
                  <a:schemeClr val="tx2"/>
                </a:solidFill>
                <a:latin typeface="Consolas" panose="020B0609020204030204" pitchFamily="49" charset="0"/>
              </a:rPr>
              <a:t>SELECT * FROM employees AS e</a:t>
            </a:r>
          </a:p>
          <a:p>
            <a:pPr marL="0" lvl="2"/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JOIN 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departments AS d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ON</a:t>
            </a:r>
            <a:b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sz="3000" b="1" noProof="1">
                <a:latin typeface="Consolas" panose="020B0609020204030204" pitchFamily="49" charset="0"/>
              </a:rPr>
              <a:t>d.department_id = e.department_id</a:t>
            </a:r>
            <a:endParaRPr lang="en-US" sz="3000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4CA36E0C-C3D9-49ED-BA55-B26332435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605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400" dirty="0"/>
              <a:t>Свързване на таблици с </a:t>
            </a:r>
            <a:r>
              <a:rPr lang="en-US" sz="4400" dirty="0"/>
              <a:t>JOIN</a:t>
            </a:r>
            <a:endParaRPr lang="ru-RU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156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74B75F54-D628-4ACA-9C68-B3B110A3CC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190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4212" y="2057400"/>
            <a:ext cx="3429001" cy="4421449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Декартово произведение</a:t>
            </a:r>
            <a:endParaRPr lang="en-US" dirty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Връзки между таблици</a:t>
            </a:r>
            <a:endParaRPr lang="en-US" dirty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Типове връзки</a:t>
            </a:r>
            <a:endParaRPr lang="en-US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E4FC6A2C-4F33-4130-A5C9-FE97C5A49E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54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9066212" y="4285439"/>
            <a:ext cx="495300" cy="1218018"/>
            <a:chOff x="4150" y="2578"/>
            <a:chExt cx="408" cy="952"/>
          </a:xfrm>
        </p:grpSpPr>
        <p:sp>
          <p:nvSpPr>
            <p:cNvPr id="521219" name="Line 3"/>
            <p:cNvSpPr>
              <a:spLocks noChangeShapeType="1"/>
            </p:cNvSpPr>
            <p:nvPr/>
          </p:nvSpPr>
          <p:spPr bwMode="auto">
            <a:xfrm>
              <a:off x="4558" y="2578"/>
              <a:ext cx="0" cy="952"/>
            </a:xfrm>
            <a:prstGeom prst="line">
              <a:avLst/>
            </a:prstGeom>
            <a:noFill/>
            <a:ln w="571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521220" name="Line 4"/>
            <p:cNvSpPr>
              <a:spLocks noChangeShapeType="1"/>
            </p:cNvSpPr>
            <p:nvPr/>
          </p:nvSpPr>
          <p:spPr bwMode="auto">
            <a:xfrm flipH="1">
              <a:off x="4150" y="3521"/>
              <a:ext cx="408" cy="0"/>
            </a:xfrm>
            <a:prstGeom prst="line">
              <a:avLst/>
            </a:prstGeom>
            <a:noFill/>
            <a:ln w="571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bg-BG" dirty="0"/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1382122" y="3828238"/>
            <a:ext cx="597490" cy="1675219"/>
            <a:chOff x="930" y="2577"/>
            <a:chExt cx="535" cy="953"/>
          </a:xfrm>
        </p:grpSpPr>
        <p:sp>
          <p:nvSpPr>
            <p:cNvPr id="521222" name="Line 6"/>
            <p:cNvSpPr>
              <a:spLocks noChangeShapeType="1"/>
            </p:cNvSpPr>
            <p:nvPr/>
          </p:nvSpPr>
          <p:spPr bwMode="auto">
            <a:xfrm>
              <a:off x="930" y="2577"/>
              <a:ext cx="0" cy="953"/>
            </a:xfrm>
            <a:prstGeom prst="line">
              <a:avLst/>
            </a:prstGeom>
            <a:noFill/>
            <a:ln w="571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521223" name="Line 7"/>
            <p:cNvSpPr>
              <a:spLocks noChangeShapeType="1"/>
            </p:cNvSpPr>
            <p:nvPr/>
          </p:nvSpPr>
          <p:spPr bwMode="auto">
            <a:xfrm>
              <a:off x="930" y="3521"/>
              <a:ext cx="535" cy="0"/>
            </a:xfrm>
            <a:prstGeom prst="line">
              <a:avLst/>
            </a:prstGeom>
            <a:noFill/>
            <a:ln w="571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bg-BG" dirty="0"/>
            </a:p>
          </p:txBody>
        </p:sp>
      </p:grpSp>
      <p:sp>
        <p:nvSpPr>
          <p:cNvPr id="52122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Данни от множество таблици</a:t>
            </a:r>
            <a:endParaRPr lang="en-US" dirty="0"/>
          </a:p>
        </p:txBody>
      </p:sp>
      <p:sp>
        <p:nvSpPr>
          <p:cNvPr id="521225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Понякога се нуждаем от данни от няколко таблици</a:t>
            </a:r>
            <a:r>
              <a:rPr lang="en-US" dirty="0"/>
              <a:t>:</a:t>
            </a:r>
          </a:p>
        </p:txBody>
      </p:sp>
      <p:graphicFrame>
        <p:nvGraphicFramePr>
          <p:cNvPr id="14" name="Table 1"/>
          <p:cNvGraphicFramePr>
            <a:graphicFrameLocks noGrp="1"/>
          </p:cNvGraphicFramePr>
          <p:nvPr/>
        </p:nvGraphicFramePr>
        <p:xfrm>
          <a:off x="684212" y="2456639"/>
          <a:ext cx="4953000" cy="1371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80632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172368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employee</a:t>
                      </a:r>
                      <a:r>
                        <a:rPr lang="bg-BG" noProof="1"/>
                        <a:t>_</a:t>
                      </a:r>
                      <a:r>
                        <a:rPr lang="en-US" noProof="1"/>
                        <a:t>name</a:t>
                      </a:r>
                    </a:p>
                  </a:txBody>
                  <a:tcPr>
                    <a:solidFill>
                      <a:srgbClr val="C6C0A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department_id</a:t>
                      </a:r>
                    </a:p>
                  </a:txBody>
                  <a:tcPr anchor="ctr">
                    <a:solidFill>
                      <a:srgbClr val="C6C0AA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Edward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John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</a:tbl>
          </a:graphicData>
        </a:graphic>
      </p:graphicFrame>
      <p:sp>
        <p:nvSpPr>
          <p:cNvPr id="15" name="TextBox 12"/>
          <p:cNvSpPr txBox="1"/>
          <p:nvPr/>
        </p:nvSpPr>
        <p:spPr>
          <a:xfrm>
            <a:off x="1800573" y="1912089"/>
            <a:ext cx="1758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Employees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399212" y="2456639"/>
          <a:ext cx="4722815" cy="1828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45341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577474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department_id</a:t>
                      </a:r>
                    </a:p>
                  </a:txBody>
                  <a:tcPr>
                    <a:solidFill>
                      <a:srgbClr val="C6C0A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department_name</a:t>
                      </a:r>
                    </a:p>
                  </a:txBody>
                  <a:tcPr>
                    <a:solidFill>
                      <a:srgbClr val="C6C0AA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Marketing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65357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i="0" dirty="0">
                          <a:solidFill>
                            <a:schemeClr val="tx1"/>
                          </a:solidFill>
                        </a:rPr>
                        <a:t>Purchasing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673780"/>
                  </a:ext>
                </a:extLst>
              </a:tr>
            </a:tbl>
          </a:graphicData>
        </a:graphic>
      </p:graphicFrame>
      <p:sp>
        <p:nvSpPr>
          <p:cNvPr id="17" name="TextBox 17"/>
          <p:cNvSpPr txBox="1"/>
          <p:nvPr/>
        </p:nvSpPr>
        <p:spPr>
          <a:xfrm>
            <a:off x="7510895" y="1885014"/>
            <a:ext cx="2101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Departments</a:t>
            </a:r>
          </a:p>
        </p:txBody>
      </p:sp>
      <p:graphicFrame>
        <p:nvGraphicFramePr>
          <p:cNvPr id="18" name="Table 3"/>
          <p:cNvGraphicFramePr>
            <a:graphicFrameLocks noGrp="1"/>
          </p:cNvGraphicFramePr>
          <p:nvPr/>
        </p:nvGraphicFramePr>
        <p:xfrm>
          <a:off x="1979611" y="5059362"/>
          <a:ext cx="7086599" cy="914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53700">
                  <a:extLst>
                    <a:ext uri="{9D8B030D-6E8A-4147-A177-3AD203B41FA5}">
                      <a16:colId xmlns:a16="http://schemas.microsoft.com/office/drawing/2014/main" val="187285565"/>
                    </a:ext>
                  </a:extLst>
                </a:gridCol>
                <a:gridCol w="2134478">
                  <a:extLst>
                    <a:ext uri="{9D8B030D-6E8A-4147-A177-3AD203B41FA5}">
                      <a16:colId xmlns:a16="http://schemas.microsoft.com/office/drawing/2014/main" val="1774347793"/>
                    </a:ext>
                  </a:extLst>
                </a:gridCol>
                <a:gridCol w="2598421">
                  <a:extLst>
                    <a:ext uri="{9D8B030D-6E8A-4147-A177-3AD203B41FA5}">
                      <a16:colId xmlns:a16="http://schemas.microsoft.com/office/drawing/2014/main" val="171930601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employee_name</a:t>
                      </a:r>
                    </a:p>
                  </a:txBody>
                  <a:tcPr>
                    <a:solidFill>
                      <a:srgbClr val="C6C0A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department_id</a:t>
                      </a:r>
                    </a:p>
                  </a:txBody>
                  <a:tcPr>
                    <a:solidFill>
                      <a:srgbClr val="C6C0A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department_name</a:t>
                      </a:r>
                    </a:p>
                  </a:txBody>
                  <a:tcPr>
                    <a:solidFill>
                      <a:srgbClr val="C6C0AA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25315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Edward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Sales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432538"/>
                  </a:ext>
                </a:extLst>
              </a:tr>
            </a:tbl>
          </a:graphicData>
        </a:graphic>
      </p:graphicFrame>
      <p:sp>
        <p:nvSpPr>
          <p:cNvPr id="19" name="Slide Number Placeholder">
            <a:extLst>
              <a:ext uri="{FF2B5EF4-FFF2-40B4-BE49-F238E27FC236}">
                <a16:creationId xmlns:a16="http://schemas.microsoft.com/office/drawing/2014/main" id="{B46BE30E-9BAF-46C6-93D8-7A37B13B82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984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Декартово произведение </a:t>
            </a:r>
            <a:r>
              <a:rPr lang="en-US" dirty="0"/>
              <a:t>(1)</a:t>
            </a:r>
          </a:p>
        </p:txBody>
      </p:sp>
      <p:sp>
        <p:nvSpPr>
          <p:cNvPr id="523267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bg-BG" sz="3900" dirty="0"/>
              <a:t>Това ще създаде </a:t>
            </a:r>
            <a:r>
              <a:rPr lang="bg-BG" sz="3900" dirty="0">
                <a:solidFill>
                  <a:schemeClr val="tx2">
                    <a:lumMod val="75000"/>
                  </a:schemeClr>
                </a:solidFill>
              </a:rPr>
              <a:t>Декартово произведение</a:t>
            </a:r>
            <a:r>
              <a:rPr lang="bg-BG" sz="3900" dirty="0"/>
              <a:t>:</a:t>
            </a:r>
            <a:endParaRPr lang="en-US" sz="3900" dirty="0"/>
          </a:p>
          <a:p>
            <a:pPr>
              <a:lnSpc>
                <a:spcPct val="90000"/>
              </a:lnSpc>
            </a:pPr>
            <a:endParaRPr lang="en-US" sz="3900" dirty="0"/>
          </a:p>
          <a:p>
            <a:pPr>
              <a:lnSpc>
                <a:spcPct val="90000"/>
              </a:lnSpc>
            </a:pPr>
            <a:endParaRPr lang="en-US" sz="6500" dirty="0"/>
          </a:p>
          <a:p>
            <a:pPr>
              <a:lnSpc>
                <a:spcPct val="90000"/>
              </a:lnSpc>
            </a:pPr>
            <a:r>
              <a:rPr lang="bg-BG" sz="3900" dirty="0"/>
              <a:t>Резултатът</a:t>
            </a:r>
            <a:r>
              <a:rPr lang="en-US" sz="3900" dirty="0"/>
              <a:t>:</a:t>
            </a:r>
            <a:endParaRPr lang="bg-BG" sz="3900" dirty="0"/>
          </a:p>
          <a:p>
            <a:pPr lvl="1">
              <a:lnSpc>
                <a:spcPct val="90000"/>
              </a:lnSpc>
            </a:pPr>
            <a:endParaRPr lang="bg-BG" dirty="0">
              <a:solidFill>
                <a:srgbClr val="F3BE60"/>
              </a:solidFill>
            </a:endParaRPr>
          </a:p>
          <a:p>
            <a:pPr lvl="1">
              <a:lnSpc>
                <a:spcPct val="90000"/>
              </a:lnSpc>
            </a:pPr>
            <a:r>
              <a:rPr lang="bg-BG" dirty="0">
                <a:solidFill>
                  <a:srgbClr val="F3BE60"/>
                </a:solidFill>
              </a:rPr>
              <a:t>всеки</a:t>
            </a:r>
            <a:r>
              <a:rPr lang="bg-BG" dirty="0"/>
              <a:t> ред от </a:t>
            </a:r>
            <a:r>
              <a:rPr lang="bg-BG" dirty="0">
                <a:solidFill>
                  <a:srgbClr val="F3BE60"/>
                </a:solidFill>
              </a:rPr>
              <a:t>първата</a:t>
            </a:r>
            <a:r>
              <a:rPr lang="bg-BG" dirty="0"/>
              <a:t> </a:t>
            </a:r>
            <a:br>
              <a:rPr lang="bg-BG" dirty="0"/>
            </a:br>
            <a:r>
              <a:rPr lang="bg-BG" dirty="0"/>
              <a:t>таблица е комбиниран</a:t>
            </a:r>
            <a:br>
              <a:rPr lang="bg-BG" dirty="0"/>
            </a:br>
            <a:r>
              <a:rPr lang="bg-BG" dirty="0"/>
              <a:t>с </a:t>
            </a:r>
            <a:r>
              <a:rPr lang="bg-BG" dirty="0">
                <a:solidFill>
                  <a:srgbClr val="F3BE60"/>
                </a:solidFill>
              </a:rPr>
              <a:t>всеки</a:t>
            </a:r>
            <a:r>
              <a:rPr lang="bg-BG" dirty="0"/>
              <a:t> ред от </a:t>
            </a:r>
            <a:r>
              <a:rPr lang="bg-BG" dirty="0">
                <a:solidFill>
                  <a:srgbClr val="F3BE60"/>
                </a:solidFill>
              </a:rPr>
              <a:t>втората</a:t>
            </a:r>
            <a:br>
              <a:rPr lang="bg-BG" dirty="0">
                <a:solidFill>
                  <a:srgbClr val="F3BE60"/>
                </a:solidFill>
              </a:rPr>
            </a:br>
            <a:endParaRPr lang="bg-BG" dirty="0">
              <a:solidFill>
                <a:srgbClr val="F3BE60"/>
              </a:solidFill>
            </a:endParaRPr>
          </a:p>
          <a:p>
            <a:pPr lvl="1">
              <a:lnSpc>
                <a:spcPct val="90000"/>
              </a:lnSpc>
            </a:pPr>
            <a:r>
              <a:rPr lang="bg-BG" dirty="0">
                <a:solidFill>
                  <a:srgbClr val="FFFFFF"/>
                </a:solidFill>
              </a:rPr>
              <a:t>При </a:t>
            </a:r>
            <a:r>
              <a:rPr lang="bg-BG" dirty="0">
                <a:solidFill>
                  <a:srgbClr val="F3BE60"/>
                </a:solidFill>
              </a:rPr>
              <a:t>200</a:t>
            </a:r>
            <a:r>
              <a:rPr lang="bg-BG" dirty="0">
                <a:solidFill>
                  <a:srgbClr val="FFFFFF"/>
                </a:solidFill>
              </a:rPr>
              <a:t> реда в първата</a:t>
            </a:r>
            <a:br>
              <a:rPr lang="bg-BG" dirty="0">
                <a:solidFill>
                  <a:srgbClr val="FFFFFF"/>
                </a:solidFill>
              </a:rPr>
            </a:br>
            <a:r>
              <a:rPr lang="bg-BG" dirty="0">
                <a:solidFill>
                  <a:srgbClr val="FFFFFF"/>
                </a:solidFill>
              </a:rPr>
              <a:t>и </a:t>
            </a:r>
            <a:r>
              <a:rPr lang="bg-BG" dirty="0">
                <a:solidFill>
                  <a:srgbClr val="F3BE60"/>
                </a:solidFill>
              </a:rPr>
              <a:t>300</a:t>
            </a:r>
            <a:r>
              <a:rPr lang="bg-BG" dirty="0">
                <a:solidFill>
                  <a:srgbClr val="FFFFFF"/>
                </a:solidFill>
              </a:rPr>
              <a:t> във втората ще</a:t>
            </a:r>
            <a:br>
              <a:rPr lang="bg-BG" dirty="0">
                <a:solidFill>
                  <a:srgbClr val="FFFFFF"/>
                </a:solidFill>
              </a:rPr>
            </a:br>
            <a:r>
              <a:rPr lang="bg-BG" dirty="0">
                <a:solidFill>
                  <a:srgbClr val="FFFFFF"/>
                </a:solidFill>
              </a:rPr>
              <a:t>имаме </a:t>
            </a:r>
            <a:r>
              <a:rPr lang="bg-BG" dirty="0">
                <a:solidFill>
                  <a:srgbClr val="F3BE60"/>
                </a:solidFill>
              </a:rPr>
              <a:t>60 000 </a:t>
            </a:r>
            <a:r>
              <a:rPr lang="bg-BG" dirty="0">
                <a:solidFill>
                  <a:srgbClr val="FFFFFF"/>
                </a:solidFill>
              </a:rPr>
              <a:t>реда в таблицата с резултата!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23268" name="Rectangle 4"/>
          <p:cNvSpPr>
            <a:spLocks noChangeArrowheads="1"/>
          </p:cNvSpPr>
          <p:nvPr/>
        </p:nvSpPr>
        <p:spPr bwMode="auto">
          <a:xfrm>
            <a:off x="2360612" y="1815625"/>
            <a:ext cx="7696200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last_name, name AS department_name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employees, departments;</a:t>
            </a:r>
          </a:p>
        </p:txBody>
      </p:sp>
      <p:graphicFrame>
        <p:nvGraphicFramePr>
          <p:cNvPr id="7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469666"/>
              </p:ext>
            </p:extLst>
          </p:nvPr>
        </p:nvGraphicFramePr>
        <p:xfrm>
          <a:off x="5332412" y="2971800"/>
          <a:ext cx="4724400" cy="2743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46061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578339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i="0" noProof="1"/>
                        <a:t>last_name</a:t>
                      </a:r>
                    </a:p>
                  </a:txBody>
                  <a:tcPr>
                    <a:solidFill>
                      <a:srgbClr val="C6C0A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/>
                        <a:t>department_name</a:t>
                      </a:r>
                    </a:p>
                  </a:txBody>
                  <a:tcPr>
                    <a:solidFill>
                      <a:srgbClr val="C6C0AA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Gilbert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Engineering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Brown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Engineering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65357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6625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Gilbert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693368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Brown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818171"/>
                  </a:ext>
                </a:extLst>
              </a:tr>
            </a:tbl>
          </a:graphicData>
        </a:graphic>
      </p:graphicFrame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08F4C9F0-C63F-4040-BFAF-629C3C644F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54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3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3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3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23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23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267" grpId="0" build="p"/>
      <p:bldP spid="52326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Декартово произведение </a:t>
            </a:r>
            <a:r>
              <a:rPr lang="en-US" dirty="0"/>
              <a:t>(2)</a:t>
            </a:r>
          </a:p>
        </p:txBody>
      </p:sp>
      <p:sp>
        <p:nvSpPr>
          <p:cNvPr id="524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Декартово произведение се получава когато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bg-BG" dirty="0">
                <a:solidFill>
                  <a:schemeClr val="accent1"/>
                </a:solidFill>
              </a:rPr>
              <a:t>Липсва</a:t>
            </a:r>
            <a:r>
              <a:rPr lang="bg-BG" dirty="0"/>
              <a:t> </a:t>
            </a:r>
            <a:r>
              <a:rPr lang="en-US" dirty="0"/>
              <a:t>JOIN </a:t>
            </a:r>
            <a:r>
              <a:rPr lang="bg-BG" dirty="0"/>
              <a:t>условието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JOIN </a:t>
            </a:r>
            <a:r>
              <a:rPr lang="bg-BG" dirty="0"/>
              <a:t>условието е </a:t>
            </a:r>
            <a:r>
              <a:rPr lang="bg-BG" dirty="0">
                <a:solidFill>
                  <a:schemeClr val="accent1"/>
                </a:solidFill>
              </a:rPr>
              <a:t>невалидно</a:t>
            </a:r>
            <a:endParaRPr lang="en-US" dirty="0">
              <a:solidFill>
                <a:schemeClr val="accent1"/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Условието е </a:t>
            </a:r>
            <a:r>
              <a:rPr lang="bg-BG" dirty="0">
                <a:solidFill>
                  <a:schemeClr val="accent1"/>
                </a:solidFill>
              </a:rPr>
              <a:t>така</a:t>
            </a:r>
            <a:r>
              <a:rPr lang="bg-BG" dirty="0"/>
              <a:t> </a:t>
            </a:r>
            <a:r>
              <a:rPr lang="bg-BG" dirty="0">
                <a:solidFill>
                  <a:schemeClr val="accent1"/>
                </a:solidFill>
              </a:rPr>
              <a:t>формулирано</a:t>
            </a:r>
            <a:r>
              <a:rPr lang="bg-BG" dirty="0"/>
              <a:t>, че всички редове от първата таблица са свързани с всички редове от втората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За да избегнете получаване на Декартово произведение, винаги указвайте валидно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JOIN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условие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D55FB58B-DB12-4B01-9A8C-038E5C9A4A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704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4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4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4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4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4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29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Релациите между таблици са полезни, когато са съчетани с връзки (чрез клаузата </a:t>
            </a:r>
            <a:r>
              <a:rPr lang="en-US" sz="3600" dirty="0"/>
              <a:t>JOIN). </a:t>
            </a:r>
            <a:r>
              <a:rPr lang="bg-BG" sz="3600" dirty="0"/>
              <a:t>Така можем да извлечем данни</a:t>
            </a:r>
            <a:r>
              <a:rPr lang="en-US" sz="3600" dirty="0"/>
              <a:t> 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едновременно</a:t>
            </a:r>
            <a:r>
              <a:rPr lang="bg-BG" sz="3600" dirty="0"/>
              <a:t> от две таблици.</a:t>
            </a:r>
            <a:endParaRPr lang="en-US" sz="3600" dirty="0"/>
          </a:p>
          <a:p>
            <a:pPr lvl="1"/>
            <a:r>
              <a:rPr lang="en-US" dirty="0"/>
              <a:t>JOIN </a:t>
            </a:r>
            <a:r>
              <a:rPr lang="bg-BG" dirty="0"/>
              <a:t>изисква поне две таблици и</a:t>
            </a:r>
            <a:r>
              <a:rPr lang="en-US" dirty="0"/>
              <a:t> „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свързващо условие</a:t>
            </a:r>
            <a:r>
              <a:rPr lang="en-US" dirty="0"/>
              <a:t>".</a:t>
            </a:r>
          </a:p>
          <a:p>
            <a:pPr lvl="1"/>
            <a:r>
              <a:rPr lang="bg-BG" dirty="0"/>
              <a:t>Пример</a:t>
            </a:r>
            <a:r>
              <a:rPr lang="en-US" dirty="0"/>
              <a:t>: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Връзки между таблици</a:t>
            </a:r>
            <a:endParaRPr lang="en-US" dirty="0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678934" y="4482744"/>
            <a:ext cx="10623500" cy="16031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000" b="1" noProof="1">
                <a:latin typeface="Consolas" panose="020B0609020204030204" pitchFamily="49" charset="0"/>
              </a:rPr>
              <a:t>SELECT * FROM table_a</a:t>
            </a:r>
            <a:br>
              <a:rPr lang="en-US" sz="3000" b="1" noProof="1">
                <a:latin typeface="Consolas" panose="020B0609020204030204" pitchFamily="49" charset="0"/>
              </a:rPr>
            </a:br>
            <a:r>
              <a:rPr lang="en-US" sz="3000" b="1" noProof="1">
                <a:latin typeface="Consolas" panose="020B0609020204030204" pitchFamily="49" charset="0"/>
              </a:rPr>
              <a:t> 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JOIN</a:t>
            </a:r>
            <a:r>
              <a:rPr lang="en-US" sz="3000" b="1" noProof="1">
                <a:latin typeface="Consolas" panose="020B0609020204030204" pitchFamily="49" charset="0"/>
              </a:rPr>
              <a:t> table_b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ON</a:t>
            </a:r>
            <a:r>
              <a:rPr lang="en-US" sz="3000" b="1" noProof="1">
                <a:latin typeface="Consolas" panose="020B0609020204030204" pitchFamily="49" charset="0"/>
              </a:rPr>
              <a:t> </a:t>
            </a:r>
            <a:br>
              <a:rPr lang="en-US" sz="3000" b="1" noProof="1">
                <a:latin typeface="Consolas" panose="020B0609020204030204" pitchFamily="49" charset="0"/>
              </a:rPr>
            </a:br>
            <a:r>
              <a:rPr lang="en-US" sz="3000" b="1" noProof="1">
                <a:latin typeface="Consolas" panose="020B0609020204030204" pitchFamily="49" charset="0"/>
              </a:rPr>
              <a:t>    table_b.common_column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3000" b="1" noProof="1">
                <a:latin typeface="Consolas" panose="020B0609020204030204" pitchFamily="49" charset="0"/>
              </a:rPr>
              <a:t> table_a.common_column</a:t>
            </a:r>
            <a:endParaRPr lang="en-US" sz="3000" b="1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7924829" y="4251831"/>
            <a:ext cx="3581400" cy="685316"/>
          </a:xfrm>
          <a:prstGeom prst="wedgeRoundRectCallout">
            <a:avLst>
              <a:gd name="adj1" fmla="val -91192"/>
              <a:gd name="adj2" fmla="val 13578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Свързващо условие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198812" y="3753614"/>
            <a:ext cx="4237011" cy="498217"/>
          </a:xfrm>
          <a:prstGeom prst="wedgeRoundRectCallout">
            <a:avLst>
              <a:gd name="adj1" fmla="val 1435"/>
              <a:gd name="adj2" fmla="val 21715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Селекция от две таблици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F1E79134-757F-4EDB-BAB5-8D62042C29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852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bg-BG" sz="3200" dirty="0"/>
              <a:t>Използвайте базата данни </a:t>
            </a:r>
            <a:r>
              <a:rPr lang="en-US" sz="3200" dirty="0"/>
              <a:t>"Geography". </a:t>
            </a:r>
            <a:r>
              <a:rPr lang="bg-BG" sz="3200" dirty="0"/>
              <a:t>Изведете справка за всички върхове в</a:t>
            </a:r>
            <a:r>
              <a:rPr lang="en-US" sz="3200" dirty="0"/>
              <a:t> </a:t>
            </a:r>
            <a:r>
              <a:rPr lang="bg-BG" sz="3200" dirty="0"/>
              <a:t>планината </a:t>
            </a:r>
            <a:r>
              <a:rPr lang="en-US" sz="3200" dirty="0"/>
              <a:t>"</a:t>
            </a:r>
            <a:r>
              <a:rPr lang="en-US" sz="3200" noProof="1"/>
              <a:t>Rila</a:t>
            </a:r>
            <a:r>
              <a:rPr lang="en-US" sz="3200" dirty="0"/>
              <a:t>".</a:t>
            </a:r>
          </a:p>
          <a:p>
            <a:pPr lvl="1"/>
            <a:r>
              <a:rPr lang="bg-BG" dirty="0"/>
              <a:t>Справката да включва имената на планината, на върха и височината на върха</a:t>
            </a:r>
            <a:r>
              <a:rPr lang="en-US" dirty="0"/>
              <a:t>.</a:t>
            </a:r>
          </a:p>
          <a:p>
            <a:pPr lvl="1"/>
            <a:r>
              <a:rPr lang="bg-BG" dirty="0"/>
              <a:t>Върховете да са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сортирани</a:t>
            </a:r>
            <a:r>
              <a:rPr lang="en-US" dirty="0"/>
              <a:t> </a:t>
            </a:r>
            <a:r>
              <a:rPr lang="bg-BG" dirty="0"/>
              <a:t>по височина, в намаляващ ред</a:t>
            </a:r>
            <a:r>
              <a:rPr lang="en-US" dirty="0"/>
              <a:t>.</a:t>
            </a:r>
            <a:br>
              <a:rPr lang="en-US" sz="3000" dirty="0"/>
            </a:br>
            <a:endParaRPr lang="bg-BG" sz="2800" dirty="0"/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Върхове в Рила</a:t>
            </a:r>
            <a:endParaRPr lang="en-US" noProof="1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2658" y="4338815"/>
            <a:ext cx="6463508" cy="2186187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91BDBFD5-517C-4A01-847B-21BCA6C1A2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9540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5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5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Върхове в Рила</a:t>
            </a:r>
            <a:endParaRPr lang="en-US" noProof="1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608012" y="2209800"/>
            <a:ext cx="10668000" cy="25264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000" b="1" noProof="1">
                <a:latin typeface="Consolas" panose="020B0609020204030204" pitchFamily="49" charset="0"/>
              </a:rPr>
              <a:t>SELECT m.mountain_range, p.peak_name, p.elevation </a:t>
            </a:r>
          </a:p>
          <a:p>
            <a:r>
              <a:rPr lang="en-US" sz="3000" b="1" noProof="1">
                <a:latin typeface="Consolas" panose="020B0609020204030204" pitchFamily="49" charset="0"/>
              </a:rPr>
              <a:t>  FROM peaks AS p</a:t>
            </a:r>
          </a:p>
          <a:p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JOIN</a:t>
            </a:r>
            <a:r>
              <a:rPr lang="en-US" sz="3000" b="1" noProof="1">
                <a:latin typeface="Consolas" panose="020B0609020204030204" pitchFamily="49" charset="0"/>
              </a:rPr>
              <a:t> mountains AS m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ON</a:t>
            </a:r>
            <a:r>
              <a:rPr lang="en-US" sz="3000" b="1" noProof="1">
                <a:latin typeface="Consolas" panose="020B0609020204030204" pitchFamily="49" charset="0"/>
              </a:rPr>
              <a:t> m.id = p.mountain_id</a:t>
            </a:r>
          </a:p>
          <a:p>
            <a:r>
              <a:rPr lang="en-US" sz="3000" b="1" noProof="1">
                <a:latin typeface="Consolas" panose="020B0609020204030204" pitchFamily="49" charset="0"/>
              </a:rPr>
              <a:t> 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WHERE</a:t>
            </a:r>
            <a:r>
              <a:rPr lang="en-US" sz="3000" b="1" noProof="1">
                <a:latin typeface="Consolas" panose="020B0609020204030204" pitchFamily="49" charset="0"/>
              </a:rPr>
              <a:t> m.mountain_range = 'Rila'</a:t>
            </a:r>
            <a:br>
              <a:rPr lang="en-US" sz="3000" b="1" noProof="1">
                <a:latin typeface="Consolas" panose="020B0609020204030204" pitchFamily="49" charset="0"/>
              </a:rPr>
            </a:br>
            <a:r>
              <a:rPr lang="en-US" sz="3000" b="1" noProof="1">
                <a:latin typeface="Consolas" panose="020B0609020204030204" pitchFamily="49" charset="0"/>
              </a:rPr>
              <a:t>  ORDER BY p.elevation DESC;</a:t>
            </a:r>
            <a:endParaRPr lang="en-US" sz="3000" b="1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9412" y="5979370"/>
            <a:ext cx="1143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bg-BG" sz="2800" dirty="0"/>
              <a:t>Бележка</a:t>
            </a:r>
            <a:r>
              <a:rPr lang="en-US" sz="2800" dirty="0"/>
              <a:t>:</a:t>
            </a:r>
            <a:r>
              <a:rPr lang="bg-BG" sz="2800" dirty="0"/>
              <a:t> връзките с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accent1"/>
                </a:solidFill>
              </a:rPr>
              <a:t>JOIN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bg-BG" sz="2800" dirty="0"/>
              <a:t>са по-производителни от вложените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SELECT</a:t>
            </a:r>
            <a:r>
              <a:rPr lang="bg-BG" sz="2800" dirty="0">
                <a:solidFill>
                  <a:srgbClr val="FFFFFF"/>
                </a:solidFill>
                <a:latin typeface="Consolas" pitchFamily="49" charset="0"/>
              </a:rPr>
              <a:t>-и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052096" y="1371601"/>
            <a:ext cx="4842916" cy="574966"/>
          </a:xfrm>
          <a:prstGeom prst="wedgeRoundRectCallout">
            <a:avLst>
              <a:gd name="adj1" fmla="val -53561"/>
              <a:gd name="adj2" fmla="val 10980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Селекция от няколко таблици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466012" y="4038601"/>
            <a:ext cx="3557700" cy="576586"/>
          </a:xfrm>
          <a:prstGeom prst="wedgeRoundRectCallout">
            <a:avLst>
              <a:gd name="adj1" fmla="val -41375"/>
              <a:gd name="adj2" fmla="val -11037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Свързващо условие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1903412" y="4999468"/>
            <a:ext cx="2209800" cy="611644"/>
          </a:xfrm>
          <a:prstGeom prst="wedgeRoundRectCallout">
            <a:avLst>
              <a:gd name="adj1" fmla="val -50152"/>
              <a:gd name="adj2" fmla="val -11037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Сортитране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4636E181-BFBF-49FD-9341-39C7272F30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2146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2"/>
            <a:ext cx="6056399" cy="291852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INNER JOIN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LEFT</a:t>
            </a:r>
            <a:r>
              <a:rPr lang="bg-BG" sz="3600" dirty="0"/>
              <a:t> и </a:t>
            </a:r>
            <a:r>
              <a:rPr lang="en-US" sz="3600" dirty="0"/>
              <a:t>RIGHT OUTER JOIN</a:t>
            </a:r>
            <a:endParaRPr lang="bg-BG" sz="3600" dirty="0"/>
          </a:p>
          <a:p>
            <a:pPr>
              <a:lnSpc>
                <a:spcPct val="100000"/>
              </a:lnSpc>
            </a:pPr>
            <a:r>
              <a:rPr lang="en-US" sz="3600" dirty="0"/>
              <a:t>FULL OUTER JOIN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CROSS JOIN</a:t>
            </a:r>
          </a:p>
        </p:txBody>
      </p: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връзки</a:t>
            </a:r>
            <a:endParaRPr lang="en-US" dirty="0"/>
          </a:p>
        </p:txBody>
      </p:sp>
      <p:pic>
        <p:nvPicPr>
          <p:cNvPr id="45057" name="Picture 1" descr="C:\Trash\table-red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808412" y="3962400"/>
            <a:ext cx="2771776" cy="22242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1" descr="C:\Trash\table-red.pn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659687" y="3998028"/>
            <a:ext cx="2771776" cy="22242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5061" name="Picture 5" descr="http://www.clker.com/cliparts/9/1/7/7/11954453101010753072kuba_arrow_icons_set.svg.hi.pn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 rot="984847">
            <a:off x="5932190" y="4479555"/>
            <a:ext cx="1119026" cy="609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5" descr="http://www.clker.com/cliparts/9/1/7/7/11954453101010753072kuba_arrow_icons_set.svg.hi.pn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 rot="20261839" flipH="1">
            <a:off x="8152653" y="4446321"/>
            <a:ext cx="1114376" cy="609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5063" name="Picture 7" descr="http://relationary.files.wordpress.com/2008/03/zachmansql04.jpg"/>
          <p:cNvPicPr>
            <a:picLocks noChangeAspect="1" noChangeArrowheads="1"/>
          </p:cNvPicPr>
          <p:nvPr/>
        </p:nvPicPr>
        <p:blipFill>
          <a:blip r:embed="rId5" cstate="screen">
            <a:lum bright="-30000" contrast="20000"/>
          </a:blip>
          <a:srcRect/>
          <a:stretch>
            <a:fillRect/>
          </a:stretch>
        </p:blipFill>
        <p:spPr bwMode="auto">
          <a:xfrm rot="742204">
            <a:off x="7318188" y="4182995"/>
            <a:ext cx="813813" cy="813813"/>
          </a:xfrm>
          <a:prstGeom prst="roundRect">
            <a:avLst>
              <a:gd name="adj" fmla="val 46433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63500"/>
          </a:effectLst>
        </p:spPr>
      </p:pic>
      <p:pic>
        <p:nvPicPr>
          <p:cNvPr id="45059" name="Picture 3" descr="http://www.clker.com/cliparts/9/1/7/7/11954453101010753072kuba_arrow_icons_set.svg.hi.png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6992815" y="4822822"/>
            <a:ext cx="1238248" cy="11556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0A8E00CC-6EC4-4BEF-8BA5-2DBF6767C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848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5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5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5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5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315" grpId="0" uiExpand="1" build="p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7176</TotalTime>
  <Words>928</Words>
  <Application>Microsoft Office PowerPoint</Application>
  <PresentationFormat>Custom</PresentationFormat>
  <Paragraphs>146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Consolas</vt:lpstr>
      <vt:lpstr>Courier New</vt:lpstr>
      <vt:lpstr>Wingdings</vt:lpstr>
      <vt:lpstr>Wingdings 2</vt:lpstr>
      <vt:lpstr>SoftUni 16x9</vt:lpstr>
      <vt:lpstr>PowerPoint Presentation</vt:lpstr>
      <vt:lpstr>Съдържание</vt:lpstr>
      <vt:lpstr>Данни от множество таблици</vt:lpstr>
      <vt:lpstr>Декартово произведение (1)</vt:lpstr>
      <vt:lpstr>Декартово произведение (2)</vt:lpstr>
      <vt:lpstr>Връзки между таблици</vt:lpstr>
      <vt:lpstr>Задача: Върхове в Рила</vt:lpstr>
      <vt:lpstr>Решение: Върхове в Рила</vt:lpstr>
      <vt:lpstr>Типове връзки</vt:lpstr>
      <vt:lpstr>INNER vs. OUTER JOIN</vt:lpstr>
      <vt:lpstr>Обобщение</vt:lpstr>
      <vt:lpstr>Свързване на таблици с JOIN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Joins; Subquries; CTE and Indices</dc:title>
  <dc:subject>Software Development Course</dc:subject>
  <dc:creator>Software University Foundation</dc:creator>
  <cp:keywords>Databases; SQL; programming; SoftUni; Software University; programming; software development; software engineering; course; database systems</cp:keywords>
  <dc:description>Фондация "Софтуерен университет" - http://softuni.foundation</dc:description>
  <cp:lastModifiedBy>Svetlin Nakov</cp:lastModifiedBy>
  <cp:revision>296</cp:revision>
  <dcterms:created xsi:type="dcterms:W3CDTF">2014-01-02T17:00:34Z</dcterms:created>
  <dcterms:modified xsi:type="dcterms:W3CDTF">2019-12-17T11:14:54Z</dcterms:modified>
  <cp:category>DB Basics Course @ SoftUni - https://softuni.bg/courses/databases-basics-ms-sql-server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