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9"/>
  </p:notesMasterIdLst>
  <p:handoutMasterIdLst>
    <p:handoutMasterId r:id="rId20"/>
  </p:handoutMasterIdLst>
  <p:sldIdLst>
    <p:sldId id="477" r:id="rId3"/>
    <p:sldId id="478" r:id="rId4"/>
    <p:sldId id="412" r:id="rId5"/>
    <p:sldId id="413" r:id="rId6"/>
    <p:sldId id="474" r:id="rId7"/>
    <p:sldId id="475" r:id="rId8"/>
    <p:sldId id="476" r:id="rId9"/>
    <p:sldId id="424" r:id="rId10"/>
    <p:sldId id="425" r:id="rId11"/>
    <p:sldId id="426" r:id="rId12"/>
    <p:sldId id="427" r:id="rId13"/>
    <p:sldId id="428" r:id="rId14"/>
    <p:sldId id="429" r:id="rId15"/>
    <p:sldId id="447" r:id="rId16"/>
    <p:sldId id="480" r:id="rId17"/>
    <p:sldId id="481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D714BE5-2F94-4F58-A236-06877DFC4EB4}">
          <p14:sldIdLst>
            <p14:sldId id="477"/>
            <p14:sldId id="478"/>
          </p14:sldIdLst>
        </p14:section>
        <p14:section name="Joins" id="{104FFDCA-8C67-4F4F-B2FA-0292AF541905}">
          <p14:sldIdLst>
            <p14:sldId id="412"/>
            <p14:sldId id="413"/>
            <p14:sldId id="474"/>
            <p14:sldId id="475"/>
            <p14:sldId id="476"/>
            <p14:sldId id="424"/>
            <p14:sldId id="425"/>
            <p14:sldId id="426"/>
            <p14:sldId id="427"/>
            <p14:sldId id="428"/>
            <p14:sldId id="429"/>
          </p14:sldIdLst>
        </p14:section>
        <p14:section name="Conclusion" id="{16C96D23-D77D-4D96-B230-6553BDE5C657}">
          <p14:sldIdLst>
            <p14:sldId id="447"/>
            <p14:sldId id="480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8FA6747-9682-437F-91D0-1B94928379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52288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C2DCA-6CD4-48A7-91CC-990A469CC4A4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DD0827A7-9447-44BD-8C91-0D686D6C51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78426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E950497-0CA4-473A-A826-4F836DB004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69769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7D75FE2-8A04-478D-850B-7572570FB4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49799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F08DF7D-EC2D-4EA1-B0D7-6AB82C65B2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4886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3BD1FDF-596D-4F3A-8328-2FA04D543F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00287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Inner</a:t>
            </a:r>
            <a:r>
              <a:rPr lang="en-US" baseline="0" dirty="0"/>
              <a:t> joins return only rows which exist in both tables.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912E169-3F49-46FE-9AF7-27F73274AC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08889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CA1630C-6111-4E8C-B18B-BB1845C295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45354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Three-Way Joins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C0128"/>
                </a:solidFill>
              </a:rPr>
              <a:t>three-way join</a:t>
            </a:r>
            <a:r>
              <a:rPr lang="en-US" dirty="0"/>
              <a:t> is a join of three tables. In </a:t>
            </a:r>
            <a:r>
              <a:rPr lang="en-US" dirty="0">
                <a:solidFill>
                  <a:srgbClr val="FC0128"/>
                </a:solidFill>
              </a:rPr>
              <a:t>SQL: 1999 compliant syntax</a:t>
            </a:r>
            <a:r>
              <a:rPr lang="en-US" dirty="0"/>
              <a:t>, joins are performed from left to right so the first join to be performed is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. The first join condition can reference columns in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 but cannot reference columns in </a:t>
            </a:r>
            <a:r>
              <a:rPr lang="en-US" dirty="0">
                <a:latin typeface="Courier New" pitchFamily="49" charset="0"/>
              </a:rPr>
              <a:t>STATEPROVINCE</a:t>
            </a:r>
            <a:r>
              <a:rPr lang="en-US" dirty="0"/>
              <a:t>. The second join condition can reference columns from all three tables.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can also be written as a three-way equijoin: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dirty="0" err="1"/>
              <a:t>e.LastName</a:t>
            </a:r>
            <a:r>
              <a:rPr lang="en-US" dirty="0"/>
              <a:t>, </a:t>
            </a:r>
            <a:r>
              <a:rPr lang="en-US" dirty="0" err="1"/>
              <a:t>a.City</a:t>
            </a:r>
            <a:r>
              <a:rPr lang="en-US" dirty="0"/>
              <a:t>, </a:t>
            </a:r>
            <a:r>
              <a:rPr lang="en-US" dirty="0" err="1"/>
              <a:t>sp.Name</a:t>
            </a:r>
            <a:r>
              <a:rPr lang="en-US" dirty="0"/>
              <a:t> </a:t>
            </a:r>
            <a:r>
              <a:rPr lang="en-US" dirty="0" err="1"/>
              <a:t>SPName</a:t>
            </a:r>
            <a:endParaRPr lang="en-US" dirty="0"/>
          </a:p>
          <a:p>
            <a:pPr lvl="1"/>
            <a:r>
              <a:rPr lang="en-US" dirty="0"/>
              <a:t>FROM employee e, address a, </a:t>
            </a:r>
            <a:r>
              <a:rPr lang="en-US" dirty="0" err="1"/>
              <a:t>stateprovince</a:t>
            </a:r>
            <a:r>
              <a:rPr lang="en-US" dirty="0"/>
              <a:t> sp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e.AddressID</a:t>
            </a:r>
            <a:r>
              <a:rPr lang="en-US" dirty="0"/>
              <a:t> = </a:t>
            </a:r>
            <a:r>
              <a:rPr lang="en-US" dirty="0" err="1"/>
              <a:t>a.AddressID</a:t>
            </a:r>
            <a:endParaRPr lang="en-US" dirty="0"/>
          </a:p>
          <a:p>
            <a:pPr lvl="1"/>
            <a:r>
              <a:rPr lang="en-US" dirty="0"/>
              <a:t>  AND </a:t>
            </a:r>
            <a:r>
              <a:rPr lang="en-US" dirty="0" err="1"/>
              <a:t>a.StateProvinceID</a:t>
            </a:r>
            <a:r>
              <a:rPr lang="en-US" dirty="0"/>
              <a:t> = </a:t>
            </a:r>
            <a:r>
              <a:rPr lang="en-US" dirty="0" err="1"/>
              <a:t>sp.StateProvinceID</a:t>
            </a:r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E85085F-894E-4D50-9837-DAEE07A80C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62120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Three-Way Joins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C0128"/>
                </a:solidFill>
              </a:rPr>
              <a:t>three-way join</a:t>
            </a:r>
            <a:r>
              <a:rPr lang="en-US" dirty="0"/>
              <a:t> is a join of three tables. In </a:t>
            </a:r>
            <a:r>
              <a:rPr lang="en-US" dirty="0">
                <a:solidFill>
                  <a:srgbClr val="FC0128"/>
                </a:solidFill>
              </a:rPr>
              <a:t>SQL: 1999 compliant syntax</a:t>
            </a:r>
            <a:r>
              <a:rPr lang="en-US" dirty="0"/>
              <a:t>, joins are performed from left to right so the first join to be performed is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. The first join condition can reference columns in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 but cannot reference columns in </a:t>
            </a:r>
            <a:r>
              <a:rPr lang="en-US" dirty="0">
                <a:latin typeface="Courier New" pitchFamily="49" charset="0"/>
              </a:rPr>
              <a:t>STATEPROVINCE</a:t>
            </a:r>
            <a:r>
              <a:rPr lang="en-US" dirty="0"/>
              <a:t>. The second join condition can reference columns from all three tables.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can also be written as a three-way equijoin: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dirty="0" err="1"/>
              <a:t>e.LastName</a:t>
            </a:r>
            <a:r>
              <a:rPr lang="en-US" dirty="0"/>
              <a:t>, </a:t>
            </a:r>
            <a:r>
              <a:rPr lang="en-US" dirty="0" err="1"/>
              <a:t>a.City</a:t>
            </a:r>
            <a:r>
              <a:rPr lang="en-US" dirty="0"/>
              <a:t>, </a:t>
            </a:r>
            <a:r>
              <a:rPr lang="en-US" dirty="0" err="1"/>
              <a:t>sp.Name</a:t>
            </a:r>
            <a:r>
              <a:rPr lang="en-US" dirty="0"/>
              <a:t> </a:t>
            </a:r>
            <a:r>
              <a:rPr lang="en-US" dirty="0" err="1"/>
              <a:t>SPName</a:t>
            </a:r>
            <a:endParaRPr lang="en-US" dirty="0"/>
          </a:p>
          <a:p>
            <a:pPr lvl="1"/>
            <a:r>
              <a:rPr lang="en-US" dirty="0"/>
              <a:t>FROM employee e, address a, </a:t>
            </a:r>
            <a:r>
              <a:rPr lang="en-US" dirty="0" err="1"/>
              <a:t>stateprovince</a:t>
            </a:r>
            <a:r>
              <a:rPr lang="en-US" dirty="0"/>
              <a:t> sp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e.AddressID</a:t>
            </a:r>
            <a:r>
              <a:rPr lang="en-US" dirty="0"/>
              <a:t> = </a:t>
            </a:r>
            <a:r>
              <a:rPr lang="en-US" dirty="0" err="1"/>
              <a:t>a.AddressID</a:t>
            </a:r>
            <a:endParaRPr lang="en-US" dirty="0"/>
          </a:p>
          <a:p>
            <a:pPr lvl="1"/>
            <a:r>
              <a:rPr lang="en-US" dirty="0"/>
              <a:t>  AND </a:t>
            </a:r>
            <a:r>
              <a:rPr lang="en-US" dirty="0" err="1"/>
              <a:t>a.StateProvinceID</a:t>
            </a:r>
            <a:r>
              <a:rPr lang="en-US" dirty="0"/>
              <a:t> = </a:t>
            </a:r>
            <a:r>
              <a:rPr lang="en-US" dirty="0" err="1"/>
              <a:t>sp.StateProvinceID</a:t>
            </a:r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3DA61AE-7718-4B68-916C-C7F30C4A5F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55122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10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/>
              <a:t>The example shown performs a join on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tables, and, in addition, displays only employees within the Sales department.</a:t>
            </a:r>
          </a:p>
          <a:p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486D68B-BCA9-4B46-B1ED-62CA441CE6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26626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11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/>
              <a:t>The example shown performs a join on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tables, and, in addition, displays only employees within the Sales department.</a:t>
            </a:r>
          </a:p>
          <a:p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5D7B3A7-EA84-4B9C-9EDD-6C8F8A753F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46215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C2DCA-6CD4-48A7-91CC-990A469CC4A4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9140E904-03E8-41EF-9DA3-91F4618650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22625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9.jpeg"/><Relationship Id="rId4" Type="http://schemas.openxmlformats.org/officeDocument/2006/relationships/image" Target="../media/image16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524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/>
              <a:t>INNER </a:t>
            </a:r>
            <a:r>
              <a:rPr lang="ru-RU" dirty="0"/>
              <a:t>JOIN клауза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806020" cy="2524722"/>
            <a:chOff x="745783" y="3624633"/>
            <a:chExt cx="5806020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027027" y="3706052"/>
              <a:ext cx="1524776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Бази данни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834986" y="4404256"/>
            <a:ext cx="1842909" cy="1359378"/>
            <a:chOff x="6932612" y="4403322"/>
            <a:chExt cx="1842909" cy="1359378"/>
          </a:xfrm>
        </p:grpSpPr>
        <p:sp>
          <p:nvSpPr>
            <p:cNvPr id="44" name="Rectangle 4"/>
            <p:cNvSpPr>
              <a:spLocks noChangeArrowheads="1"/>
            </p:cNvSpPr>
            <p:nvPr/>
          </p:nvSpPr>
          <p:spPr bwMode="blackWhite">
            <a:xfrm>
              <a:off x="6945149" y="4417416"/>
              <a:ext cx="1817835" cy="1328055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45" name="Rectangle 26"/>
            <p:cNvSpPr>
              <a:spLocks noChangeArrowheads="1"/>
            </p:cNvSpPr>
            <p:nvPr/>
          </p:nvSpPr>
          <p:spPr bwMode="ltGray">
            <a:xfrm>
              <a:off x="8493443" y="4425247"/>
              <a:ext cx="258572" cy="13076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58" name="Rectangle 26"/>
            <p:cNvSpPr>
              <a:spLocks noChangeArrowheads="1"/>
            </p:cNvSpPr>
            <p:nvPr/>
          </p:nvSpPr>
          <p:spPr bwMode="ltGray">
            <a:xfrm>
              <a:off x="6947841" y="4574079"/>
              <a:ext cx="1804174" cy="143138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>
                <a:solidFill>
                  <a:srgbClr val="00B0F0"/>
                </a:solidFill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ltGray">
            <a:xfrm>
              <a:off x="6953549" y="5181600"/>
              <a:ext cx="1804174" cy="143138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>
                <a:solidFill>
                  <a:srgbClr val="00B0F0"/>
                </a:solidFill>
              </a:endParaRPr>
            </a:p>
          </p:txBody>
        </p:sp>
        <p:sp>
          <p:nvSpPr>
            <p:cNvPr id="46" name="Line 28"/>
            <p:cNvSpPr>
              <a:spLocks noChangeShapeType="1"/>
            </p:cNvSpPr>
            <p:nvPr/>
          </p:nvSpPr>
          <p:spPr bwMode="auto">
            <a:xfrm>
              <a:off x="7901079" y="4404889"/>
              <a:ext cx="0" cy="13578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7" name="Line 29"/>
            <p:cNvSpPr>
              <a:spLocks noChangeShapeType="1"/>
            </p:cNvSpPr>
            <p:nvPr/>
          </p:nvSpPr>
          <p:spPr bwMode="auto">
            <a:xfrm>
              <a:off x="7214690" y="4404889"/>
              <a:ext cx="0" cy="13578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8" name="Line 30"/>
            <p:cNvSpPr>
              <a:spLocks noChangeShapeType="1"/>
            </p:cNvSpPr>
            <p:nvPr/>
          </p:nvSpPr>
          <p:spPr bwMode="auto">
            <a:xfrm>
              <a:off x="6932612" y="4574027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9" name="Line 31"/>
            <p:cNvSpPr>
              <a:spLocks noChangeShapeType="1"/>
            </p:cNvSpPr>
            <p:nvPr/>
          </p:nvSpPr>
          <p:spPr bwMode="auto">
            <a:xfrm>
              <a:off x="6932612" y="4724373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0" name="Line 32"/>
            <p:cNvSpPr>
              <a:spLocks noChangeShapeType="1"/>
            </p:cNvSpPr>
            <p:nvPr/>
          </p:nvSpPr>
          <p:spPr bwMode="auto">
            <a:xfrm>
              <a:off x="6932612" y="4874718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1" name="Line 33"/>
            <p:cNvSpPr>
              <a:spLocks noChangeShapeType="1"/>
            </p:cNvSpPr>
            <p:nvPr/>
          </p:nvSpPr>
          <p:spPr bwMode="auto">
            <a:xfrm>
              <a:off x="6932612" y="5025064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" name="Line 34"/>
            <p:cNvSpPr>
              <a:spLocks noChangeShapeType="1"/>
            </p:cNvSpPr>
            <p:nvPr/>
          </p:nvSpPr>
          <p:spPr bwMode="auto">
            <a:xfrm>
              <a:off x="6932612" y="5175410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3" name="Line 35"/>
            <p:cNvSpPr>
              <a:spLocks noChangeShapeType="1"/>
            </p:cNvSpPr>
            <p:nvPr/>
          </p:nvSpPr>
          <p:spPr bwMode="auto">
            <a:xfrm>
              <a:off x="6932612" y="5325756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4" name="Line 36"/>
            <p:cNvSpPr>
              <a:spLocks noChangeShapeType="1"/>
            </p:cNvSpPr>
            <p:nvPr/>
          </p:nvSpPr>
          <p:spPr bwMode="auto">
            <a:xfrm>
              <a:off x="6932612" y="5476102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5" name="Line 37"/>
            <p:cNvSpPr>
              <a:spLocks noChangeShapeType="1"/>
            </p:cNvSpPr>
            <p:nvPr/>
          </p:nvSpPr>
          <p:spPr bwMode="auto">
            <a:xfrm>
              <a:off x="6932612" y="5626448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6" name="Line 38"/>
            <p:cNvSpPr>
              <a:spLocks noChangeShapeType="1"/>
            </p:cNvSpPr>
            <p:nvPr/>
          </p:nvSpPr>
          <p:spPr bwMode="auto">
            <a:xfrm>
              <a:off x="8169054" y="4404889"/>
              <a:ext cx="0" cy="13578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7" name="Line 39"/>
            <p:cNvSpPr>
              <a:spLocks noChangeShapeType="1"/>
            </p:cNvSpPr>
            <p:nvPr/>
          </p:nvSpPr>
          <p:spPr bwMode="auto">
            <a:xfrm>
              <a:off x="8490309" y="4403322"/>
              <a:ext cx="0" cy="13578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716315" y="4402690"/>
            <a:ext cx="1852880" cy="1375037"/>
            <a:chOff x="9813941" y="4401756"/>
            <a:chExt cx="1852880" cy="1375037"/>
          </a:xfrm>
        </p:grpSpPr>
        <p:sp>
          <p:nvSpPr>
            <p:cNvPr id="20" name="Rectangle 25"/>
            <p:cNvSpPr>
              <a:spLocks noChangeArrowheads="1"/>
            </p:cNvSpPr>
            <p:nvPr/>
          </p:nvSpPr>
          <p:spPr bwMode="blackWhite">
            <a:xfrm>
              <a:off x="9836449" y="4418983"/>
              <a:ext cx="1817835" cy="1328055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ltGray">
            <a:xfrm>
              <a:off x="9847418" y="4429946"/>
              <a:ext cx="258572" cy="13076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62" name="Rectangle 26"/>
            <p:cNvSpPr>
              <a:spLocks noChangeArrowheads="1"/>
            </p:cNvSpPr>
            <p:nvPr/>
          </p:nvSpPr>
          <p:spPr bwMode="ltGray">
            <a:xfrm>
              <a:off x="9842867" y="4581262"/>
              <a:ext cx="1804174" cy="143138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>
                <a:solidFill>
                  <a:srgbClr val="00B0F0"/>
                </a:solidFill>
              </a:endParaRPr>
            </a:p>
          </p:txBody>
        </p:sp>
        <p:sp>
          <p:nvSpPr>
            <p:cNvPr id="63" name="Rectangle 26"/>
            <p:cNvSpPr>
              <a:spLocks noChangeArrowheads="1"/>
            </p:cNvSpPr>
            <p:nvPr/>
          </p:nvSpPr>
          <p:spPr bwMode="ltGray">
            <a:xfrm>
              <a:off x="9842867" y="5175805"/>
              <a:ext cx="1804174" cy="143138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>
                <a:solidFill>
                  <a:srgbClr val="00B0F0"/>
                </a:solidFill>
              </a:endParaRPr>
            </a:p>
          </p:txBody>
        </p:sp>
        <p:sp>
          <p:nvSpPr>
            <p:cNvPr id="31" name="Line 40"/>
            <p:cNvSpPr>
              <a:spLocks noChangeShapeType="1"/>
            </p:cNvSpPr>
            <p:nvPr/>
          </p:nvSpPr>
          <p:spPr bwMode="auto">
            <a:xfrm>
              <a:off x="10527539" y="4418983"/>
              <a:ext cx="0" cy="13578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2" name="Line 41"/>
            <p:cNvSpPr>
              <a:spLocks noChangeShapeType="1"/>
            </p:cNvSpPr>
            <p:nvPr/>
          </p:nvSpPr>
          <p:spPr bwMode="auto">
            <a:xfrm>
              <a:off x="10105990" y="4406454"/>
              <a:ext cx="0" cy="13578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3" name="Line 42"/>
            <p:cNvSpPr>
              <a:spLocks noChangeShapeType="1"/>
            </p:cNvSpPr>
            <p:nvPr/>
          </p:nvSpPr>
          <p:spPr bwMode="auto">
            <a:xfrm>
              <a:off x="9823912" y="4575593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4" name="Line 43"/>
            <p:cNvSpPr>
              <a:spLocks noChangeShapeType="1"/>
            </p:cNvSpPr>
            <p:nvPr/>
          </p:nvSpPr>
          <p:spPr bwMode="auto">
            <a:xfrm>
              <a:off x="9823912" y="4725939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5" name="Line 44"/>
            <p:cNvSpPr>
              <a:spLocks noChangeShapeType="1"/>
            </p:cNvSpPr>
            <p:nvPr/>
          </p:nvSpPr>
          <p:spPr bwMode="auto">
            <a:xfrm>
              <a:off x="9823912" y="4876285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6" name="Line 45"/>
            <p:cNvSpPr>
              <a:spLocks noChangeShapeType="1"/>
            </p:cNvSpPr>
            <p:nvPr/>
          </p:nvSpPr>
          <p:spPr bwMode="auto">
            <a:xfrm>
              <a:off x="9823912" y="5026630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7" name="Line 46"/>
            <p:cNvSpPr>
              <a:spLocks noChangeShapeType="1"/>
            </p:cNvSpPr>
            <p:nvPr/>
          </p:nvSpPr>
          <p:spPr bwMode="auto">
            <a:xfrm>
              <a:off x="9813941" y="5176976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8" name="Line 47"/>
            <p:cNvSpPr>
              <a:spLocks noChangeShapeType="1"/>
            </p:cNvSpPr>
            <p:nvPr/>
          </p:nvSpPr>
          <p:spPr bwMode="auto">
            <a:xfrm>
              <a:off x="9823912" y="5327322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9" name="Line 48"/>
            <p:cNvSpPr>
              <a:spLocks noChangeShapeType="1"/>
            </p:cNvSpPr>
            <p:nvPr/>
          </p:nvSpPr>
          <p:spPr bwMode="auto">
            <a:xfrm>
              <a:off x="9823912" y="5477668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0" name="Line 49"/>
            <p:cNvSpPr>
              <a:spLocks noChangeShapeType="1"/>
            </p:cNvSpPr>
            <p:nvPr/>
          </p:nvSpPr>
          <p:spPr bwMode="auto">
            <a:xfrm>
              <a:off x="9823912" y="5628014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1" name="Line 50"/>
            <p:cNvSpPr>
              <a:spLocks noChangeShapeType="1"/>
            </p:cNvSpPr>
            <p:nvPr/>
          </p:nvSpPr>
          <p:spPr bwMode="auto">
            <a:xfrm>
              <a:off x="11060353" y="4406454"/>
              <a:ext cx="0" cy="13578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2" name="Line 51"/>
            <p:cNvSpPr>
              <a:spLocks noChangeShapeType="1"/>
            </p:cNvSpPr>
            <p:nvPr/>
          </p:nvSpPr>
          <p:spPr bwMode="auto">
            <a:xfrm>
              <a:off x="11381609" y="4404888"/>
              <a:ext cx="0" cy="13578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3" name="Line 52"/>
            <p:cNvSpPr>
              <a:spLocks noChangeShapeType="1"/>
            </p:cNvSpPr>
            <p:nvPr/>
          </p:nvSpPr>
          <p:spPr bwMode="auto">
            <a:xfrm>
              <a:off x="10815885" y="4401756"/>
              <a:ext cx="0" cy="13578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sp>
        <p:nvSpPr>
          <p:cNvPr id="17" name="Line 65"/>
          <p:cNvSpPr>
            <a:spLocks noChangeShapeType="1"/>
          </p:cNvSpPr>
          <p:nvPr/>
        </p:nvSpPr>
        <p:spPr bwMode="auto">
          <a:xfrm flipV="1">
            <a:off x="8776624" y="5098039"/>
            <a:ext cx="872874" cy="313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</p:spPr>
        <p:txBody>
          <a:bodyPr/>
          <a:lstStyle/>
          <a:p>
            <a:endParaRPr lang="bg-BG" dirty="0"/>
          </a:p>
        </p:txBody>
      </p:sp>
      <p:sp>
        <p:nvSpPr>
          <p:cNvPr id="18" name="Text Box 66"/>
          <p:cNvSpPr txBox="1">
            <a:spLocks noChangeArrowheads="1"/>
          </p:cNvSpPr>
          <p:nvPr/>
        </p:nvSpPr>
        <p:spPr bwMode="auto">
          <a:xfrm>
            <a:off x="6865823" y="5821112"/>
            <a:ext cx="1788567" cy="394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1</a:t>
            </a:r>
          </a:p>
        </p:txBody>
      </p:sp>
      <p:sp>
        <p:nvSpPr>
          <p:cNvPr id="19" name="Text Box 67"/>
          <p:cNvSpPr txBox="1">
            <a:spLocks noChangeArrowheads="1"/>
          </p:cNvSpPr>
          <p:nvPr/>
        </p:nvSpPr>
        <p:spPr bwMode="auto">
          <a:xfrm>
            <a:off x="9749792" y="5839964"/>
            <a:ext cx="1806867" cy="391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2</a:t>
            </a:r>
          </a:p>
        </p:txBody>
      </p:sp>
    </p:spTree>
    <p:extLst>
      <p:ext uri="{BB962C8B-B14F-4D97-AF65-F5344CB8AC3E}">
        <p14:creationId xmlns:p14="http://schemas.microsoft.com/office/powerpoint/2010/main" val="1061401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Намерете всички служители, които са в отдел</a:t>
            </a:r>
            <a:r>
              <a:rPr lang="en-US" dirty="0"/>
              <a:t> "Sales". </a:t>
            </a:r>
            <a:r>
              <a:rPr lang="bg-BG" dirty="0"/>
              <a:t>Използвайте базата данни</a:t>
            </a:r>
            <a:r>
              <a:rPr lang="en-US" dirty="0"/>
              <a:t> "</a:t>
            </a:r>
            <a:r>
              <a:rPr lang="en-US" noProof="1"/>
              <a:t>SoftUni</a:t>
            </a:r>
            <a:r>
              <a:rPr lang="bg-BG" dirty="0"/>
              <a:t>"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Следвайте специфичния формат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Подредете ги по </a:t>
            </a:r>
            <a:r>
              <a:rPr lang="en-US" noProof="1"/>
              <a:t>employee_id</a:t>
            </a:r>
            <a:r>
              <a:rPr lang="bg-BG" noProof="1"/>
              <a:t> низходящо</a:t>
            </a:r>
            <a:r>
              <a:rPr lang="en-US" dirty="0"/>
              <a:t>.</a:t>
            </a: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Служители по продажбите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2812" y="3124200"/>
            <a:ext cx="7466944" cy="20574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68E13AA-8BDF-4DF6-8CB1-1A061FE68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15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Служители по продажбите</a:t>
            </a:r>
            <a:endParaRPr lang="en-US" dirty="0"/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1279744" y="2383810"/>
            <a:ext cx="9615267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e.employee_id, e.first_name, e.last_name,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d.name AS department_name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 AS 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 JOIN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departments AS d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e.department_id = d.department_id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d.name = 'Sales'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e.employee_id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DESC;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865812" y="1371600"/>
            <a:ext cx="4419600" cy="568972"/>
          </a:xfrm>
          <a:prstGeom prst="wedgeRoundRectCallout">
            <a:avLst>
              <a:gd name="adj1" fmla="val -46956"/>
              <a:gd name="adj2" fmla="val 1189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Селекция от две таблици 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253054" y="3279397"/>
            <a:ext cx="3480157" cy="481988"/>
          </a:xfrm>
          <a:prstGeom prst="wedgeRoundRectCallout">
            <a:avLst>
              <a:gd name="adj1" fmla="val -92418"/>
              <a:gd name="adj2" fmla="val 605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Таблица </a:t>
            </a:r>
            <a:r>
              <a:rPr lang="en-US" sz="2800" noProof="1">
                <a:solidFill>
                  <a:srgbClr val="FFFFFF"/>
                </a:solidFill>
              </a:rPr>
              <a:t>Departments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6910255" y="4502976"/>
            <a:ext cx="2819400" cy="558485"/>
          </a:xfrm>
          <a:prstGeom prst="wedgeRoundRectCallout">
            <a:avLst>
              <a:gd name="adj1" fmla="val -95125"/>
              <a:gd name="adj2" fmla="val -384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WHERE </a:t>
            </a:r>
            <a:r>
              <a:rPr lang="bg-BG" sz="2800" noProof="1">
                <a:solidFill>
                  <a:srgbClr val="FFFFFF"/>
                </a:solidFill>
              </a:rPr>
              <a:t>условия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0AB57E3-A18C-4E20-8F99-8E8C48D9F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67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Покажете всички служители, които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Са наети след </a:t>
            </a:r>
            <a:r>
              <a:rPr lang="en-US" dirty="0"/>
              <a:t>1/1/1999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Са в някой от отделите </a:t>
            </a:r>
            <a:r>
              <a:rPr lang="en-US" dirty="0"/>
              <a:t>"Sales" </a:t>
            </a:r>
            <a:r>
              <a:rPr lang="bg-BG" dirty="0"/>
              <a:t>или</a:t>
            </a:r>
            <a:r>
              <a:rPr lang="en-US" dirty="0"/>
              <a:t> "Finance"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Сортирайте по </a:t>
            </a:r>
            <a:r>
              <a:rPr lang="en-US" noProof="1"/>
              <a:t>hire_date</a:t>
            </a:r>
            <a:r>
              <a:rPr lang="en-US" dirty="0"/>
              <a:t> (</a:t>
            </a:r>
            <a:r>
              <a:rPr lang="bg-BG" dirty="0"/>
              <a:t>възходящо</a:t>
            </a:r>
            <a:r>
              <a:rPr lang="en-US" dirty="0"/>
              <a:t>).</a:t>
            </a:r>
          </a:p>
        </p:txBody>
      </p:sp>
      <p:sp>
        <p:nvSpPr>
          <p:cNvPr id="118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Служители наети след дата</a:t>
            </a:r>
            <a:endParaRPr lang="en-US" dirty="0"/>
          </a:p>
        </p:txBody>
      </p:sp>
      <p:pic>
        <p:nvPicPr>
          <p:cNvPr id="8" name="Picture 2" descr="document, file, preview, search, zoom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831" y="356616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612" y="3566160"/>
            <a:ext cx="7346152" cy="152400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D93DD27-A1E3-45BF-8E2C-F4DC43AC9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289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Служители наети след дата</a:t>
            </a:r>
            <a:endParaRPr lang="en-US" dirty="0"/>
          </a:p>
        </p:txBody>
      </p:sp>
      <p:sp>
        <p:nvSpPr>
          <p:cNvPr id="1186820" name="Rectangle 4"/>
          <p:cNvSpPr>
            <a:spLocks noChangeArrowheads="1"/>
          </p:cNvSpPr>
          <p:nvPr/>
        </p:nvSpPr>
        <p:spPr bwMode="auto">
          <a:xfrm>
            <a:off x="989012" y="2047660"/>
            <a:ext cx="9905998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e.first_name, e.last_name, e.hire_date, d.name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 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INNER JOIN departments AS 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ON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e.department_id = d.department_id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AND DATE(e.hire_date) &gt; '1999/1/1'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AND d.name IN ('Sales', 'Finance')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e.hire_date;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960812" y="1219200"/>
            <a:ext cx="4114800" cy="491443"/>
          </a:xfrm>
          <a:prstGeom prst="wedgeRoundRectCallout">
            <a:avLst>
              <a:gd name="adj1" fmla="val -43720"/>
              <a:gd name="adj2" fmla="val 1165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Селекция от две таблици 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637212" y="5277777"/>
            <a:ext cx="5257798" cy="558485"/>
          </a:xfrm>
          <a:prstGeom prst="wedgeRoundRectCallout">
            <a:avLst>
              <a:gd name="adj1" fmla="val -49168"/>
              <a:gd name="adj2" fmla="val -1830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Комплексно свързващо  условие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C2AC025-17BC-4176-A34C-DCB040209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50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b="1" dirty="0">
                <a:solidFill>
                  <a:schemeClr val="accent1"/>
                </a:solidFill>
              </a:rPr>
              <a:t>INNER JOIN </a:t>
            </a:r>
            <a:r>
              <a:rPr lang="ru-RU" sz="3200" dirty="0"/>
              <a:t>е връзката между таблици </a:t>
            </a:r>
            <a:br>
              <a:rPr lang="en-US" sz="3200" dirty="0"/>
            </a:br>
            <a:r>
              <a:rPr lang="ru-RU" sz="3200" dirty="0"/>
              <a:t>по подразбиране</a:t>
            </a:r>
            <a:endParaRPr lang="en-US" sz="3200" dirty="0"/>
          </a:p>
          <a:p>
            <a:pPr marL="761946" lvl="1" indent="-457200">
              <a:lnSpc>
                <a:spcPct val="100000"/>
              </a:lnSpc>
            </a:pPr>
            <a:r>
              <a:rPr lang="bg-BG" sz="3000" dirty="0"/>
              <a:t>Когато видите само </a:t>
            </a:r>
            <a:r>
              <a:rPr lang="en-US" sz="3000" b="1" dirty="0">
                <a:solidFill>
                  <a:schemeClr val="accent1"/>
                </a:solidFill>
              </a:rPr>
              <a:t>JOIN</a:t>
            </a:r>
            <a:r>
              <a:rPr lang="en-US" sz="3000" dirty="0"/>
              <a:t>, </a:t>
            </a:r>
            <a:r>
              <a:rPr lang="bg-BG" sz="3000" dirty="0"/>
              <a:t>това е </a:t>
            </a:r>
            <a:br>
              <a:rPr lang="bg-BG" sz="3000" dirty="0"/>
            </a:br>
            <a:r>
              <a:rPr lang="en-US" sz="3000" b="1" dirty="0">
                <a:solidFill>
                  <a:schemeClr val="accent1"/>
                </a:solidFill>
              </a:rPr>
              <a:t>INNER JOIN</a:t>
            </a:r>
            <a:endParaRPr lang="en-US" sz="3000" dirty="0"/>
          </a:p>
          <a:p>
            <a:pPr marL="514350" lvl="1" indent="-514350">
              <a:lnSpc>
                <a:spcPct val="100000"/>
              </a:lnSpc>
              <a:buClr>
                <a:srgbClr val="F2B254"/>
              </a:buClr>
              <a:buSzPct val="100000"/>
              <a:buFont typeface="+mj-lt"/>
              <a:buAutoNum type="arabicPeriod" startAt="2"/>
            </a:pPr>
            <a:r>
              <a:rPr lang="bg-BG" dirty="0"/>
              <a:t>Тя връща </a:t>
            </a:r>
            <a:r>
              <a:rPr lang="bg-BG" dirty="0">
                <a:solidFill>
                  <a:schemeClr val="accent1"/>
                </a:solidFill>
              </a:rPr>
              <a:t>само редовете</a:t>
            </a:r>
            <a:r>
              <a:rPr lang="bg-BG" dirty="0"/>
              <a:t>, отговарящи </a:t>
            </a:r>
            <a:br>
              <a:rPr lang="bg-BG" dirty="0"/>
            </a:br>
            <a:r>
              <a:rPr lang="bg-BG" dirty="0"/>
              <a:t>на </a:t>
            </a:r>
            <a:r>
              <a:rPr lang="bg-BG" dirty="0">
                <a:solidFill>
                  <a:schemeClr val="accent1"/>
                </a:solidFill>
              </a:rPr>
              <a:t>условието за свързване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Обобщените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270" y="1574513"/>
            <a:ext cx="3447142" cy="255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6"/>
          <p:cNvGrpSpPr/>
          <p:nvPr/>
        </p:nvGrpSpPr>
        <p:grpSpPr>
          <a:xfrm>
            <a:off x="8422626" y="4716282"/>
            <a:ext cx="3081986" cy="1628125"/>
            <a:chOff x="998778" y="2709000"/>
            <a:chExt cx="7687634" cy="3510730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Databases</a:t>
              </a:r>
            </a:p>
          </p:txBody>
        </p:sp>
      </p:grp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A68D057D-C7AD-40FE-BCCA-4CE249550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INNER </a:t>
            </a:r>
            <a:r>
              <a:rPr lang="ru-RU" dirty="0"/>
              <a:t>JOIN клауза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34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110E5D31-103A-4FDD-B757-4EE01694C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0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INNER JOIN</a:t>
            </a:r>
            <a:r>
              <a:rPr lang="en-US" b="1" dirty="0"/>
              <a:t> </a:t>
            </a:r>
            <a:r>
              <a:rPr lang="bg-BG" dirty="0"/>
              <a:t>връзка между таблици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Онагледяване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dirty="0"/>
              <a:t> </a:t>
            </a:r>
            <a:r>
              <a:rPr lang="bg-BG" dirty="0"/>
              <a:t>клаузите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Задачи и примери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8845909-FC32-40A9-8108-BAA84C2A4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42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INNER JOIN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859613"/>
              </p:ext>
            </p:extLst>
          </p:nvPr>
        </p:nvGraphicFramePr>
        <p:xfrm>
          <a:off x="502080" y="1958402"/>
          <a:ext cx="42672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64663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02537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employee_id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department_id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263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5045867" y="2600823"/>
            <a:ext cx="1476013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92416" y="1305423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  <a:endParaRPr lang="en-US" sz="2800" noProof="1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923899"/>
              </p:ext>
            </p:extLst>
          </p:nvPr>
        </p:nvGraphicFramePr>
        <p:xfrm>
          <a:off x="6857997" y="1937072"/>
          <a:ext cx="4722815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i="0" dirty="0">
                          <a:solidFill>
                            <a:schemeClr val="tx1"/>
                          </a:solidFill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69680" y="1229223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  <a:endParaRPr lang="en-US" sz="2800" noProof="1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624279"/>
              </p:ext>
            </p:extLst>
          </p:nvPr>
        </p:nvGraphicFramePr>
        <p:xfrm>
          <a:off x="1340280" y="4953000"/>
          <a:ext cx="8915401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667001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employee_id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045867" y="4429780"/>
            <a:ext cx="1476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noProof="1"/>
              <a:t>Резултат</a:t>
            </a:r>
            <a:endParaRPr lang="en-US" sz="2800" noProof="1"/>
          </a:p>
        </p:txBody>
      </p:sp>
      <p:sp>
        <p:nvSpPr>
          <p:cNvPr id="12" name="Rectangle: Rounded Corners 14"/>
          <p:cNvSpPr/>
          <p:nvPr/>
        </p:nvSpPr>
        <p:spPr>
          <a:xfrm>
            <a:off x="2367018" y="2351863"/>
            <a:ext cx="2342731" cy="533557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Rectangle: Rounded Corners 14"/>
          <p:cNvSpPr/>
          <p:nvPr/>
        </p:nvSpPr>
        <p:spPr>
          <a:xfrm>
            <a:off x="6857997" y="2340003"/>
            <a:ext cx="2102283" cy="545417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3DA6D4BB-FD05-4EDF-A562-44371E8E1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21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Това е връзката между таблици по подразбиране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bg-BG" dirty="0"/>
              <a:t>Ако се използва само </a:t>
            </a:r>
            <a:r>
              <a:rPr lang="en-US" b="1" dirty="0">
                <a:solidFill>
                  <a:srgbClr val="FFC000"/>
                </a:solidFill>
              </a:rPr>
              <a:t>JOIN</a:t>
            </a:r>
            <a:r>
              <a:rPr lang="en-US" dirty="0"/>
              <a:t>, </a:t>
            </a:r>
            <a:r>
              <a:rPr lang="bg-BG" dirty="0"/>
              <a:t>се подразбира </a:t>
            </a:r>
            <a:r>
              <a:rPr lang="en-US" b="1" dirty="0">
                <a:solidFill>
                  <a:srgbClr val="FFC000"/>
                </a:solidFill>
              </a:rPr>
              <a:t>INNER JOIN</a:t>
            </a:r>
            <a:endParaRPr lang="bg-BG" b="1" dirty="0"/>
          </a:p>
          <a:p>
            <a:pPr lvl="1">
              <a:lnSpc>
                <a:spcPct val="100000"/>
              </a:lnSpc>
            </a:pPr>
            <a:r>
              <a:rPr lang="bg-BG" dirty="0"/>
              <a:t>второто означение е по-обяснително и е за предпочитане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38051" y="2644931"/>
            <a:ext cx="967422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108000" rIns="0" bIns="108000" rtlCol="0">
            <a:spAutoFit/>
          </a:bodyPr>
          <a:lstStyle/>
          <a:p>
            <a:pPr marL="0" lvl="2"/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* FROM employees AS e</a:t>
            </a:r>
          </a:p>
          <a:p>
            <a:pPr marL="0" lvl="2"/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INNER JOIN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departments AS d</a:t>
            </a:r>
          </a:p>
          <a:p>
            <a:pPr marL="0" lvl="2"/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e.department_id = d.department_id;</a:t>
            </a:r>
            <a:endParaRPr lang="en-US" sz="3200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INNER JOIN –  </a:t>
            </a:r>
            <a:r>
              <a:rPr lang="ru-RU"/>
              <a:t>синтаксис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503100" y="3004957"/>
            <a:ext cx="3382512" cy="555403"/>
          </a:xfrm>
          <a:prstGeom prst="wedgeRoundRectCallout">
            <a:avLst>
              <a:gd name="adj1" fmla="val -59921"/>
              <a:gd name="adj2" fmla="val 320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Таблица</a:t>
            </a:r>
            <a:r>
              <a:rPr lang="en-US" sz="2800" noProof="1">
                <a:solidFill>
                  <a:srgbClr val="FFFFFF"/>
                </a:solidFill>
              </a:rPr>
              <a:t> Depatments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37828" y="3527203"/>
            <a:ext cx="1371600" cy="500366"/>
          </a:xfrm>
          <a:prstGeom prst="wedgeRoundRectCallout">
            <a:avLst>
              <a:gd name="adj1" fmla="val 66103"/>
              <a:gd name="adj2" fmla="val -5434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връзка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297275" y="2031960"/>
            <a:ext cx="3132404" cy="475446"/>
          </a:xfrm>
          <a:prstGeom prst="wedgeRoundRectCallout">
            <a:avLst>
              <a:gd name="adj1" fmla="val -46510"/>
              <a:gd name="adj2" fmla="val 1078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Таблица </a:t>
            </a:r>
            <a:r>
              <a:rPr lang="en-US" sz="2800" noProof="1">
                <a:solidFill>
                  <a:srgbClr val="FFFFFF"/>
                </a:solidFill>
              </a:rPr>
              <a:t>Employees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503145" y="4477893"/>
            <a:ext cx="3509130" cy="538114"/>
          </a:xfrm>
          <a:prstGeom prst="wedgeRoundRectCallout">
            <a:avLst>
              <a:gd name="adj1" fmla="val -83944"/>
              <a:gd name="adj2" fmla="val -803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Свързващо условие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B74561DB-9462-45EA-A83D-C1390A593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40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Онагледяване на </a:t>
            </a:r>
            <a:r>
              <a:rPr lang="en-US" dirty="0"/>
              <a:t>JOIN</a:t>
            </a:r>
            <a:r>
              <a:rPr lang="bg-BG" dirty="0"/>
              <a:t> клаузите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27212" y="22860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27212" y="18288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7212" y="27432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7212" y="32004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7212" y="41148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1612" y="22860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1612" y="32004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551612" y="3657600"/>
            <a:ext cx="3810000" cy="457200"/>
            <a:chOff x="6551612" y="4419600"/>
            <a:chExt cx="3810000" cy="457200"/>
          </a:xfrm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1612" y="41148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cxnSp>
        <p:nvCxnSpPr>
          <p:cNvPr id="42" name="Connector: Elbow 41"/>
          <p:cNvCxnSpPr>
            <a:cxnSpLocks/>
          </p:cNvCxnSpPr>
          <p:nvPr/>
        </p:nvCxnSpPr>
        <p:spPr>
          <a:xfrm rot="16200000" flipH="1">
            <a:off x="5827712" y="3282951"/>
            <a:ext cx="12700" cy="2590800"/>
          </a:xfrm>
          <a:prstGeom prst="bentConnector3">
            <a:avLst>
              <a:gd name="adj1" fmla="val 4538031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09249" y="5237491"/>
            <a:ext cx="1449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800" dirty="0"/>
              <a:t>Релация</a:t>
            </a:r>
            <a:endParaRPr lang="en-US" sz="28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1827212" y="36576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51612" y="2743200"/>
            <a:ext cx="3810000" cy="457200"/>
            <a:chOff x="6551612" y="4419600"/>
            <a:chExt cx="3810000" cy="457200"/>
          </a:xfrm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551612" y="1828800"/>
            <a:ext cx="3810000" cy="457200"/>
            <a:chOff x="6551612" y="2133600"/>
            <a:chExt cx="3810000" cy="457200"/>
          </a:xfrm>
        </p:grpSpPr>
        <p:sp>
          <p:nvSpPr>
            <p:cNvPr id="62" name="Rectangle 6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Accounting</a:t>
              </a:r>
            </a:p>
          </p:txBody>
        </p:sp>
        <p:sp>
          <p:nvSpPr>
            <p:cNvPr id="63" name="Rectangle 6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</a:t>
              </a:r>
            </a:p>
          </p:txBody>
        </p:sp>
      </p:grpSp>
      <p:sp>
        <p:nvSpPr>
          <p:cNvPr id="43" name="Slide Number Placeholder">
            <a:extLst>
              <a:ext uri="{FF2B5EF4-FFF2-40B4-BE49-F238E27FC236}">
                <a16:creationId xmlns:a16="http://schemas.microsoft.com/office/drawing/2014/main" id="{36ECF7F3-17E4-46E5-A62D-CEEFD1869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96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Онагледяване на </a:t>
            </a:r>
            <a:r>
              <a:rPr lang="en-US" dirty="0"/>
              <a:t>JOIN</a:t>
            </a:r>
            <a:r>
              <a:rPr lang="bg-BG" dirty="0"/>
              <a:t> клаузите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27212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27212" y="22860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7212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7212" y="45720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7212" y="54864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1612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1612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551612" y="4114800"/>
            <a:ext cx="3810000" cy="457200"/>
            <a:chOff x="6551612" y="4419600"/>
            <a:chExt cx="3810000" cy="457200"/>
          </a:xfrm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1612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551612" y="1828800"/>
            <a:ext cx="3810000" cy="457200"/>
            <a:chOff x="6551612" y="2133600"/>
            <a:chExt cx="3810000" cy="457200"/>
          </a:xfrm>
        </p:grpSpPr>
        <p:sp>
          <p:nvSpPr>
            <p:cNvPr id="52" name="Rectangle 5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Accounting</a:t>
              </a:r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27212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51612" y="3200400"/>
            <a:ext cx="3810000" cy="457200"/>
            <a:chOff x="6551612" y="4419600"/>
            <a:chExt cx="3810000" cy="457200"/>
          </a:xfrm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</p:grpSp>
      <p:sp>
        <p:nvSpPr>
          <p:cNvPr id="41" name="Slide Number Placeholder">
            <a:extLst>
              <a:ext uri="{FF2B5EF4-FFF2-40B4-BE49-F238E27FC236}">
                <a16:creationId xmlns:a16="http://schemas.microsoft.com/office/drawing/2014/main" id="{1E53C4E2-64F8-4198-84FD-27FBB59AB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36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Онагледяване на </a:t>
            </a:r>
            <a:r>
              <a:rPr lang="en-US" dirty="0"/>
              <a:t>JOIN</a:t>
            </a:r>
            <a:r>
              <a:rPr lang="bg-BG" dirty="0"/>
              <a:t> клаузите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27212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7212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1612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1612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1612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27212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827212" y="1828800"/>
            <a:ext cx="8534400" cy="4114800"/>
            <a:chOff x="1827212" y="1828800"/>
            <a:chExt cx="8534400" cy="4114800"/>
          </a:xfrm>
        </p:grpSpPr>
        <p:grpSp>
          <p:nvGrpSpPr>
            <p:cNvPr id="31" name="Group 30"/>
            <p:cNvGrpSpPr/>
            <p:nvPr/>
          </p:nvGrpSpPr>
          <p:grpSpPr>
            <a:xfrm>
              <a:off x="1827212" y="2286000"/>
              <a:ext cx="3276600" cy="457200"/>
              <a:chOff x="1827212" y="2590800"/>
              <a:chExt cx="3276600" cy="457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827212" y="2590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Sally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60812" y="2590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27212" y="4572000"/>
              <a:ext cx="3276600" cy="457200"/>
              <a:chOff x="1827212" y="4876800"/>
              <a:chExt cx="3276600" cy="457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Bob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27212" y="5486400"/>
              <a:ext cx="3276600" cy="457200"/>
              <a:chOff x="1827212" y="5334000"/>
              <a:chExt cx="3276600" cy="457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827212" y="53340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Jessica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0812" y="53340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332412" y="2971800"/>
            <a:ext cx="1066800" cy="2286000"/>
            <a:chOff x="5332412" y="2971800"/>
            <a:chExt cx="1066800" cy="2286000"/>
          </a:xfrm>
        </p:grpSpPr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lide Number Placeholder">
            <a:extLst>
              <a:ext uri="{FF2B5EF4-FFF2-40B4-BE49-F238E27FC236}">
                <a16:creationId xmlns:a16="http://schemas.microsoft.com/office/drawing/2014/main" id="{23B857F1-C15C-4F52-8044-055EA09C8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Покажете информация за адреса на всички служители в базата данни</a:t>
            </a:r>
            <a:r>
              <a:rPr lang="en-US" dirty="0"/>
              <a:t> "</a:t>
            </a:r>
            <a:r>
              <a:rPr lang="en-US" noProof="1"/>
              <a:t>SoftUni</a:t>
            </a:r>
            <a:r>
              <a:rPr lang="en-US" dirty="0"/>
              <a:t>“</a:t>
            </a:r>
            <a:r>
              <a:rPr lang="bg-BG" dirty="0"/>
              <a:t>. Изберете първите </a:t>
            </a:r>
            <a:r>
              <a:rPr lang="en-US" dirty="0"/>
              <a:t>5 </a:t>
            </a:r>
            <a:r>
              <a:rPr lang="bg-BG" dirty="0"/>
              <a:t>служителя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Точният формат на данните е показан по-долу</a:t>
            </a:r>
            <a:r>
              <a:rPr lang="en-US" dirty="0"/>
              <a:t>.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Подредете ги по</a:t>
            </a:r>
            <a:r>
              <a:rPr lang="en-US" dirty="0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first_name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noProof="1"/>
              <a:t>после по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last_name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noProof="1"/>
              <a:t>(възходящо)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bg-BG" sz="2800" dirty="0"/>
              <a:t>Съвет</a:t>
            </a:r>
            <a:r>
              <a:rPr lang="en-US" sz="2800" dirty="0"/>
              <a:t>: </a:t>
            </a:r>
            <a:r>
              <a:rPr lang="bg-BG" sz="2800" dirty="0"/>
              <a:t> Използвайте</a:t>
            </a:r>
            <a:r>
              <a:rPr lang="en-US" sz="2800" dirty="0"/>
              <a:t> </a:t>
            </a:r>
            <a:r>
              <a:rPr lang="bg-BG" sz="2800" dirty="0"/>
              <a:t>връзка</a:t>
            </a:r>
            <a:r>
              <a:rPr lang="en-US" sz="2800" dirty="0"/>
              <a:t> (JOIN)</a:t>
            </a:r>
            <a:r>
              <a:rPr lang="bg-BG" sz="2800" dirty="0"/>
              <a:t> между три таблици</a:t>
            </a:r>
            <a:endParaRPr lang="en-US" sz="2800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Адреси с градове</a:t>
            </a:r>
            <a:endParaRPr lang="en-US" dirty="0"/>
          </a:p>
        </p:txBody>
      </p:sp>
      <p:pic>
        <p:nvPicPr>
          <p:cNvPr id="9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4579757"/>
            <a:ext cx="1744842" cy="174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9012" y="4503557"/>
            <a:ext cx="7812914" cy="152400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F4FA9C25-C138-4D6A-8F2C-62A76854F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167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Адреси с градове</a:t>
            </a:r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836612" y="2435896"/>
            <a:ext cx="9674224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e.first_name, e.last_name,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t.name as town, a.address_text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 AS 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addresses AS a </a:t>
            </a:r>
            <a:b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e.address_id = a.address_id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towns AS t </a:t>
            </a:r>
            <a:b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a.town_id = t.town_id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e.first_name, e.last_name </a:t>
            </a:r>
            <a:b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LIMIT 5;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197125" y="2892109"/>
            <a:ext cx="3177358" cy="663568"/>
          </a:xfrm>
          <a:prstGeom prst="wedgeRoundRectCallout">
            <a:avLst>
              <a:gd name="adj1" fmla="val -94685"/>
              <a:gd name="adj2" fmla="val 277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Таблица </a:t>
            </a:r>
            <a:r>
              <a:rPr lang="en-US" sz="2800" noProof="1">
                <a:solidFill>
                  <a:srgbClr val="FFFFFF"/>
                </a:solidFill>
              </a:rPr>
              <a:t>Employees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197125" y="5499569"/>
            <a:ext cx="3199522" cy="575237"/>
          </a:xfrm>
          <a:prstGeom prst="wedgeRoundRectCallout">
            <a:avLst>
              <a:gd name="adj1" fmla="val -89599"/>
              <a:gd name="adj2" fmla="val -1318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Таблица</a:t>
            </a:r>
            <a:r>
              <a:rPr lang="en-US" sz="2800" noProof="1">
                <a:solidFill>
                  <a:srgbClr val="FFFFFF"/>
                </a:solidFill>
              </a:rPr>
              <a:t> Towns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553416" y="1295400"/>
            <a:ext cx="4232388" cy="527911"/>
          </a:xfrm>
          <a:prstGeom prst="wedgeRoundRectCallout">
            <a:avLst>
              <a:gd name="adj1" fmla="val -45797"/>
              <a:gd name="adj2" fmla="val 149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Селекция от три таблици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218359" y="4222823"/>
            <a:ext cx="3178288" cy="609600"/>
          </a:xfrm>
          <a:prstGeom prst="wedgeRoundRectCallout">
            <a:avLst>
              <a:gd name="adj1" fmla="val -95190"/>
              <a:gd name="adj2" fmla="val -1119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Таблица </a:t>
            </a:r>
            <a:r>
              <a:rPr lang="en-US" sz="2800" noProof="1">
                <a:solidFill>
                  <a:srgbClr val="FFFFFF"/>
                </a:solidFill>
              </a:rPr>
              <a:t>Addresses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A03286A7-6E4B-490D-A70D-F56D5543E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91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7182</TotalTime>
  <Words>1382</Words>
  <Application>Microsoft Office PowerPoint</Application>
  <PresentationFormat>Custom</PresentationFormat>
  <Paragraphs>267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PowerPoint Presentation</vt:lpstr>
      <vt:lpstr>Съдържание</vt:lpstr>
      <vt:lpstr>INNER JOIN</vt:lpstr>
      <vt:lpstr>INNER JOIN –  синтаксис</vt:lpstr>
      <vt:lpstr>Онагледяване на JOIN клаузите</vt:lpstr>
      <vt:lpstr>Онагледяване на JOIN клаузите</vt:lpstr>
      <vt:lpstr>Онагледяване на JOIN клаузите</vt:lpstr>
      <vt:lpstr>Задача: Адреси с градове</vt:lpstr>
      <vt:lpstr>Решение: Адреси с градове</vt:lpstr>
      <vt:lpstr>Задача: Служители по продажбите</vt:lpstr>
      <vt:lpstr>Решение: Служители по продажбите</vt:lpstr>
      <vt:lpstr>Задача: Служители наети след дата</vt:lpstr>
      <vt:lpstr>Решение: Служители наети след дата</vt:lpstr>
      <vt:lpstr>Обобщените</vt:lpstr>
      <vt:lpstr>INNER JOIN клауза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Joins; Subquries; CTE and Indices</dc:title>
  <dc:subject>Software Development Course</dc:subject>
  <dc:creator>Software University Foundation</dc:creator>
  <cp:keywords>Databases; SQL; programming; SoftUni; Software University; programming; software development; software engineering; course; database systems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2019-12-17T11:20:37Z</dcterms:modified>
  <cp:category>DB Basics Course @ SoftUni - https://softuni.bg/courses/databases-basics-ms-sql-server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