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75" r:id="rId3"/>
    <p:sldId id="476" r:id="rId4"/>
    <p:sldId id="414" r:id="rId5"/>
    <p:sldId id="415" r:id="rId6"/>
    <p:sldId id="416" r:id="rId7"/>
    <p:sldId id="417" r:id="rId8"/>
    <p:sldId id="456" r:id="rId9"/>
    <p:sldId id="457" r:id="rId10"/>
    <p:sldId id="474" r:id="rId11"/>
    <p:sldId id="463" r:id="rId12"/>
    <p:sldId id="464" r:id="rId13"/>
    <p:sldId id="430" r:id="rId14"/>
    <p:sldId id="431" r:id="rId15"/>
    <p:sldId id="447" r:id="rId16"/>
    <p:sldId id="479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A1D8842-6EFA-4520-82E8-82FC413585E8}">
          <p14:sldIdLst>
            <p14:sldId id="475"/>
            <p14:sldId id="476"/>
          </p14:sldIdLst>
        </p14:section>
        <p14:section name="Joins" id="{55460C32-0E83-47C2-936A-4A1B7C294473}">
          <p14:sldIdLst>
            <p14:sldId id="414"/>
            <p14:sldId id="415"/>
            <p14:sldId id="416"/>
            <p14:sldId id="417"/>
            <p14:sldId id="456"/>
            <p14:sldId id="457"/>
            <p14:sldId id="474"/>
            <p14:sldId id="463"/>
            <p14:sldId id="464"/>
            <p14:sldId id="430"/>
            <p14:sldId id="431"/>
          </p14:sldIdLst>
        </p14:section>
        <p14:section name="Conclusion" id="{91EAF43B-10A6-40F9-A377-13012C17E37F}">
          <p14:sldIdLst>
            <p14:sldId id="447"/>
            <p14:sldId id="47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65F5C17-7F0A-4652-B167-A23B85B30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5454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AE9B9AC-8772-4276-BFB0-C3CBEB92D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37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86E49A-0814-4E10-958B-B2C0319608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5669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86A5F14-635E-447D-83BF-A55F891975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4028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CDF02D-5876-474C-965C-F3742DB366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971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80ABB1-C4C2-46B0-9D23-756D62A58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0400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E5B517A-FC71-490D-B93A-EBD8CFEBB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200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FF2CB11-B934-4D20-AA1F-6914712E6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1197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BDB18D4-8A9D-4BBF-BB58-DC659F6B7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816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F5985C8-FDA8-49F8-B691-7AEA8862F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9332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68831A-DDD3-4C19-8B08-84937EA984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8263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OUTER </a:t>
            </a:r>
            <a:r>
              <a:rPr lang="ru-RU" dirty="0"/>
              <a:t>JOIN клауза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06020" cy="2524722"/>
            <a:chOff x="745783" y="3624633"/>
            <a:chExt cx="580602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7027" y="3706052"/>
              <a:ext cx="1524776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932612" y="4403322"/>
            <a:ext cx="1842909" cy="1359378"/>
            <a:chOff x="6932612" y="4403322"/>
            <a:chExt cx="1842909" cy="1359378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6945149" y="4417416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ltGray">
            <a:xfrm>
              <a:off x="8493443" y="4425247"/>
              <a:ext cx="258572" cy="13076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58" name="Rectangle 26"/>
            <p:cNvSpPr>
              <a:spLocks noChangeArrowheads="1"/>
            </p:cNvSpPr>
            <p:nvPr/>
          </p:nvSpPr>
          <p:spPr bwMode="ltGray">
            <a:xfrm>
              <a:off x="6947841" y="4574079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ltGray">
            <a:xfrm>
              <a:off x="6953549" y="5181600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7901079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7214690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6932612" y="4574027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6932612" y="472437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932612" y="487471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6932612" y="502506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6932612" y="517541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6932612" y="532575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6932612" y="547610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>
              <a:off x="6932612" y="562644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>
              <a:off x="8169054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>
              <a:off x="8490309" y="4403322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813941" y="4401756"/>
            <a:ext cx="1852880" cy="1375037"/>
            <a:chOff x="9813941" y="4401756"/>
            <a:chExt cx="1852880" cy="1375037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blackWhite">
            <a:xfrm>
              <a:off x="9836449" y="4418983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ltGray">
            <a:xfrm>
              <a:off x="9847418" y="4429946"/>
              <a:ext cx="258572" cy="13076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ltGray">
            <a:xfrm>
              <a:off x="9842867" y="4581262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ltGray">
            <a:xfrm>
              <a:off x="9842867" y="5175805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ltGray">
            <a:xfrm>
              <a:off x="9842867" y="4877377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ltGray">
            <a:xfrm>
              <a:off x="9842867" y="5483310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10527539" y="4418983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10105990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9823912" y="457559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9823912" y="4725939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9823912" y="4876285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9823912" y="502663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9813941" y="517697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9823912" y="532732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9823912" y="547766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>
              <a:off x="9823912" y="562801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1060353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11381609" y="4404888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0815885" y="4401756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V="1">
            <a:off x="8874250" y="5097105"/>
            <a:ext cx="872874" cy="313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6963449" y="5820178"/>
            <a:ext cx="1788567" cy="3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9847418" y="5839030"/>
            <a:ext cx="1806867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7956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 Placeholder">
            <a:extLst>
              <a:ext uri="{FF2B5EF4-FFF2-40B4-BE49-F238E27FC236}">
                <a16:creationId xmlns:a16="http://schemas.microsoft.com/office/drawing/2014/main" id="{C6F6F04E-E540-45BB-A828-2D069D76E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27212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Slide Number Placeholder">
            <a:extLst>
              <a:ext uri="{FF2B5EF4-FFF2-40B4-BE49-F238E27FC236}">
                <a16:creationId xmlns:a16="http://schemas.microsoft.com/office/drawing/2014/main" id="{5E19A6E9-0BEB-4E3D-A31A-0AEB25646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Изведете броя на страните, в които няма планини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bg-BG" dirty="0"/>
              <a:t>Използвайте базата данни </a:t>
            </a:r>
            <a:r>
              <a:rPr lang="en-GB" dirty="0"/>
              <a:t>Geography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Страни, в които няма планини</a:t>
            </a:r>
            <a:endParaRPr lang="en-US" dirty="0"/>
          </a:p>
        </p:txBody>
      </p:sp>
      <p:pic>
        <p:nvPicPr>
          <p:cNvPr id="7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23" y="197388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81" y="434170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3073812"/>
            <a:ext cx="3352800" cy="14577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C93511E-6FC6-4F5E-AD20-1DBB5026D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9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Страни, в които няма планини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598612" y="1828800"/>
            <a:ext cx="921702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</a:p>
          <a:p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COUNT(*) AS country_count  </a:t>
            </a:r>
          </a:p>
          <a:p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	</a:t>
            </a:r>
          </a:p>
          <a:p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countries AS c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JOIN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mountains_countries AS mc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c.country_code = mc.country_code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mc.mountain_id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NULL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22D776A-892E-49DD-9AB9-5BC9CF627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ru-RU" sz="3200" b="1" dirty="0">
                <a:solidFill>
                  <a:schemeClr val="accent1"/>
                </a:solidFill>
              </a:rPr>
              <a:t>OUTER JOIN </a:t>
            </a:r>
            <a:r>
              <a:rPr lang="ru-RU" sz="3200" dirty="0"/>
              <a:t>връща записите, </a:t>
            </a:r>
            <a:br>
              <a:rPr lang="ru-RU" sz="3200" dirty="0"/>
            </a:br>
            <a:r>
              <a:rPr lang="ru-RU" sz="3200" dirty="0"/>
              <a:t>отговарящи на свързващото условие и</a:t>
            </a:r>
            <a:br>
              <a:rPr lang="en-US" sz="3200" dirty="0"/>
            </a:br>
            <a:r>
              <a:rPr lang="bg-BG" sz="3200" dirty="0" err="1"/>
              <a:t>несъвпадащите</a:t>
            </a:r>
            <a:r>
              <a:rPr lang="bg-BG" sz="3200" dirty="0"/>
              <a:t> записи от</a:t>
            </a:r>
            <a:endParaRPr lang="ru-RU" sz="3200" dirty="0"/>
          </a:p>
          <a:p>
            <a:pPr marL="761946" lvl="1" indent="-457200">
              <a:lnSpc>
                <a:spcPct val="100000"/>
              </a:lnSpc>
            </a:pPr>
            <a:r>
              <a:rPr lang="ru-RU" sz="3000" dirty="0"/>
              <a:t>при </a:t>
            </a:r>
            <a:r>
              <a:rPr lang="en-US" sz="3000" b="1" dirty="0">
                <a:solidFill>
                  <a:schemeClr val="accent1"/>
                </a:solidFill>
              </a:rPr>
              <a:t>LEFT </a:t>
            </a:r>
            <a:r>
              <a:rPr lang="ru-RU" sz="2800" b="1" dirty="0">
                <a:solidFill>
                  <a:schemeClr val="accent1"/>
                </a:solidFill>
              </a:rPr>
              <a:t>OUTER JOIN </a:t>
            </a:r>
            <a:r>
              <a:rPr lang="en-US" sz="3000" dirty="0"/>
              <a:t>- </a:t>
            </a:r>
            <a:r>
              <a:rPr lang="bg-BG" sz="3000" dirty="0"/>
              <a:t> лявата таблица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при </a:t>
            </a:r>
            <a:r>
              <a:rPr lang="en-US" sz="3000" b="1" dirty="0">
                <a:solidFill>
                  <a:schemeClr val="accent1"/>
                </a:solidFill>
              </a:rPr>
              <a:t>RIGHT </a:t>
            </a:r>
            <a:r>
              <a:rPr lang="ru-RU" sz="2800" b="1" dirty="0">
                <a:solidFill>
                  <a:schemeClr val="accent1"/>
                </a:solidFill>
              </a:rPr>
              <a:t>OUTER JOIN </a:t>
            </a:r>
            <a:r>
              <a:rPr lang="en-US" sz="2800" dirty="0"/>
              <a:t>– </a:t>
            </a:r>
            <a:r>
              <a:rPr lang="bg-BG" sz="2800" dirty="0"/>
              <a:t>дясната таблица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200" dirty="0"/>
              <a:t>Думата </a:t>
            </a:r>
            <a:r>
              <a:rPr lang="en-US" sz="3200" dirty="0">
                <a:solidFill>
                  <a:schemeClr val="accent1"/>
                </a:solidFill>
              </a:rPr>
              <a:t>OUTER</a:t>
            </a:r>
            <a:r>
              <a:rPr lang="en-US" sz="3200" dirty="0"/>
              <a:t> </a:t>
            </a:r>
            <a:r>
              <a:rPr lang="bg-BG" sz="3200" dirty="0"/>
              <a:t>не е задължителна, </a:t>
            </a:r>
            <a:br>
              <a:rPr lang="bg-BG" sz="3200" dirty="0"/>
            </a:br>
            <a:r>
              <a:rPr lang="bg-BG" sz="3200" dirty="0"/>
              <a:t>но подобрява четливостта</a:t>
            </a:r>
            <a:br>
              <a:rPr lang="ru-RU" dirty="0"/>
            </a:b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0" y="144664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297A3C1-9A9A-4850-B61A-13625AF6B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9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OUTER </a:t>
            </a:r>
            <a:r>
              <a:rPr lang="ru-RU" dirty="0"/>
              <a:t>JOIN клауза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1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58027D9-135C-43B4-BCDB-493A46E98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LEFT OUTER JOIN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RIGHT OUTER JOIN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Онагледяване на </a:t>
            </a:r>
            <a:r>
              <a:rPr lang="en-US" dirty="0"/>
              <a:t>JOIN </a:t>
            </a:r>
            <a:r>
              <a:rPr lang="bg-BG" dirty="0"/>
              <a:t>клаузите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Задачи и примери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1A4A3A1-EC53-4D7B-AA85-8CD5677AE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78736"/>
              </p:ext>
            </p:extLst>
          </p:nvPr>
        </p:nvGraphicFramePr>
        <p:xfrm>
          <a:off x="608012" y="1795979"/>
          <a:ext cx="4114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392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3087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52308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99399" y="2971800"/>
            <a:ext cx="714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4222" y="2710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13911"/>
              </p:ext>
            </p:extLst>
          </p:nvPr>
        </p:nvGraphicFramePr>
        <p:xfrm>
          <a:off x="1370013" y="4741047"/>
          <a:ext cx="9039283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01528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22182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986774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5582" y="4217827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Резултат</a:t>
            </a:r>
            <a:endParaRPr lang="en-US" sz="2800" dirty="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B787CCDD-CF64-4AAF-A0B5-B3668F98B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46106" y="1151124"/>
            <a:ext cx="113872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Тази връзка </a:t>
            </a:r>
            <a:r>
              <a:rPr lang="ru-RU" sz="3200" dirty="0"/>
              <a:t>връща записите, </a:t>
            </a:r>
            <a:r>
              <a:rPr lang="ru-RU" sz="3200" dirty="0">
                <a:solidFill>
                  <a:schemeClr val="accent1"/>
                </a:solidFill>
              </a:rPr>
              <a:t>отговарящи</a:t>
            </a:r>
            <a:r>
              <a:rPr lang="ru-RU" sz="3200" dirty="0"/>
              <a:t> на свързващото условие и също така </a:t>
            </a:r>
            <a:r>
              <a:rPr lang="bg-BG" sz="3200" dirty="0" err="1">
                <a:solidFill>
                  <a:schemeClr val="accent1"/>
                </a:solidFill>
              </a:rPr>
              <a:t>несъвпадащите</a:t>
            </a:r>
            <a:r>
              <a:rPr lang="bg-BG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записи от </a:t>
            </a:r>
            <a:r>
              <a:rPr lang="bg-BG" sz="3000" dirty="0">
                <a:solidFill>
                  <a:schemeClr val="accent1"/>
                </a:solidFill>
              </a:rPr>
              <a:t>лявата </a:t>
            </a:r>
            <a:r>
              <a:rPr lang="bg-BG" sz="3000" dirty="0"/>
              <a:t>таблица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r>
              <a:rPr lang="bg-BG" sz="3200" dirty="0"/>
              <a:t>Думата </a:t>
            </a:r>
            <a:r>
              <a:rPr lang="en-US" sz="3200" dirty="0">
                <a:solidFill>
                  <a:schemeClr val="accent1"/>
                </a:solidFill>
              </a:rPr>
              <a:t>OUTER</a:t>
            </a:r>
            <a:r>
              <a:rPr lang="en-US" sz="3200" dirty="0"/>
              <a:t> </a:t>
            </a:r>
            <a:r>
              <a:rPr lang="bg-BG" sz="3200" dirty="0"/>
              <a:t>не е задължителна, но подобрява четливостта</a:t>
            </a:r>
            <a:br>
              <a:rPr lang="ru-RU" dirty="0"/>
            </a:br>
            <a:endParaRPr 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29609" y="3086912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e.department_id = d.department_id;</a:t>
            </a:r>
            <a:endParaRPr lang="en-US" sz="32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OUTER JOIN – </a:t>
            </a:r>
            <a:r>
              <a:rPr lang="ru-RU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3191" y="3113346"/>
            <a:ext cx="3386221" cy="609600"/>
          </a:xfrm>
          <a:prstGeom prst="wedgeRoundRectCallout">
            <a:avLst>
              <a:gd name="adj1" fmla="val -60725"/>
              <a:gd name="adj2" fmla="val 431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r>
              <a:rPr lang="en-US" sz="2800" noProof="1">
                <a:solidFill>
                  <a:srgbClr val="FFFFFF"/>
                </a:solidFill>
              </a:rPr>
              <a:t>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17433" y="2477312"/>
            <a:ext cx="3200400" cy="535621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r>
              <a:rPr lang="en-US" sz="2800" noProof="1">
                <a:solidFill>
                  <a:srgbClr val="FFFFFF"/>
                </a:solidFill>
              </a:rPr>
              <a:t>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31433" y="4967595"/>
            <a:ext cx="3429000" cy="595005"/>
          </a:xfrm>
          <a:prstGeom prst="wedgeRoundRectCallout">
            <a:avLst>
              <a:gd name="adj1" fmla="val 39897"/>
              <a:gd name="adj2" fmla="val -1086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83433" y="4229912"/>
            <a:ext cx="1371600" cy="552437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връзка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59BC85B-5713-4008-B5F2-210F7496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animBg="1"/>
      <p:bldP spid="13" grpId="0" animBg="1"/>
      <p:bldP spid="9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01983"/>
              </p:ext>
            </p:extLst>
          </p:nvPr>
        </p:nvGraphicFramePr>
        <p:xfrm>
          <a:off x="608012" y="1795979"/>
          <a:ext cx="4114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6376" y="2438400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62436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/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2074" y="2895600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0612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9863"/>
              </p:ext>
            </p:extLst>
          </p:nvPr>
        </p:nvGraphicFramePr>
        <p:xfrm>
          <a:off x="1217613" y="4568628"/>
          <a:ext cx="91916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863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57962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57962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3037130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76376" y="3913028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Резултат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2074" y="3404314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0612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28A2725E-3E8C-4688-BE50-80BB8677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46106" y="1151124"/>
            <a:ext cx="113872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Тази връзка </a:t>
            </a:r>
            <a:r>
              <a:rPr lang="ru-RU" sz="3200" dirty="0"/>
              <a:t>връща записите, </a:t>
            </a:r>
            <a:r>
              <a:rPr lang="ru-RU" sz="3200" dirty="0">
                <a:solidFill>
                  <a:schemeClr val="accent1"/>
                </a:solidFill>
              </a:rPr>
              <a:t>отговарящи</a:t>
            </a:r>
            <a:r>
              <a:rPr lang="ru-RU" sz="3200" dirty="0"/>
              <a:t> на свързващото условие и също така </a:t>
            </a:r>
            <a:r>
              <a:rPr lang="bg-BG" sz="3200" dirty="0" err="1">
                <a:solidFill>
                  <a:schemeClr val="accent1"/>
                </a:solidFill>
              </a:rPr>
              <a:t>несъвпадащите</a:t>
            </a:r>
            <a:r>
              <a:rPr lang="bg-BG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записи от </a:t>
            </a:r>
            <a:r>
              <a:rPr lang="bg-BG" sz="3000" dirty="0">
                <a:solidFill>
                  <a:schemeClr val="accent1"/>
                </a:solidFill>
              </a:rPr>
              <a:t>дясната </a:t>
            </a:r>
            <a:r>
              <a:rPr lang="bg-BG" sz="3000" dirty="0"/>
              <a:t>таблица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r>
              <a:rPr lang="bg-BG" sz="3200" dirty="0"/>
              <a:t>Думата </a:t>
            </a:r>
            <a:r>
              <a:rPr lang="en-US" sz="3200" dirty="0">
                <a:solidFill>
                  <a:schemeClr val="accent1"/>
                </a:solidFill>
              </a:rPr>
              <a:t>OUTER</a:t>
            </a:r>
            <a:r>
              <a:rPr lang="en-US" sz="3200" dirty="0"/>
              <a:t> </a:t>
            </a:r>
            <a:r>
              <a:rPr lang="bg-BG" sz="3200" dirty="0"/>
              <a:t>не е задължителна, но подобрява четливостта</a:t>
            </a:r>
            <a:br>
              <a:rPr lang="ru-RU" dirty="0"/>
            </a:br>
            <a:endParaRPr 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29813" y="317833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ON e.department_id = d.department_id;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OUTER JOIN – </a:t>
            </a:r>
            <a:r>
              <a:rPr lang="ru-RU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60837" y="3185570"/>
            <a:ext cx="3548575" cy="558487"/>
          </a:xfrm>
          <a:prstGeom prst="wedgeRoundRectCallout">
            <a:avLst>
              <a:gd name="adj1" fmla="val -61172"/>
              <a:gd name="adj2" fmla="val 582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r>
              <a:rPr lang="en-US" sz="2800" noProof="1">
                <a:solidFill>
                  <a:srgbClr val="FFFFFF"/>
                </a:solidFill>
              </a:rPr>
              <a:t>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70037" y="2455003"/>
            <a:ext cx="3268980" cy="558485"/>
          </a:xfrm>
          <a:prstGeom prst="wedgeRoundRectCallout">
            <a:avLst>
              <a:gd name="adj1" fmla="val -43797"/>
              <a:gd name="adj2" fmla="val 1077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r>
              <a:rPr lang="en-US" sz="2800" noProof="1">
                <a:solidFill>
                  <a:srgbClr val="FFFFFF"/>
                </a:solidFill>
              </a:rPr>
              <a:t>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03037" y="5081083"/>
            <a:ext cx="3462609" cy="633917"/>
          </a:xfrm>
          <a:prstGeom prst="wedgeRoundRectCallout">
            <a:avLst>
              <a:gd name="adj1" fmla="val 37227"/>
              <a:gd name="adj2" fmla="val -1086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66348" y="4441605"/>
            <a:ext cx="1288889" cy="585283"/>
          </a:xfrm>
          <a:prstGeom prst="wedgeRoundRectCallout">
            <a:avLst>
              <a:gd name="adj1" fmla="val 53248"/>
              <a:gd name="adj2" fmla="val -104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връзка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E3341DC-A531-4161-92A1-467D4F818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animBg="1"/>
      <p:bldP spid="13" grpId="0" animBg="1"/>
      <p:bldP spid="9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7712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09249" y="5237491"/>
            <a:ext cx="144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/>
              <a:t>Релация</a:t>
            </a:r>
            <a:endParaRPr lang="en-US" sz="2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827212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sp>
        <p:nvSpPr>
          <p:cNvPr id="43" name="Slide Number Placeholder">
            <a:extLst>
              <a:ext uri="{FF2B5EF4-FFF2-40B4-BE49-F238E27FC236}">
                <a16:creationId xmlns:a16="http://schemas.microsoft.com/office/drawing/2014/main" id="{73B623D4-80F2-47D3-A965-9B8FC5DD5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8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sp>
        <p:nvSpPr>
          <p:cNvPr id="41" name="Slide Number Placeholder">
            <a:extLst>
              <a:ext uri="{FF2B5EF4-FFF2-40B4-BE49-F238E27FC236}">
                <a16:creationId xmlns:a16="http://schemas.microsoft.com/office/drawing/2014/main" id="{3D2AB0C9-A9C2-4F8D-9EE3-C6FBCC077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7212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">
            <a:extLst>
              <a:ext uri="{FF2B5EF4-FFF2-40B4-BE49-F238E27FC236}">
                <a16:creationId xmlns:a16="http://schemas.microsoft.com/office/drawing/2014/main" id="{25402EE9-A37E-4576-A517-9DF033F5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7182</TotalTime>
  <Words>1013</Words>
  <Application>Microsoft Office PowerPoint</Application>
  <PresentationFormat>Custom</PresentationFormat>
  <Paragraphs>332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LEFT OUTER JOIN</vt:lpstr>
      <vt:lpstr>LEFT OUTER JOIN – синтаксис</vt:lpstr>
      <vt:lpstr>RIGHT OUTER JOIN</vt:lpstr>
      <vt:lpstr>RIGHT OUTER JOIN – синтаксис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Задача: Страни, в които няма планини</vt:lpstr>
      <vt:lpstr>Решение: Страни, в които няма планини</vt:lpstr>
      <vt:lpstr>Обобщение</vt:lpstr>
      <vt:lpstr>OUTER JOIN клауза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2019-12-17T11:21:24Z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