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0"/>
  </p:notesMasterIdLst>
  <p:handoutMasterIdLst>
    <p:handoutMasterId r:id="rId11"/>
  </p:handoutMasterIdLst>
  <p:sldIdLst>
    <p:sldId id="394" r:id="rId3"/>
    <p:sldId id="602" r:id="rId4"/>
    <p:sldId id="603" r:id="rId5"/>
    <p:sldId id="604" r:id="rId6"/>
    <p:sldId id="605" r:id="rId7"/>
    <p:sldId id="594" r:id="rId8"/>
    <p:sldId id="481"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325959A-0057-4FB2-9369-8AD0B61F8413}">
          <p14:sldIdLst>
            <p14:sldId id="394"/>
            <p14:sldId id="602"/>
            <p14:sldId id="603"/>
            <p14:sldId id="604"/>
            <p14:sldId id="605"/>
          </p14:sldIdLst>
        </p14:section>
        <p14:section name="Conclusion" id="{6B6E9227-402A-44D9-8448-A3B3C36E285F}">
          <p14:sldIdLst>
            <p14:sldId id="594"/>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16-Dec-19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16-Dec-19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C7158038-961E-4FA1-95BE-47D570DA88B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96609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a:extLst>
              <a:ext uri="{FF2B5EF4-FFF2-40B4-BE49-F238E27FC236}">
                <a16:creationId xmlns:a16="http://schemas.microsoft.com/office/drawing/2014/main" id="{174D30B8-FFEB-4481-9121-53E22312242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2892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a:extLst>
              <a:ext uri="{FF2B5EF4-FFF2-40B4-BE49-F238E27FC236}">
                <a16:creationId xmlns:a16="http://schemas.microsoft.com/office/drawing/2014/main" id="{E617731B-B6C8-4C66-9A10-4AD0A93A54B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61134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a:extLst>
              <a:ext uri="{FF2B5EF4-FFF2-40B4-BE49-F238E27FC236}">
                <a16:creationId xmlns:a16="http://schemas.microsoft.com/office/drawing/2014/main" id="{A0CA4221-283E-485C-B149-DEEF914BF3D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2521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a:extLst>
              <a:ext uri="{FF2B5EF4-FFF2-40B4-BE49-F238E27FC236}">
                <a16:creationId xmlns:a16="http://schemas.microsoft.com/office/drawing/2014/main" id="{0239E618-29D9-472D-803A-24DBAF098F1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458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6</a:t>
            </a:fld>
            <a:endParaRPr lang="en-US" dirty="0">
              <a:solidFill>
                <a:prstClr val="black"/>
              </a:solidFill>
            </a:endParaRPr>
          </a:p>
        </p:txBody>
      </p:sp>
      <p:sp>
        <p:nvSpPr>
          <p:cNvPr id="6" name="Footer Placeholder">
            <a:extLst>
              <a:ext uri="{FF2B5EF4-FFF2-40B4-BE49-F238E27FC236}">
                <a16:creationId xmlns:a16="http://schemas.microsoft.com/office/drawing/2014/main" id="{7C35338E-D195-4D96-B18D-87E405D7673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5551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7</a:t>
            </a:fld>
            <a:endParaRPr lang="en-US" dirty="0"/>
          </a:p>
        </p:txBody>
      </p:sp>
      <p:sp>
        <p:nvSpPr>
          <p:cNvPr id="6" name="Footer Placeholder">
            <a:extLst>
              <a:ext uri="{FF2B5EF4-FFF2-40B4-BE49-F238E27FC236}">
                <a16:creationId xmlns:a16="http://schemas.microsoft.com/office/drawing/2014/main" id="{0D7C4709-A154-4A79-A78F-026A15707C2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73231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softuni.foundation/" TargetMode="External"/><Relationship Id="rId10" Type="http://schemas.openxmlformats.org/officeDocument/2006/relationships/image" Target="../media/image14.jpeg"/><Relationship Id="rId4" Type="http://schemas.openxmlformats.org/officeDocument/2006/relationships/image" Target="../media/image11.png"/><Relationship Id="rId9" Type="http://schemas.openxmlformats.org/officeDocument/2006/relationships/hyperlink" Target="https://it-kariera.mon.bg/e-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Филтър при групирането</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818045" cy="2524722"/>
            <a:chOff x="745783" y="3624633"/>
            <a:chExt cx="5818045"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015006" y="3706052"/>
              <a:ext cx="1548822"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Бази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pic>
        <p:nvPicPr>
          <p:cNvPr id="1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2748" y="3353217"/>
            <a:ext cx="3363639" cy="2663564"/>
          </a:xfrm>
          <a:prstGeom prst="rect">
            <a:avLst/>
          </a:prstGeom>
        </p:spPr>
      </p:pic>
      <p:pic>
        <p:nvPicPr>
          <p:cNvPr id="13" name="Picture 2" descr="database, storage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3143" y="3760536"/>
            <a:ext cx="2450807" cy="245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11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760412" y="5754968"/>
            <a:ext cx="10568728" cy="1365365"/>
          </a:xfrm>
        </p:spPr>
        <p:txBody>
          <a:bodyPr/>
          <a:lstStyle/>
          <a:p>
            <a:r>
              <a:rPr lang="bg-BG" dirty="0"/>
              <a:t>Използване на филтър при групирането</a:t>
            </a:r>
            <a:endParaRPr lang="en-US" dirty="0"/>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a:extLst>
              <a:ext uri="{FF2B5EF4-FFF2-40B4-BE49-F238E27FC236}">
                <a16:creationId xmlns:a16="http://schemas.microsoft.com/office/drawing/2014/main" id="{69CC1E51-877E-4FC8-9C49-DF5BBEF6AD98}"/>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316404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rPr>
              <a:t>HAVING</a:t>
            </a:r>
            <a:r>
              <a:rPr lang="en-US" sz="3200" dirty="0"/>
              <a:t> </a:t>
            </a:r>
            <a:r>
              <a:rPr lang="bg-BG" sz="3200" dirty="0"/>
              <a:t>се използва, за да се филтрира информация според стойностите от </a:t>
            </a:r>
            <a:r>
              <a:rPr lang="bg-BG" sz="3200" dirty="0">
                <a:solidFill>
                  <a:schemeClr val="accent1"/>
                </a:solidFill>
              </a:rPr>
              <a:t>агрегирането</a:t>
            </a:r>
            <a:r>
              <a:rPr lang="en-US" sz="3200" dirty="0"/>
              <a:t>. </a:t>
            </a:r>
          </a:p>
          <a:p>
            <a:pPr lvl="1">
              <a:lnSpc>
                <a:spcPct val="100000"/>
              </a:lnSpc>
            </a:pPr>
            <a:r>
              <a:rPr lang="bg-BG" sz="3000" dirty="0"/>
              <a:t>Това значи, че не можем да използваме </a:t>
            </a:r>
            <a:r>
              <a:rPr lang="en-US" sz="3000" dirty="0"/>
              <a:t>HAVING </a:t>
            </a:r>
            <a:r>
              <a:rPr lang="bg-BG" sz="3000" dirty="0"/>
              <a:t>без да сме извършили групиране преди това.</a:t>
            </a:r>
            <a:endParaRPr lang="en-US" sz="3000" dirty="0"/>
          </a:p>
          <a:p>
            <a:pPr>
              <a:lnSpc>
                <a:spcPct val="100000"/>
              </a:lnSpc>
            </a:pPr>
            <a:r>
              <a:rPr lang="bg-BG" sz="3200" dirty="0"/>
              <a:t>Всички агрегиращи функции</a:t>
            </a:r>
            <a:r>
              <a:rPr lang="en-US" sz="3200" dirty="0"/>
              <a:t>  (</a:t>
            </a:r>
            <a:r>
              <a:rPr lang="bg-BG" sz="3200" dirty="0"/>
              <a:t>като</a:t>
            </a:r>
            <a:r>
              <a:rPr lang="en-US" sz="3200" dirty="0"/>
              <a:t> </a:t>
            </a:r>
            <a:r>
              <a:rPr lang="en-US" sz="3200" b="1" dirty="0">
                <a:solidFill>
                  <a:schemeClr val="tx2">
                    <a:lumMod val="75000"/>
                  </a:schemeClr>
                </a:solidFill>
              </a:rPr>
              <a:t>MIN</a:t>
            </a:r>
            <a:r>
              <a:rPr lang="en-US" sz="3200" dirty="0"/>
              <a:t>, </a:t>
            </a:r>
            <a:r>
              <a:rPr lang="en-US" sz="3200" b="1" dirty="0">
                <a:solidFill>
                  <a:schemeClr val="tx2">
                    <a:lumMod val="75000"/>
                  </a:schemeClr>
                </a:solidFill>
              </a:rPr>
              <a:t>MAX</a:t>
            </a:r>
            <a:r>
              <a:rPr lang="en-US" sz="3200" dirty="0"/>
              <a:t>, </a:t>
            </a:r>
            <a:r>
              <a:rPr lang="en-US" sz="3200" b="1" dirty="0">
                <a:solidFill>
                  <a:schemeClr val="tx2">
                    <a:lumMod val="75000"/>
                  </a:schemeClr>
                </a:solidFill>
              </a:rPr>
              <a:t>SUM</a:t>
            </a:r>
            <a:r>
              <a:rPr lang="en-US" sz="3200" dirty="0"/>
              <a:t> </a:t>
            </a:r>
            <a:r>
              <a:rPr lang="bg-BG" sz="3200" dirty="0"/>
              <a:t>и т.н</a:t>
            </a:r>
            <a:r>
              <a:rPr lang="en-US" sz="3200" dirty="0"/>
              <a:t>.) </a:t>
            </a:r>
            <a:r>
              <a:rPr lang="bg-BG" sz="3200" dirty="0"/>
              <a:t>използвани едновремено и в</a:t>
            </a:r>
            <a:r>
              <a:rPr lang="en-US" sz="3200" dirty="0"/>
              <a:t> "HAVING" </a:t>
            </a:r>
            <a:r>
              <a:rPr lang="bg-BG" sz="3200" dirty="0"/>
              <a:t>и в </a:t>
            </a:r>
            <a:r>
              <a:rPr lang="en-US" sz="3200" dirty="0"/>
              <a:t>SELECT</a:t>
            </a:r>
            <a:r>
              <a:rPr lang="bg-BG" sz="3200" dirty="0"/>
              <a:t> се изпълняват само веднъж</a:t>
            </a:r>
            <a:r>
              <a:rPr lang="en-US" sz="3200" dirty="0"/>
              <a:t>.</a:t>
            </a:r>
          </a:p>
          <a:p>
            <a:pPr>
              <a:lnSpc>
                <a:spcPct val="100000"/>
              </a:lnSpc>
            </a:pPr>
            <a:r>
              <a:rPr lang="bg-BG" sz="3200" dirty="0"/>
              <a:t>За разлика от</a:t>
            </a:r>
            <a:r>
              <a:rPr lang="en-US" sz="3200" dirty="0"/>
              <a:t> </a:t>
            </a:r>
            <a:r>
              <a:rPr lang="en-US" sz="3200" b="1" dirty="0">
                <a:solidFill>
                  <a:schemeClr val="tx2">
                    <a:lumMod val="75000"/>
                  </a:schemeClr>
                </a:solidFill>
              </a:rPr>
              <a:t>HAVING</a:t>
            </a:r>
            <a:r>
              <a:rPr lang="en-US" sz="3200" dirty="0"/>
              <a:t>, </a:t>
            </a:r>
            <a:r>
              <a:rPr lang="en-US" sz="3200" b="1" dirty="0">
                <a:solidFill>
                  <a:schemeClr val="tx2">
                    <a:lumMod val="75000"/>
                  </a:schemeClr>
                </a:solidFill>
              </a:rPr>
              <a:t>WHERE</a:t>
            </a:r>
            <a:r>
              <a:rPr lang="en-US" sz="3200" dirty="0"/>
              <a:t> </a:t>
            </a:r>
            <a:r>
              <a:rPr lang="bg-BG" sz="3200" dirty="0"/>
              <a:t>извършва филтриране</a:t>
            </a:r>
            <a:r>
              <a:rPr lang="en-US" sz="3200" dirty="0"/>
              <a:t> </a:t>
            </a:r>
            <a:r>
              <a:rPr lang="bg-BG" sz="3200" dirty="0">
                <a:solidFill>
                  <a:schemeClr val="tx2">
                    <a:lumMod val="75000"/>
                  </a:schemeClr>
                </a:solidFill>
              </a:rPr>
              <a:t>преди</a:t>
            </a:r>
            <a:r>
              <a:rPr lang="en-US" sz="3200" dirty="0"/>
              <a:t> </a:t>
            </a:r>
            <a:r>
              <a:rPr lang="bg-BG" sz="3200" dirty="0"/>
              <a:t>да се случи агрегирането.</a:t>
            </a:r>
            <a:endParaRPr lang="en-US" sz="3200" dirty="0"/>
          </a:p>
          <a:p>
            <a:pPr>
              <a:lnSpc>
                <a:spcPct val="100000"/>
              </a:lnSpc>
            </a:pPr>
            <a:endParaRPr lang="en-US" sz="3100" dirty="0"/>
          </a:p>
        </p:txBody>
      </p:sp>
      <p:sp>
        <p:nvSpPr>
          <p:cNvPr id="465922" name="Rectangle 2"/>
          <p:cNvSpPr>
            <a:spLocks noGrp="1" noChangeArrowheads="1"/>
          </p:cNvSpPr>
          <p:nvPr>
            <p:ph type="title"/>
          </p:nvPr>
        </p:nvSpPr>
        <p:spPr/>
        <p:txBody>
          <a:bodyPr/>
          <a:lstStyle/>
          <a:p>
            <a:r>
              <a:rPr lang="en-US" dirty="0"/>
              <a:t>Having</a:t>
            </a:r>
            <a:endParaRPr lang="bg-BG" dirty="0"/>
          </a:p>
        </p:txBody>
      </p:sp>
      <p:sp>
        <p:nvSpPr>
          <p:cNvPr id="6" name="Slide Number Placeholder">
            <a:extLst>
              <a:ext uri="{FF2B5EF4-FFF2-40B4-BE49-F238E27FC236}">
                <a16:creationId xmlns:a16="http://schemas.microsoft.com/office/drawing/2014/main" id="{8E0F2FB5-DF91-4C9E-A04D-FDAA6C6CD04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1310101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bg-BG" sz="3100" dirty="0"/>
              <a:t>Филтрирайте департаментите които имат </a:t>
            </a:r>
            <a:r>
              <a:rPr lang="bg-BG" sz="3100" dirty="0">
                <a:solidFill>
                  <a:schemeClr val="accent1"/>
                </a:solidFill>
              </a:rPr>
              <a:t>обща</a:t>
            </a:r>
            <a:r>
              <a:rPr lang="en-US" sz="3100" dirty="0"/>
              <a:t> </a:t>
            </a:r>
            <a:r>
              <a:rPr lang="bg-BG" sz="3100" dirty="0"/>
              <a:t>заплата от </a:t>
            </a:r>
            <a:r>
              <a:rPr lang="en-US" sz="3100" dirty="0"/>
              <a:t> </a:t>
            </a:r>
            <a:r>
              <a:rPr lang="bg-BG" sz="3100" dirty="0">
                <a:solidFill>
                  <a:schemeClr val="tx2">
                    <a:lumMod val="75000"/>
                  </a:schemeClr>
                </a:solidFill>
              </a:rPr>
              <a:t>поне</a:t>
            </a:r>
            <a:r>
              <a:rPr lang="en-US" sz="3100" dirty="0">
                <a:solidFill>
                  <a:schemeClr val="tx2">
                    <a:lumMod val="75000"/>
                  </a:schemeClr>
                </a:solidFill>
              </a:rPr>
              <a:t> </a:t>
            </a:r>
            <a:r>
              <a:rPr lang="en-US" sz="3100" dirty="0"/>
              <a:t>15,000.</a:t>
            </a:r>
          </a:p>
        </p:txBody>
      </p:sp>
      <p:graphicFrame>
        <p:nvGraphicFramePr>
          <p:cNvPr id="6" name="Table 5"/>
          <p:cNvGraphicFramePr>
            <a:graphicFrameLocks noGrp="1"/>
          </p:cNvGraphicFramePr>
          <p:nvPr/>
        </p:nvGraphicFramePr>
        <p:xfrm>
          <a:off x="7466012" y="3505200"/>
          <a:ext cx="4375786" cy="1371600"/>
        </p:xfrm>
        <a:graphic>
          <a:graphicData uri="http://schemas.openxmlformats.org/drawingml/2006/table">
            <a:tbl>
              <a:tblPr firstRow="1" bandRow="1">
                <a:tableStyleId>{7DF18680-E054-41AD-8BC1-D1AEF772440D}</a:tableStyleId>
              </a:tblPr>
              <a:tblGrid>
                <a:gridCol w="2687379">
                  <a:extLst>
                    <a:ext uri="{9D8B030D-6E8A-4147-A177-3AD203B41FA5}">
                      <a16:colId xmlns:a16="http://schemas.microsoft.com/office/drawing/2014/main" val="1444822382"/>
                    </a:ext>
                  </a:extLst>
                </a:gridCol>
                <a:gridCol w="1688407">
                  <a:extLst>
                    <a:ext uri="{9D8B030D-6E8A-4147-A177-3AD203B41FA5}">
                      <a16:colId xmlns:a16="http://schemas.microsoft.com/office/drawing/2014/main" val="1109817519"/>
                    </a:ext>
                  </a:extLst>
                </a:gridCol>
              </a:tblGrid>
              <a:tr h="457200">
                <a:tc>
                  <a:txBody>
                    <a:bodyPr/>
                    <a:lstStyle/>
                    <a:p>
                      <a:r>
                        <a:rPr lang="en-US" dirty="0" err="1"/>
                        <a:t>department_name</a:t>
                      </a:r>
                      <a:endParaRPr lang="en-US" dirty="0"/>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465922" name="Rectangle 2"/>
          <p:cNvSpPr>
            <a:spLocks noGrp="1" noChangeArrowheads="1"/>
          </p:cNvSpPr>
          <p:nvPr>
            <p:ph type="title"/>
          </p:nvPr>
        </p:nvSpPr>
        <p:spPr/>
        <p:txBody>
          <a:bodyPr/>
          <a:lstStyle/>
          <a:p>
            <a:r>
              <a:rPr lang="en-US" dirty="0"/>
              <a:t>Having Clause: </a:t>
            </a:r>
            <a:r>
              <a:rPr lang="bg-BG" dirty="0"/>
              <a:t>Пример</a:t>
            </a:r>
          </a:p>
        </p:txBody>
      </p:sp>
      <p:graphicFrame>
        <p:nvGraphicFramePr>
          <p:cNvPr id="4" name="Table 3"/>
          <p:cNvGraphicFramePr>
            <a:graphicFrameLocks noGrp="1"/>
          </p:cNvGraphicFramePr>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err="1"/>
                        <a:t>department_name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noProof="1"/>
                        <a:t>TotalSalary</a:t>
                      </a:r>
                    </a:p>
                  </a:txBody>
                  <a:tcPr/>
                </a:tc>
                <a:extLst>
                  <a:ext uri="{0D108BD9-81ED-4DB2-BD59-A6C34878D82A}">
                    <a16:rowId xmlns:a16="http://schemas.microsoft.com/office/drawing/2014/main"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704012" y="1949771"/>
            <a:ext cx="3704276"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Агрегирана стойност</a:t>
            </a:r>
            <a:endParaRPr lang="en-US" sz="2800" noProof="1">
              <a:solidFill>
                <a:srgbClr val="FFFFFF"/>
              </a:solidFill>
            </a:endParaRPr>
          </a:p>
        </p:txBody>
      </p:sp>
      <p:sp>
        <p:nvSpPr>
          <p:cNvPr id="9" name="Slide Number Placeholder">
            <a:extLst>
              <a:ext uri="{FF2B5EF4-FFF2-40B4-BE49-F238E27FC236}">
                <a16:creationId xmlns:a16="http://schemas.microsoft.com/office/drawing/2014/main" id="{522C3478-B00F-4774-869E-200EAEA654E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3629012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err="1">
                <a:solidFill>
                  <a:srgbClr val="F3BE60"/>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250000;</a:t>
            </a:r>
          </a:p>
        </p:txBody>
      </p:sp>
      <p:sp>
        <p:nvSpPr>
          <p:cNvPr id="465922" name="Rectangle 2"/>
          <p:cNvSpPr>
            <a:spLocks noGrp="1" noChangeArrowheads="1"/>
          </p:cNvSpPr>
          <p:nvPr>
            <p:ph type="title"/>
          </p:nvPr>
        </p:nvSpPr>
        <p:spPr/>
        <p:txBody>
          <a:bodyPr/>
          <a:lstStyle/>
          <a:p>
            <a:r>
              <a:rPr lang="bg-BG" dirty="0"/>
              <a:t>Синтаксис на </a:t>
            </a:r>
            <a:r>
              <a:rPr lang="en-US" dirty="0"/>
              <a:t>HAVING</a:t>
            </a:r>
            <a:endParaRPr lang="bg-BG" dirty="0"/>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Групираща колона</a:t>
            </a:r>
            <a:endParaRPr lang="en-US" sz="2800" noProof="1">
              <a:solidFill>
                <a:srgbClr val="FFFFFF"/>
              </a:solidFill>
            </a:endParaRP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Агрегираща функция</a:t>
            </a:r>
            <a:endParaRPr lang="en-US" sz="2800" noProof="1">
              <a:solidFill>
                <a:srgbClr val="FFFFFF"/>
              </a:solidFill>
            </a:endParaRP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Групиращи колони</a:t>
            </a:r>
            <a:endParaRPr lang="en-US" sz="2800" noProof="1">
              <a:solidFill>
                <a:srgbClr val="FFFFFF"/>
              </a:solidFill>
            </a:endParaRPr>
          </a:p>
        </p:txBody>
      </p:sp>
      <p:sp>
        <p:nvSpPr>
          <p:cNvPr id="13" name="AutoShape 7"/>
          <p:cNvSpPr>
            <a:spLocks noChangeArrowheads="1"/>
          </p:cNvSpPr>
          <p:nvPr/>
        </p:nvSpPr>
        <p:spPr bwMode="auto">
          <a:xfrm>
            <a:off x="9074756" y="2872992"/>
            <a:ext cx="2920478" cy="829992"/>
          </a:xfrm>
          <a:prstGeom prst="wedgeRoundRectCallout">
            <a:avLst>
              <a:gd name="adj1" fmla="val -89626"/>
              <a:gd name="adj2" fmla="val 162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rPr>
              <a:t>Ново име за групирането</a:t>
            </a:r>
            <a:endParaRPr lang="en-US" sz="2800" noProof="1">
              <a:solidFill>
                <a:srgbClr val="FFFFFF"/>
              </a:solidFill>
            </a:endParaRP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a:t>
            </a:r>
            <a:r>
              <a:rPr lang="bg-BG" sz="2800" noProof="1">
                <a:solidFill>
                  <a:srgbClr val="FFFFFF"/>
                </a:solidFill>
              </a:rPr>
              <a:t> условие</a:t>
            </a:r>
            <a:endParaRPr lang="en-US" sz="2800" noProof="1">
              <a:solidFill>
                <a:srgbClr val="FFFFFF"/>
              </a:solidFill>
            </a:endParaRPr>
          </a:p>
        </p:txBody>
      </p:sp>
      <p:sp>
        <p:nvSpPr>
          <p:cNvPr id="11" name="Slide Number Placeholder">
            <a:extLst>
              <a:ext uri="{FF2B5EF4-FFF2-40B4-BE49-F238E27FC236}">
                <a16:creationId xmlns:a16="http://schemas.microsoft.com/office/drawing/2014/main" id="{5CD79F1B-C5D0-4C3C-AE1C-F9104BABF17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2848605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bg-BG"/>
              <a:t>Филтър при групиране</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74575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0B0EB117-46CB-4973-8AE4-92DBFC7DFCE5}"/>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3991136416"/>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7136</TotalTime>
  <Words>506</Words>
  <Application>Microsoft Office PowerPoint</Application>
  <PresentationFormat>Custom</PresentationFormat>
  <Paragraphs>89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Consolas</vt:lpstr>
      <vt:lpstr>Wingdings</vt:lpstr>
      <vt:lpstr>Wingdings 2</vt:lpstr>
      <vt:lpstr>SoftUni 16x9</vt:lpstr>
      <vt:lpstr>PowerPoint Presentation</vt:lpstr>
      <vt:lpstr>Having</vt:lpstr>
      <vt:lpstr>Having</vt:lpstr>
      <vt:lpstr>Having Clause: Пример</vt:lpstr>
      <vt:lpstr>Синтаксис на HAVING</vt:lpstr>
      <vt:lpstr>Филтър при групиране</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Software University Foundation</dc:creator>
  <cp:keywords>C#; class; object; fields; methods; properties; constructors; static</cp:keywords>
  <dc:description>Фондация "Софтуерен университет" - http://softuni.foundation</dc:description>
  <cp:lastModifiedBy>Svetlin Nakov</cp:lastModifiedBy>
  <cp:revision>295</cp:revision>
  <dcterms:created xsi:type="dcterms:W3CDTF">2014-01-02T17:00:34Z</dcterms:created>
  <dcterms:modified xsi:type="dcterms:W3CDTF">2019-12-16T17:55:10Z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