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5"/>
  </p:notesMasterIdLst>
  <p:handoutMasterIdLst>
    <p:handoutMasterId r:id="rId26"/>
  </p:handoutMasterIdLst>
  <p:sldIdLst>
    <p:sldId id="473" r:id="rId3"/>
    <p:sldId id="479" r:id="rId4"/>
    <p:sldId id="502" r:id="rId5"/>
    <p:sldId id="521" r:id="rId6"/>
    <p:sldId id="522" r:id="rId7"/>
    <p:sldId id="523" r:id="rId8"/>
    <p:sldId id="525" r:id="rId9"/>
    <p:sldId id="526" r:id="rId10"/>
    <p:sldId id="530" r:id="rId11"/>
    <p:sldId id="527" r:id="rId12"/>
    <p:sldId id="528" r:id="rId13"/>
    <p:sldId id="529" r:id="rId14"/>
    <p:sldId id="531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477" r:id="rId23"/>
    <p:sldId id="481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28F7CAC-3B75-401A-A246-C2EEA6AC4A17}">
          <p14:sldIdLst>
            <p14:sldId id="473"/>
            <p14:sldId id="479"/>
          </p14:sldIdLst>
        </p14:section>
        <p14:section name="Компютърни системи" id="{2CCD5E5E-6260-4620-A4CA-A3075BCCB744}">
          <p14:sldIdLst>
            <p14:sldId id="502"/>
            <p14:sldId id="521"/>
            <p14:sldId id="522"/>
            <p14:sldId id="523"/>
          </p14:sldIdLst>
        </p14:section>
        <p14:section name="Структура на ОС" id="{8DF9E178-9843-4C61-83A7-7122B2E15816}">
          <p14:sldIdLst>
            <p14:sldId id="525"/>
            <p14:sldId id="526"/>
            <p14:sldId id="530"/>
            <p14:sldId id="527"/>
            <p14:sldId id="528"/>
            <p14:sldId id="529"/>
          </p14:sldIdLst>
        </p14:section>
        <p14:section name="Видове ОС" id="{AE145B3B-2970-48E2-8EC8-EBD842A99685}">
          <p14:sldIdLst>
            <p14:sldId id="531"/>
            <p14:sldId id="533"/>
            <p14:sldId id="534"/>
            <p14:sldId id="535"/>
            <p14:sldId id="536"/>
            <p14:sldId id="537"/>
            <p14:sldId id="538"/>
          </p14:sldIdLst>
        </p14:section>
        <p14:section name="Заключение" id="{ED8E6410-7ED4-49EA-A0C1-CB443FD3AD65}">
          <p14:sldIdLst>
            <p14:sldId id="539"/>
            <p14:sldId id="477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04B5DF5D-A787-457B-AE10-148FAEB84B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99849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3AB8891-1ECA-40CD-BE7B-9948C7BD87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5150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F74997B-C430-4672-91E7-C3FE6D7E43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209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F379B45-B4CF-4732-A1CA-346C8AE276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8330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it-kariera.mon.bg/e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s://mon.bg/" TargetMode="Externa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583529"/>
            <a:ext cx="11109110" cy="788071"/>
          </a:xfrm>
        </p:spPr>
        <p:txBody>
          <a:bodyPr>
            <a:normAutofit/>
          </a:bodyPr>
          <a:lstStyle/>
          <a:p>
            <a:r>
              <a:rPr lang="bg-BG" sz="4500" dirty="0">
                <a:latin typeface="+mn-ea"/>
              </a:rPr>
              <a:t>Структура на  операционните системи</a:t>
            </a:r>
            <a:endParaRPr lang="x-none" altLang="en-US" sz="4500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676400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dirty="0"/>
              <a:t>Операционни системи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3124416"/>
            <a:ext cx="3711207" cy="29838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scene3d>
            <a:camera prst="obliqueTopRight"/>
            <a:lightRig rig="threePt" dir="t"/>
          </a:scene3d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EA2D51D-2915-4109-9B7F-7BF7105030A9}"/>
              </a:ext>
            </a:extLst>
          </p:cNvPr>
          <p:cNvGrpSpPr/>
          <p:nvPr/>
        </p:nvGrpSpPr>
        <p:grpSpPr>
          <a:xfrm>
            <a:off x="684212" y="3608388"/>
            <a:ext cx="6158291" cy="2601136"/>
            <a:chOff x="684212" y="3608388"/>
            <a:chExt cx="6158291" cy="2601136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CF140F86-23B1-4C92-8C12-C0C42EB17D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80000">
              <a:off x="5337947" y="3630539"/>
              <a:ext cx="1504556" cy="4075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/>
            <a:p>
              <a:pPr algn="ctr" hangingPunct="1">
                <a:lnSpc>
                  <a:spcPct val="8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</a:pPr>
              <a:r>
                <a:rPr lang="en-US" sz="2400" b="1" dirty="0">
                  <a:solidFill>
                    <a:srgbClr val="FFF0D9"/>
                  </a:solidFill>
                  <a:latin typeface="Calibri" charset="0"/>
                  <a:ea typeface="Noto Sans CJK SC Regular" charset="0"/>
                  <a:cs typeface="Noto Sans CJK SC Regular" charset="0"/>
                </a:rPr>
                <a:t>OS</a:t>
              </a:r>
            </a:p>
          </p:txBody>
        </p:sp>
        <p:pic>
          <p:nvPicPr>
            <p:cNvPr id="14" name="Picture 5">
              <a:extLst>
                <a:ext uri="{FF2B5EF4-FFF2-40B4-BE49-F238E27FC236}">
                  <a16:creationId xmlns:a16="http://schemas.microsoft.com/office/drawing/2014/main" id="{0AA21FF8-1F27-4D44-A3C2-DFCB526AB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412" y="3608388"/>
              <a:ext cx="1827213" cy="2005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861DAF6B-8188-4746-89A4-A68E0E1335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12" y="4137025"/>
              <a:ext cx="2173288" cy="758825"/>
            </a:xfrm>
            <a:prstGeom prst="rect">
              <a:avLst/>
            </a:prstGeom>
            <a:solidFill>
              <a:srgbClr val="231F20">
                <a:alpha val="50000"/>
              </a:srgbClr>
            </a:solidFill>
            <a:ln w="9525" cap="flat">
              <a:solidFill>
                <a:srgbClr val="C87D0E">
                  <a:alpha val="50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30654E6D-9591-42AA-ADB9-FA6453B1D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" y="5060950"/>
              <a:ext cx="3186113" cy="438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pPr hangingPunct="1">
                <a:lnSpc>
                  <a:spcPct val="105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</a:tabLst>
              </a:pPr>
              <a:r>
                <a:rPr lang="bg-BG" sz="2300" b="1" dirty="0">
                  <a:solidFill>
                    <a:srgbClr val="F4B36C"/>
                  </a:solidFill>
                  <a:latin typeface="Calibri" charset="0"/>
                  <a:ea typeface="Noto Sans CJK SC Regular" charset="0"/>
                  <a:cs typeface="Noto Sans CJK SC Regular" charset="0"/>
                </a:rPr>
                <a:t>Учителски екип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FA89AF24-5B82-467A-AB42-E31645ECF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" y="5478075"/>
              <a:ext cx="3186113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pPr hangingPunct="1">
                <a:lnSpc>
                  <a:spcPct val="105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</a:tabLst>
              </a:pPr>
              <a:r>
                <a:rPr lang="bg-BG" sz="2000" b="1" dirty="0">
                  <a:solidFill>
                    <a:srgbClr val="F9DAAB"/>
                  </a:solidFill>
                  <a:latin typeface="Calibri" charset="0"/>
                  <a:ea typeface="Noto Sans CJK SC Regular" charset="0"/>
                  <a:cs typeface="Noto Sans CJK SC Regular" charset="0"/>
                </a:rPr>
                <a:t>Обучение за ИТ кариера</a:t>
              </a: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B0513AE4-69B0-4814-BCBB-04C20E7C7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" y="5826937"/>
              <a:ext cx="5027613" cy="382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/>
            <a:p>
              <a:pPr hangingPunct="1">
                <a:lnSpc>
                  <a:spcPct val="105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</a:tabLst>
              </a:pPr>
              <a:r>
                <a:rPr lang="en-US" sz="2000" b="1" u="sng" dirty="0">
                  <a:solidFill>
                    <a:srgbClr val="F6C781"/>
                  </a:solidFill>
                  <a:latin typeface="Calibri" charset="0"/>
                  <a:ea typeface="Noto Sans CJK SC Regular" charset="0"/>
                  <a:cs typeface="Noto Sans CJK SC Regular" charset="0"/>
                  <a:hlinkClick r:id="rId6"/>
                </a:rPr>
                <a:t>https://it-kariera.mon.bg/e-learning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8061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295400"/>
            <a:ext cx="8878401" cy="4835941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Операционни системи с монилитно ядро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2CDEAD9-2D86-4555-A960-4F88F6448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33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1447800"/>
            <a:ext cx="7363789" cy="476361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0020397" cy="1110780"/>
          </a:xfrm>
        </p:spPr>
        <p:txBody>
          <a:bodyPr>
            <a:normAutofit/>
          </a:bodyPr>
          <a:lstStyle/>
          <a:p>
            <a:r>
              <a:rPr lang="bg-BG" dirty="0"/>
              <a:t>Операционни системи с многослойно ядро 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F135676-8581-4D59-970A-C0EAC8D7E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64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295400"/>
            <a:ext cx="7840138" cy="485715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Операционни системи с микроядро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DFB68ED-1D68-40DE-8352-4E19DE60B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10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62899"/>
            <a:ext cx="10363200" cy="682101"/>
          </a:xfrm>
        </p:spPr>
        <p:txBody>
          <a:bodyPr/>
          <a:lstStyle/>
          <a:p>
            <a:r>
              <a:rPr lang="bg-BG" sz="4400" dirty="0"/>
              <a:t>Структура на операционните системи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Operating systems</a:t>
            </a:r>
            <a:r>
              <a:rPr lang="bg-BG" dirty="0"/>
              <a:t> </a:t>
            </a:r>
            <a:r>
              <a:rPr lang="en-US" dirty="0"/>
              <a:t>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762000"/>
            <a:ext cx="609600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3F0FE9C-68B9-46F1-AD27-8300DB5F55E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14400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b="1" dirty="0"/>
              <a:t>Спрямо броя на потребителите:</a:t>
            </a:r>
          </a:p>
          <a:p>
            <a:pPr marL="0" indent="0">
              <a:buNone/>
            </a:pPr>
            <a:r>
              <a:rPr lang="bg-BG" sz="2800" b="1" dirty="0"/>
              <a:t> </a:t>
            </a:r>
            <a:r>
              <a:rPr lang="bg-BG" sz="2800" dirty="0"/>
              <a:t>- еднопотребителска и многопотребителкса;</a:t>
            </a:r>
          </a:p>
          <a:p>
            <a:r>
              <a:rPr lang="bg-BG" sz="2800" b="1" dirty="0"/>
              <a:t> Спрямо броя на изпълняваните задачи в един момент от време:</a:t>
            </a:r>
          </a:p>
          <a:p>
            <a:pPr>
              <a:buFontTx/>
              <a:buChar char="-"/>
            </a:pPr>
            <a:r>
              <a:rPr lang="bg-BG" sz="2800" dirty="0"/>
              <a:t>Еднозадача и многозадачна;</a:t>
            </a:r>
          </a:p>
          <a:p>
            <a:r>
              <a:rPr lang="bg-BG" sz="2800" dirty="0"/>
              <a:t>  </a:t>
            </a:r>
            <a:r>
              <a:rPr lang="bg-BG" sz="2800" b="1" dirty="0"/>
              <a:t>Спрямо приложението и вида:</a:t>
            </a:r>
          </a:p>
          <a:p>
            <a:pPr marL="0" indent="0">
              <a:buNone/>
            </a:pPr>
            <a:r>
              <a:rPr lang="bg-BG" sz="2800" dirty="0"/>
              <a:t>  - потребителски – за десктоп машини, за лаптопи, мобилни ОС...</a:t>
            </a:r>
          </a:p>
          <a:p>
            <a:pPr marL="0" indent="0">
              <a:buNone/>
            </a:pPr>
            <a:r>
              <a:rPr lang="bg-BG" sz="2800" dirty="0"/>
              <a:t>  - мрежови;</a:t>
            </a:r>
          </a:p>
          <a:p>
            <a:pPr marL="0" indent="0">
              <a:buNone/>
            </a:pPr>
            <a:r>
              <a:rPr lang="bg-BG" sz="2800" dirty="0"/>
              <a:t>  - специализирани;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операционни системи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98ECD56-7A9C-4FF9-9EE9-391EF5109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091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0096597" cy="1110780"/>
          </a:xfrm>
        </p:spPr>
        <p:txBody>
          <a:bodyPr>
            <a:normAutofit fontScale="90000"/>
          </a:bodyPr>
          <a:lstStyle/>
          <a:p>
            <a:r>
              <a:rPr lang="ru-RU"/>
              <a:t>Операционни системи на Microsoft – Windows</a:t>
            </a:r>
            <a:endParaRPr lang="bg-B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447800"/>
            <a:ext cx="8761169" cy="485952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412" y="228600"/>
            <a:ext cx="1717623" cy="11430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5EEE81F-3881-4EEB-AE3E-4E326893E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06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914400"/>
            <a:ext cx="7984983" cy="54864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– </a:t>
            </a:r>
            <a:r>
              <a:rPr lang="ru-RU"/>
              <a:t>основна структура</a:t>
            </a:r>
            <a:endParaRPr lang="bg-BG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485553D-3FE8-423B-9838-9E209D233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42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Линукс е ядро, върху което са базирани много операционни системи (дистрибуции) с отворен код.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Операционни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en-US" dirty="0"/>
              <a:t>Linux </a:t>
            </a:r>
            <a:r>
              <a:rPr lang="bg-BG" dirty="0"/>
              <a:t>ядро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852" y="2501721"/>
            <a:ext cx="6908800" cy="388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3504515"/>
            <a:ext cx="1595438" cy="1880612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1740350-8A27-4712-9A14-AE35A5574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279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219200"/>
            <a:ext cx="7456881" cy="48768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</a:t>
            </a:r>
            <a:r>
              <a:rPr lang="en-US" dirty="0"/>
              <a:t>Linux </a:t>
            </a:r>
            <a:r>
              <a:rPr lang="bg-BG" dirty="0"/>
              <a:t>базирана ОС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ADB7786-C1CF-4ABE-8177-CA839D55C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715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024822"/>
            <a:ext cx="10134599" cy="557035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rgbClr val="FFA72A"/>
                </a:solidFill>
              </a:rPr>
              <a:t>RTOS</a:t>
            </a:r>
            <a:r>
              <a:rPr lang="en-US" sz="2400" dirty="0"/>
              <a:t> – </a:t>
            </a:r>
            <a:r>
              <a:rPr lang="en-US" sz="2400" dirty="0">
                <a:solidFill>
                  <a:srgbClr val="FFA72A"/>
                </a:solidFill>
              </a:rPr>
              <a:t>R</a:t>
            </a:r>
            <a:r>
              <a:rPr lang="en-US" sz="2400" dirty="0"/>
              <a:t>eal </a:t>
            </a:r>
            <a:r>
              <a:rPr lang="en-US" sz="2400" dirty="0">
                <a:solidFill>
                  <a:srgbClr val="FFA72A"/>
                </a:solidFill>
              </a:rPr>
              <a:t>T</a:t>
            </a:r>
            <a:r>
              <a:rPr lang="en-US" sz="2400" dirty="0"/>
              <a:t>ime </a:t>
            </a:r>
            <a:r>
              <a:rPr lang="en-US" sz="2400" dirty="0">
                <a:solidFill>
                  <a:srgbClr val="FFA72A"/>
                </a:solidFill>
              </a:rPr>
              <a:t>O</a:t>
            </a:r>
            <a:r>
              <a:rPr lang="en-US" sz="2400" dirty="0"/>
              <a:t>perating </a:t>
            </a:r>
            <a:r>
              <a:rPr lang="en-US" sz="2400" dirty="0">
                <a:solidFill>
                  <a:srgbClr val="FFA72A"/>
                </a:solidFill>
              </a:rPr>
              <a:t>S</a:t>
            </a:r>
            <a:r>
              <a:rPr lang="en-US" sz="2400" dirty="0"/>
              <a:t>ystems (</a:t>
            </a:r>
            <a:r>
              <a:rPr lang="bg-BG" sz="2400" dirty="0"/>
              <a:t>Операционни системи за реално време</a:t>
            </a:r>
            <a:r>
              <a:rPr lang="en-US" sz="2400" dirty="0"/>
              <a:t>)</a:t>
            </a:r>
            <a:endParaRPr lang="bg-BG" sz="2400" dirty="0"/>
          </a:p>
          <a:p>
            <a:pPr marL="0" indent="0" algn="just">
              <a:buNone/>
            </a:pPr>
            <a:r>
              <a:rPr lang="bg-BG" sz="2400" dirty="0"/>
              <a:t>При тях се гарантира с точност до микросекунди (наносекунди), че определена задача ще се изпълни в точно определен момент. Никоя обикновена потребителска ОС не може да гарантира това. Използват се управление на бързи процеси – ДВГ, стабилизираща система за летателни апарати...</a:t>
            </a:r>
          </a:p>
          <a:p>
            <a:pPr marL="0" indent="0" algn="just">
              <a:buNone/>
            </a:pPr>
            <a:r>
              <a:rPr lang="bg-BG" sz="2400" dirty="0"/>
              <a:t>Пример за такава ОС е </a:t>
            </a:r>
            <a:r>
              <a:rPr lang="en-US" sz="2400" dirty="0" err="1"/>
              <a:t>FreeRTOS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Специализирани ОС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100" y="3755771"/>
            <a:ext cx="4928723" cy="2769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7" y="4800600"/>
            <a:ext cx="2847975" cy="1609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197" y="4800600"/>
            <a:ext cx="2743200" cy="1541282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C9125ED-7A27-40DB-9E57-7F2E405CA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45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Какво е операционна система?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Структура на операционната система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Видове операционни системи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AB38B79-F20F-460F-BE42-4E916721B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7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024822"/>
            <a:ext cx="10134599" cy="5570355"/>
          </a:xfrm>
        </p:spPr>
        <p:txBody>
          <a:bodyPr/>
          <a:lstStyle/>
          <a:p>
            <a:r>
              <a:rPr lang="en-US" b="1" i="1" dirty="0"/>
              <a:t>Operating Systems Concepts </a:t>
            </a:r>
            <a:r>
              <a:rPr lang="en-US" dirty="0"/>
              <a:t>by Abraham </a:t>
            </a:r>
            <a:r>
              <a:rPr lang="en-US" dirty="0" err="1"/>
              <a:t>Silberschatz</a:t>
            </a:r>
            <a:r>
              <a:rPr lang="en-US" dirty="0"/>
              <a:t>, Peter B. Galvin and Greg Gagne (Dec 17, 2012)</a:t>
            </a:r>
          </a:p>
          <a:p>
            <a:r>
              <a:rPr lang="en-US" dirty="0"/>
              <a:t>Modern Operating Systems (4th Edition) by Andrew S. </a:t>
            </a:r>
            <a:r>
              <a:rPr lang="en-US" dirty="0" err="1"/>
              <a:t>Tanenbaum</a:t>
            </a:r>
            <a:r>
              <a:rPr lang="en-US" dirty="0"/>
              <a:t> and Herbert </a:t>
            </a:r>
            <a:r>
              <a:rPr lang="en-US" dirty="0" err="1"/>
              <a:t>Bos</a:t>
            </a:r>
            <a:r>
              <a:rPr lang="en-US" dirty="0"/>
              <a:t> (Mar 20, 2014)</a:t>
            </a:r>
          </a:p>
          <a:p>
            <a:r>
              <a:rPr lang="en-US" dirty="0"/>
              <a:t>Linux for Beginners: An Introduction to the Linux Operating System and Command Line by Jason Cannon (Jan 2, 2014)</a:t>
            </a:r>
          </a:p>
          <a:p>
            <a:r>
              <a:rPr lang="bg-BG" b="1" dirty="0"/>
              <a:t>Операционни системи</a:t>
            </a:r>
            <a:r>
              <a:rPr lang="bg-BG" dirty="0"/>
              <a:t>, Лилян Николов, Сиела 2005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Допълнителна литература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4BA722D-238C-464F-A4CC-A552075A4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057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ea"/>
              </a:rPr>
              <a:t>Операционни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151121"/>
            <a:ext cx="11891975" cy="5570355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en-US" sz="2900" dirty="0"/>
          </a:p>
          <a:p>
            <a:endParaRPr lang="bg-BG" sz="2900" dirty="0"/>
          </a:p>
          <a:p>
            <a:r>
              <a:rPr lang="bg-BG" sz="2900" dirty="0"/>
              <a:t>Курсът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2" name="Logo CC-BY-NC-SA">
            <a:hlinkClick r:id="rId3"/>
            <a:extLst>
              <a:ext uri="{FF2B5EF4-FFF2-40B4-BE49-F238E27FC236}">
                <a16:creationId xmlns:a16="http://schemas.microsoft.com/office/drawing/2014/main" id="{F7FF078B-D7E3-4FDC-B697-3E0B738E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206" y="5344010"/>
            <a:ext cx="2946413" cy="1056790"/>
          </a:xfrm>
          <a:prstGeom prst="rect">
            <a:avLst/>
          </a:prstGeom>
        </p:spPr>
      </p:pic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2589212" y="2954298"/>
            <a:ext cx="6749003" cy="1160502"/>
            <a:chOff x="2850609" y="2610725"/>
            <a:chExt cx="6749003" cy="1160502"/>
          </a:xfrm>
        </p:grpSpPr>
        <p:pic>
          <p:nvPicPr>
            <p:cNvPr id="10" name="Logo IT Career" descr="A close up of a logo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0609" y="2616473"/>
              <a:ext cx="3360364" cy="1149012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7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1913" y="2610725"/>
              <a:ext cx="2517699" cy="1160502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144ABA6-B0FD-4A55-9B3B-163B2C65F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3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62899"/>
            <a:ext cx="10363200" cy="682101"/>
          </a:xfrm>
        </p:spPr>
        <p:txBody>
          <a:bodyPr/>
          <a:lstStyle/>
          <a:p>
            <a:r>
              <a:rPr lang="bg-BG" sz="4400" dirty="0"/>
              <a:t>Операционни системи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Operating systems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762000"/>
            <a:ext cx="609600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3289F93-0960-4BEE-932F-D7CB3D9F3D5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59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2" y="1151121"/>
            <a:ext cx="11804822" cy="5570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3200" u="sng" dirty="0"/>
              <a:t> Няколко определения за операционна система (ОС):</a:t>
            </a:r>
          </a:p>
          <a:p>
            <a:r>
              <a:rPr lang="bg-BG" sz="3200" dirty="0"/>
              <a:t>ОС е основна част от компютърния софтуер, който управлява и координира ресурсите на хардуера и софтуера и обслужва приложните програми.</a:t>
            </a:r>
          </a:p>
          <a:p>
            <a:r>
              <a:rPr lang="bg-BG" sz="3200" dirty="0"/>
              <a:t>ОС е съвкупност от програми, предназначени да организират изчислителния процес и да направят удобно общуването на потребителите с комп. с-ма.</a:t>
            </a:r>
          </a:p>
          <a:p>
            <a:r>
              <a:rPr lang="bg-BG" sz="3200" dirty="0"/>
              <a:t>ОС е абстактна (виртуална) машина, която разширява функциите на апаратната част – добавя ниво на абстракция над хардуера.</a:t>
            </a:r>
          </a:p>
          <a:p>
            <a:r>
              <a:rPr lang="bg-BG" sz="3200" dirty="0"/>
              <a:t>ОС е разпределител на системните ресурси.</a:t>
            </a:r>
            <a:endParaRPr lang="bg-BG" sz="3600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операционна система?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012" y="76200"/>
            <a:ext cx="1752600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A7DB851-74AD-4481-8BC3-4C900E159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8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88" y="990600"/>
            <a:ext cx="8077201" cy="57150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bg-BG" dirty="0"/>
              <a:t>Предоставят начини за взаимодействие на потребителя с ОС.</a:t>
            </a:r>
          </a:p>
          <a:p>
            <a:pPr algn="just"/>
            <a:r>
              <a:rPr lang="bg-BG" dirty="0"/>
              <a:t>Изпълнение на програми – разпределя изчислителните ресурси между отделните програми (процеси на ниво ОС).</a:t>
            </a:r>
          </a:p>
          <a:p>
            <a:pPr algn="just"/>
            <a:r>
              <a:rPr lang="bg-BG" dirty="0"/>
              <a:t>Изпълнява входно-изходни операции.</a:t>
            </a:r>
          </a:p>
          <a:p>
            <a:pPr algn="just"/>
            <a:r>
              <a:rPr lang="bg-BG" dirty="0"/>
              <a:t>Манипулиране на входно-изходната с-ма – предоставя възможност на потребителя да чете, пише, създава и изтрива файлове</a:t>
            </a:r>
            <a:r>
              <a:rPr lang="en-US" dirty="0"/>
              <a:t> – </a:t>
            </a:r>
            <a:r>
              <a:rPr lang="bg-BG" dirty="0"/>
              <a:t>чрез файлови системи.</a:t>
            </a:r>
          </a:p>
          <a:p>
            <a:pPr algn="just"/>
            <a:r>
              <a:rPr lang="bg-BG" dirty="0"/>
              <a:t>Изпълнява комуникация между процеси на една или повече машини (ако са свързани в мрежа).</a:t>
            </a:r>
          </a:p>
          <a:p>
            <a:pPr algn="just"/>
            <a:r>
              <a:rPr lang="bg-BG" dirty="0"/>
              <a:t>Грижи се за сигурността – сигурност на ниво потребители (чрез определени права и нива на достъп) и на ниво външни атаки.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функции на ОС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143000"/>
            <a:ext cx="3842487" cy="4800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BF4E2C6-B9E6-4ED7-9A49-7B2B80921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52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676400"/>
            <a:ext cx="8838177" cy="443993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Блокова схема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7C20DFE-D0A4-4C37-9897-903236879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90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62899"/>
            <a:ext cx="10363200" cy="682101"/>
          </a:xfrm>
        </p:spPr>
        <p:txBody>
          <a:bodyPr/>
          <a:lstStyle/>
          <a:p>
            <a:r>
              <a:rPr lang="bg-BG" sz="4400" dirty="0"/>
              <a:t>Структура на операционните системи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Operating systems</a:t>
            </a:r>
            <a:r>
              <a:rPr lang="bg-BG" dirty="0"/>
              <a:t> </a:t>
            </a:r>
            <a:r>
              <a:rPr lang="en-US" dirty="0"/>
              <a:t>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762000"/>
            <a:ext cx="609600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1C61BF9-014C-4756-A9ED-80ED6FC74A9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87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Основна структура на ОС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447800"/>
            <a:ext cx="9677400" cy="4838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96756" y="6286500"/>
            <a:ext cx="2252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u="sng" dirty="0">
                <a:solidFill>
                  <a:srgbClr val="FFA72A"/>
                </a:solidFill>
              </a:rPr>
              <a:t>Ядро (</a:t>
            </a:r>
            <a:r>
              <a:rPr lang="en-US" sz="2800" b="1" u="sng" dirty="0">
                <a:solidFill>
                  <a:srgbClr val="FFA72A"/>
                </a:solidFill>
              </a:rPr>
              <a:t>Kernel</a:t>
            </a:r>
            <a:r>
              <a:rPr lang="bg-BG" sz="2800" b="1" u="sng" dirty="0">
                <a:solidFill>
                  <a:srgbClr val="FFA72A"/>
                </a:solidFill>
              </a:rPr>
              <a:t>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999412" y="5486400"/>
            <a:ext cx="914400" cy="10617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91657" y="914400"/>
            <a:ext cx="2550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u="sng" dirty="0">
                <a:solidFill>
                  <a:srgbClr val="FFA72A"/>
                </a:solidFill>
              </a:rPr>
              <a:t>Обвивка (</a:t>
            </a:r>
            <a:r>
              <a:rPr lang="en-US" sz="2800" b="1" u="sng" dirty="0">
                <a:solidFill>
                  <a:srgbClr val="FFA72A"/>
                </a:solidFill>
              </a:rPr>
              <a:t>Shell</a:t>
            </a:r>
            <a:r>
              <a:rPr lang="bg-BG" sz="2800" b="1" u="sng" dirty="0">
                <a:solidFill>
                  <a:srgbClr val="FFA72A"/>
                </a:solidFill>
              </a:rPr>
              <a:t>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770812" y="1295400"/>
            <a:ext cx="420845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2481590"/>
            <a:ext cx="3618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u="sng" dirty="0">
                <a:solidFill>
                  <a:srgbClr val="FFA72A"/>
                </a:solidFill>
              </a:rPr>
              <a:t>Системни извиквания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70012" y="3004810"/>
            <a:ext cx="228600" cy="1193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DD5ED411-BED5-4447-A981-0A56E4BBF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2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14400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b="1" dirty="0">
                <a:solidFill>
                  <a:srgbClr val="FFA72A"/>
                </a:solidFill>
              </a:rPr>
              <a:t>Ядро (</a:t>
            </a:r>
            <a:r>
              <a:rPr lang="en-US" sz="2800" b="1" dirty="0">
                <a:solidFill>
                  <a:srgbClr val="FFA72A"/>
                </a:solidFill>
              </a:rPr>
              <a:t>Kernel</a:t>
            </a:r>
            <a:r>
              <a:rPr lang="bg-BG" sz="2800" b="1" dirty="0">
                <a:solidFill>
                  <a:srgbClr val="FFA72A"/>
                </a:solidFill>
              </a:rPr>
              <a:t>): </a:t>
            </a:r>
            <a:r>
              <a:rPr lang="bg-BG" sz="2800" dirty="0"/>
              <a:t>Отговаря на най-ниско ниво за управление и координиране на изчислителните ресурси</a:t>
            </a:r>
            <a:r>
              <a:rPr lang="en-US" sz="2800" dirty="0"/>
              <a:t>.</a:t>
            </a:r>
            <a:r>
              <a:rPr lang="bg-BG" sz="2800" dirty="0"/>
              <a:t> Реализира най-ниското абстрактно ниво на хардуера.</a:t>
            </a:r>
          </a:p>
          <a:p>
            <a:r>
              <a:rPr lang="bg-BG" sz="2800" b="1" dirty="0">
                <a:solidFill>
                  <a:srgbClr val="FFA72A"/>
                </a:solidFill>
              </a:rPr>
              <a:t>Обвивка (</a:t>
            </a:r>
            <a:r>
              <a:rPr lang="en-US" sz="2800" b="1" dirty="0">
                <a:solidFill>
                  <a:srgbClr val="FFA72A"/>
                </a:solidFill>
              </a:rPr>
              <a:t>Shell</a:t>
            </a:r>
            <a:r>
              <a:rPr lang="bg-BG" sz="2800" b="1" dirty="0">
                <a:solidFill>
                  <a:srgbClr val="FFA72A"/>
                </a:solidFill>
              </a:rPr>
              <a:t>)</a:t>
            </a:r>
            <a:r>
              <a:rPr lang="en-US" sz="2800" b="1" dirty="0">
                <a:solidFill>
                  <a:srgbClr val="FFA72A"/>
                </a:solidFill>
              </a:rPr>
              <a:t>: </a:t>
            </a:r>
            <a:r>
              <a:rPr lang="bg-BG" sz="2800" dirty="0"/>
              <a:t>Отговаря за комуникация на ОС с приложенията и потребителите. Реализира се на най-високото абстрактно ниво на ОС.</a:t>
            </a:r>
          </a:p>
          <a:p>
            <a:r>
              <a:rPr lang="bg-BG" sz="2800" b="1" dirty="0">
                <a:solidFill>
                  <a:srgbClr val="FFA72A"/>
                </a:solidFill>
              </a:rPr>
              <a:t>Системни извиквания:</a:t>
            </a:r>
            <a:r>
              <a:rPr lang="bg-BG" sz="2800" dirty="0"/>
              <a:t> отговарят за комуникацията между ядрото и останалия софтуер.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елементите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48" y="4419600"/>
            <a:ext cx="8259328" cy="2105319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38C1784-0A31-4BC1-9EE2-280024295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9325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7143</TotalTime>
  <Words>747</Words>
  <Application>Microsoft Office PowerPoint</Application>
  <PresentationFormat>Custom</PresentationFormat>
  <Paragraphs>103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Wingdings</vt:lpstr>
      <vt:lpstr>Wingdings 2</vt:lpstr>
      <vt:lpstr>SoftUni 16x9</vt:lpstr>
      <vt:lpstr>Структура на  операционните системи</vt:lpstr>
      <vt:lpstr>Съдържание</vt:lpstr>
      <vt:lpstr>Операционни системи</vt:lpstr>
      <vt:lpstr>Какво е операционна система? </vt:lpstr>
      <vt:lpstr>Основни функции на ОС</vt:lpstr>
      <vt:lpstr>Блокова схема</vt:lpstr>
      <vt:lpstr>Структура на операционните системи</vt:lpstr>
      <vt:lpstr>Основна структура на ОС</vt:lpstr>
      <vt:lpstr>Описание на елементите</vt:lpstr>
      <vt:lpstr>Операционни системи с монилитно ядро</vt:lpstr>
      <vt:lpstr>Операционни системи с многослойно ядро </vt:lpstr>
      <vt:lpstr>Операционни системи с микроядро</vt:lpstr>
      <vt:lpstr>Структура на операционните системи</vt:lpstr>
      <vt:lpstr>Видове операционни системи</vt:lpstr>
      <vt:lpstr>Операционни системи на Microsoft – Windows</vt:lpstr>
      <vt:lpstr>Windows – основна структура</vt:lpstr>
      <vt:lpstr>Операционни с Linux ядро</vt:lpstr>
      <vt:lpstr>Структура на Linux базирана ОС</vt:lpstr>
      <vt:lpstr>Специализирани ОС</vt:lpstr>
      <vt:lpstr>Допълнителна литература</vt:lpstr>
      <vt:lpstr>Операционни системи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300</cp:revision>
  <dcterms:created xsi:type="dcterms:W3CDTF">2014-01-02T17:00:34Z</dcterms:created>
  <dcterms:modified xsi:type="dcterms:W3CDTF">2019-12-17T13:21:43Z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