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7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21.jpg" ContentType="image/pn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23.jpg" ContentType="image/pn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481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0A7CB7-6900-4CC7-95AC-7A54B062F517}" type="slidenum">
              <a:rPr lang="en-US"/>
              <a:pPr/>
              <a:t>1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81000" y="4343400"/>
            <a:ext cx="60960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8748713"/>
            <a:ext cx="63087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1000">
                <a:latin typeface="+mn-lt" charset="0"/>
                <a:ea typeface="+mn-ea" charset="0"/>
                <a:cs typeface="+mn-ea" charset="0"/>
              </a:rPr>
              <a:t>© Software University Foundation – </a:t>
            </a:r>
            <a:r>
              <a:rPr lang="en-US" sz="1000" u="sng">
                <a:latin typeface="+mn-lt" charset="0"/>
                <a:ea typeface="+mn-ea" charset="0"/>
                <a:cs typeface="+mn-ea" charset="0"/>
                <a:hlinkClick r:id="rId3"/>
              </a:rPr>
              <a:t>http://softuni.org</a:t>
            </a:r>
          </a:p>
          <a:p>
            <a:pPr hangingPunct="1">
              <a:lnSpc>
                <a:spcPct val="100000"/>
              </a:lnSpc>
            </a:pPr>
            <a:r>
              <a:rPr lang="en-US" sz="1000">
                <a:latin typeface="+mn-lt" charset="0"/>
                <a:ea typeface="+mn-ea" charset="0"/>
                <a:cs typeface="+mn-ea" charset="0"/>
              </a:rPr>
              <a:t>This work is licensed under the </a:t>
            </a:r>
            <a:r>
              <a:rPr lang="en-US" sz="1000" u="sng">
                <a:latin typeface="+mn-lt" charset="0"/>
                <a:ea typeface="+mn-ea" charset="0"/>
                <a:cs typeface="+mn-ea" charset="0"/>
                <a:hlinkClick r:id="rId4"/>
              </a:rPr>
              <a:t>Creative Commons Attribution-NonCommercial-ShareAlike</a:t>
            </a:r>
            <a:r>
              <a:rPr lang="en-US" sz="1000">
                <a:latin typeface="+mn-lt" charset="0"/>
                <a:ea typeface="+mn-ea" charset="0"/>
                <a:cs typeface="+mn-ea" charset="0"/>
              </a:rPr>
              <a:t> license.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308725" y="8748713"/>
            <a:ext cx="547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hangingPunct="1">
              <a:lnSpc>
                <a:spcPct val="100000"/>
              </a:lnSpc>
            </a:pPr>
            <a:fld id="{A953B528-9F4F-460E-A32E-8D448487A7A5}" type="slidenum">
              <a:rPr lang="en-US" sz="1000">
                <a:latin typeface="+mn-lt" charset="0"/>
                <a:ea typeface="+mn-ea" charset="0"/>
                <a:cs typeface="+mn-ea" charset="0"/>
              </a:rPr>
              <a:pPr algn="r" hangingPunct="1">
                <a:lnSpc>
                  <a:spcPct val="100000"/>
                </a:lnSpc>
              </a:pPr>
              <a:t>1</a:t>
            </a:fld>
            <a:endParaRPr lang="en-US" sz="1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F5E6AC5-4351-4C37-858A-BB08BA5353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5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39384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562695-A204-49E6-B8AE-20ACF8491718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B2BC41A-51D6-4065-AE5A-EE45950B3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9512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C5EDF9-7932-4827-82C0-B0D21FF33A1C}" type="slidenum">
              <a:rPr lang="en-US"/>
              <a:pPr/>
              <a:t>11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8804B0C-EEBF-4EF8-B21B-5DC34A76E4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979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580A1F-2816-4B10-94A4-AF2528E5D29C}" type="slidenum">
              <a:rPr lang="en-US"/>
              <a:pPr/>
              <a:t>12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80B9908-1814-4E7D-B3AB-2952FFD411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5572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4114BE-A1F3-459B-852D-EE3B9F78B304}" type="slidenum">
              <a:rPr lang="en-US"/>
              <a:pPr/>
              <a:t>13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76C3E9D-98D6-431B-AC53-C6EB4AF7E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7558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4C254-43FA-4EF7-9994-CD59F83E6966}" type="slidenum">
              <a:rPr lang="en-US"/>
              <a:pPr/>
              <a:t>14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ADDD26D-425D-456B-B8D1-E37FBA286E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8482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19F03-4B15-4811-950A-5387CBEEB227}" type="slidenum">
              <a:rPr lang="en-US"/>
              <a:pPr/>
              <a:t>15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9697810-5899-4F48-B298-506A05B534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194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4BCBB5-21F2-4990-8448-0168285DF06F}" type="slidenum">
              <a:rPr lang="en-US"/>
              <a:pPr/>
              <a:t>16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083ADCB-B71F-4FF6-903D-D9777A58EC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2332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0DEEA2-B3C1-45D3-99A2-C2A4663B91BE}" type="slidenum">
              <a:rPr lang="en-US"/>
              <a:pPr/>
              <a:t>17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C699CA7-EB10-4954-B8DF-2ECE5C54D3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1586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B0CA0B-DFA8-451B-BE1D-3D955F226C03}" type="slidenum">
              <a:rPr lang="en-US"/>
              <a:pPr/>
              <a:t>18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0598957-2E63-488C-9965-390AF402C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44504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DF4672-C705-4B39-9A6F-D4195506039F}" type="slidenum">
              <a:rPr lang="en-US"/>
              <a:pPr/>
              <a:t>19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8246977-9FBE-41E9-86B4-F4A04CFD4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5405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8AA180-30C3-4A4F-92D2-83D7F7BC01C6}" type="slidenum">
              <a:rPr lang="en-US"/>
              <a:pPr/>
              <a:t>2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81000" y="4343400"/>
            <a:ext cx="60960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603091A-61EA-498F-B158-B088E09770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61893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472A88-DBFE-43C8-9ED5-D9C3258501E9}" type="slidenum">
              <a:rPr lang="en-US"/>
              <a:pPr/>
              <a:t>20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B3612FA-A774-47A9-99C0-1099C9725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53426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DEA316-B8EA-48AF-8ABD-C45ACF161883}" type="slidenum">
              <a:rPr lang="en-US"/>
              <a:pPr/>
              <a:t>21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A088A8AA-3841-496D-8977-8FDEA5336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1724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DBF1FA-A392-4935-AD21-8102C1338BF0}" type="slidenum">
              <a:rPr lang="en-US"/>
              <a:pPr/>
              <a:t>22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25BDE529-BC53-4B05-B498-523A1EDA20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8813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6C4AE1-D18B-4107-B563-7056562688F1}" type="slidenum">
              <a:rPr lang="en-US"/>
              <a:pPr/>
              <a:t>23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667FEDD-7399-4B6D-ACBA-FD2C93CFEE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47393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1198AE-ECF7-494B-BB8E-28AC1E82572C}" type="slidenum">
              <a:rPr lang="en-US"/>
              <a:pPr/>
              <a:t>24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C658AF6F-26EA-418A-BAEE-D715B49683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0345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7A53B5-C6B4-4810-AD61-5E0A1C3C0512}" type="slidenum">
              <a:rPr lang="en-US"/>
              <a:pPr/>
              <a:t>25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2B481A0-B553-4D46-AA05-525C4BE73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52275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2B7ED3-5183-4FFF-9135-0AB19306BB3E}" type="slidenum">
              <a:rPr lang="en-US"/>
              <a:pPr/>
              <a:t>26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2CB58269-7DC3-4BD4-8F20-163C7DAB16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8916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83F348-CEC0-4CD2-921A-266206A7C910}" type="slidenum">
              <a:rPr lang="en-US"/>
              <a:pPr/>
              <a:t>27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1FFBDDA-24FC-4AD4-9F6A-D99151BE25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85727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F31F31-815C-4478-BB2E-FE5BCC514281}" type="slidenum">
              <a:rPr lang="en-US"/>
              <a:pPr/>
              <a:t>28</a:t>
            </a:fld>
            <a:endParaRPr 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6DE0B0D-5874-4F88-8C71-725AABB021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37345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379B45-B4CF-4732-A1CA-346C8AE27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330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1066D2-0616-4640-B57D-0D190C9F3B12}" type="slidenum">
              <a:rPr lang="en-US"/>
              <a:pPr/>
              <a:t>3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6AA7992-B655-4475-9FC7-1D5CFEB8C6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859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E91A9-B866-4644-94E8-ACBD1A8DC23D}" type="slidenum">
              <a:rPr lang="en-US"/>
              <a:pPr/>
              <a:t>4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A14AC9B1-5BD6-4EAB-8EEE-67D32FB5CD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505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2B53A5-84C7-4133-992C-6992381686F7}" type="slidenum">
              <a:rPr lang="en-US"/>
              <a:pPr/>
              <a:t>5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359D12D-E275-42E1-9BF9-433717BA6C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926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C309AD-BCDC-4CA0-8D7E-493ADC2AF708}" type="slidenum">
              <a:rPr lang="en-US"/>
              <a:pPr/>
              <a:t>6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8074CFE-1261-4C39-9BD5-82BB64C540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7930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B65F57-DEF3-4BE3-ACEC-BEF6D0643967}" type="slidenum">
              <a:rPr lang="en-US"/>
              <a:pPr/>
              <a:t>7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DE42F43-2CA5-4565-9A39-E70334244B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579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4103EC-12C2-4C94-AD75-CC68B2C60330}" type="slidenum">
              <a:rPr lang="en-US"/>
              <a:pPr/>
              <a:t>8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FDEF873-C444-4482-87EC-DFB59DBE0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964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69B6E3-DA18-4F9D-9A22-B510B11D9FEB}" type="slidenum">
              <a:rPr lang="en-US"/>
              <a:pPr/>
              <a:t>9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16CCAFC-D6CC-40D7-827D-484828A891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01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.linux-bg.org/download/docs/linux-course/lekcia_3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89412" y="1764718"/>
            <a:ext cx="7382341" cy="777901"/>
          </a:xfrm>
          <a:ln/>
        </p:spPr>
        <p:txBody>
          <a:bodyPr lIns="0" tIns="0" rIns="0" bIns="0" anchor="t"/>
          <a:lstStyle/>
          <a:p>
            <a:pPr marL="0" indent="0" algn="r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</a:pPr>
            <a:r>
              <a:rPr lang="bg-BG" sz="4000" dirty="0">
                <a:solidFill>
                  <a:srgbClr val="F0A22E"/>
                </a:solidFill>
              </a:rPr>
              <a:t>Операционни системи 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189412" y="609600"/>
            <a:ext cx="7382341" cy="1129089"/>
          </a:xfrm>
          <a:ln/>
        </p:spPr>
        <p:txBody>
          <a:bodyPr/>
          <a:lstStyle/>
          <a:p>
            <a:pPr algn="r"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</a:pPr>
            <a:r>
              <a:rPr lang="bg-BG" sz="4500" b="1" dirty="0">
                <a:solidFill>
                  <a:srgbClr val="F6D18E"/>
                </a:solidFill>
              </a:rPr>
              <a:t>Основни </a:t>
            </a:r>
            <a:r>
              <a:rPr lang="en-US" sz="4500" b="1" dirty="0">
                <a:solidFill>
                  <a:srgbClr val="F6D18E"/>
                </a:solidFill>
              </a:rPr>
              <a:t>Linux</a:t>
            </a:r>
            <a:r>
              <a:rPr lang="bg-BG" sz="4500" b="1" dirty="0">
                <a:solidFill>
                  <a:srgbClr val="F6D18E"/>
                </a:solidFill>
              </a:rPr>
              <a:t> команди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BE7F5E7E-750F-484A-A6E4-0F16EB6030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3124200"/>
            <a:ext cx="3711575" cy="2982913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7001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7EFF72-3B8D-478E-B900-BCC8028D8F45}"/>
              </a:ext>
            </a:extLst>
          </p:cNvPr>
          <p:cNvGrpSpPr/>
          <p:nvPr/>
        </p:nvGrpSpPr>
        <p:grpSpPr>
          <a:xfrm>
            <a:off x="684212" y="3608388"/>
            <a:ext cx="6158291" cy="2601136"/>
            <a:chOff x="684212" y="3608388"/>
            <a:chExt cx="6158291" cy="2601136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 rot="1380000">
              <a:off x="5337947" y="3630539"/>
              <a:ext cx="1504556" cy="407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8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</a:pPr>
              <a:r>
                <a:rPr lang="en-US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OS</a:t>
              </a:r>
            </a:p>
          </p:txBody>
        </p:sp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78318960-8174-42E3-8D46-F612AE143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412" y="3608388"/>
              <a:ext cx="1827213" cy="2005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BEEDF03F-521E-49C4-AB31-002E668FB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4137025"/>
              <a:ext cx="2173288" cy="758825"/>
            </a:xfrm>
            <a:prstGeom prst="rect">
              <a:avLst/>
            </a:prstGeom>
            <a:solidFill>
              <a:srgbClr val="231F20">
                <a:alpha val="50000"/>
              </a:srgbClr>
            </a:solidFill>
            <a:ln w="9525" cap="flat">
              <a:solidFill>
                <a:srgbClr val="C87D0E">
                  <a:alpha val="5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E8CA5D22-012C-42F4-B8ED-30220F387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060950"/>
              <a:ext cx="3186113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300" b="1" dirty="0">
                  <a:solidFill>
                    <a:srgbClr val="F4B36C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Учителски екип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F55179B3-FC23-4ACF-A78B-241FF9342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478075"/>
              <a:ext cx="3186113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000" b="1" dirty="0">
                  <a:solidFill>
                    <a:srgbClr val="F9DAAB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Обучение за ИТ кариера</a:t>
              </a: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625F1638-8AEE-4817-B68D-158625455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826937"/>
              <a:ext cx="5027613" cy="38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</a:pPr>
              <a:r>
                <a:rPr lang="en-US" sz="2000" b="1" u="sng" dirty="0">
                  <a:solidFill>
                    <a:srgbClr val="F6C781"/>
                  </a:solidFill>
                  <a:latin typeface="Calibri" charset="0"/>
                  <a:ea typeface="Noto Sans CJK SC Regular" charset="0"/>
                  <a:cs typeface="Noto Sans CJK SC Regular" charset="0"/>
                  <a:hlinkClick r:id="rId6"/>
                </a:rPr>
                <a:t>https://it-kariera.mon.bg/e-learning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692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FF46C4AA-06D9-49A0-973E-5D5E64354F16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10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ls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файловете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поддиректориите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в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C8426E1-948A-46BC-9E1A-480F282692A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0FBC966A-3730-4F76-BB9F-342532C55041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11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cd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Промяна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След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записва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 в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която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трябва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преместим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Напр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cd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MyPrograms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Ако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намира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в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е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нужно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зададе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целия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нея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4191000"/>
            <a:ext cx="8449215" cy="110156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DEB549-CCA3-48E5-926F-31F0B58D5A8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92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2DA563A7-439E-4F87-9140-67F08970B8C8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12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mkdir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Създава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нова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посочено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след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напр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Mkdir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Images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3429000"/>
            <a:ext cx="9182100" cy="16764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FFA651F-FD52-47E2-92A5-1353E3FEC41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56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FA6DF02D-63DD-45CB-9DDD-0C2DD683480C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13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rmdir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Изтрива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подаденото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ако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е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празна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(5)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5F06F5E-2D38-4F0A-A315-0892E56B055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78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9E5B2773-699D-4C98-ADE3-3F8E00E7A34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14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rm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Изтрива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(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дори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е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празна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)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фалове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подаденото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45" y="3453008"/>
            <a:ext cx="9156700" cy="19050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7EE8EB-604A-48B8-A735-2EF5AA5F0B2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51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A236903E-B781-4384-8F13-3BEA53611A78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15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touch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Създава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празен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2" y="3200400"/>
            <a:ext cx="9182100" cy="9525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55D862A-F383-4A95-AC46-12DBD04BADF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4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D177583C-BB2C-4344-B593-98F292E6D94B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16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cp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копиране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Приема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аргумента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първия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/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пътя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който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трябва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бъде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копиран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а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място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където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копира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(8)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3930769"/>
            <a:ext cx="8996690" cy="94702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64A5E44-9A4D-4E9C-B62A-8A7AEE93A5B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79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D9F46C3F-E95B-4F70-AD45-6A9B2DB1935D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17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mv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преместване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Приема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аргумента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първия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/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пътя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който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трябва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бъде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преместен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а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втория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място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където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премества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2" y="3854569"/>
            <a:ext cx="9182100" cy="11811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FBA6801-FA37-4E3C-90AE-B3DDBC24291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91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3018B831-E035-45F2-ADA9-54A33FF23A3A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18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locate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търсене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пътя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файлове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/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име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Алтернатива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search в Windows.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588543"/>
            <a:ext cx="9882687" cy="105251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AAB7D75-BCBE-419D-AC2D-193258A65F8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1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FBA09D28-7A69-4527-9877-A4C26B7A204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19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cat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изписване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съдържанието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зададен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като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аргумент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в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терминала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(11)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A1D1DCB-C155-4C1D-8B37-C734148F846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52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8913" y="41275"/>
            <a:ext cx="5053012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Съдържание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BCC15458-A21B-4CE1-82D7-AF0801DB1353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0500" y="1192213"/>
            <a:ext cx="9942513" cy="552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514350" indent="-5127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Times New Roman" pitchFamily="16" charset="0"/>
              <a:buAutoNum type="arabicPeriod"/>
            </a:pPr>
            <a:r>
              <a:rPr lang="en-US" sz="3400">
                <a:solidFill>
                  <a:srgbClr val="FFFFFF"/>
                </a:solidFill>
                <a:latin typeface="Calibri" charset="0"/>
              </a:rPr>
              <a:t>Какво е Linux Shell?</a:t>
            </a:r>
          </a:p>
          <a:p>
            <a:pPr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Times New Roman" pitchFamily="16" charset="0"/>
              <a:buAutoNum type="arabicPeriod"/>
            </a:pPr>
            <a:r>
              <a:rPr lang="en-US" sz="3400">
                <a:solidFill>
                  <a:srgbClr val="FFFFFF"/>
                </a:solidFill>
                <a:latin typeface="Calibri" charset="0"/>
              </a:rPr>
              <a:t>Структура на файловата система</a:t>
            </a:r>
          </a:p>
          <a:p>
            <a:pPr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Times New Roman" pitchFamily="16" charset="0"/>
              <a:buAutoNum type="arabicPeriod"/>
            </a:pPr>
            <a:r>
              <a:rPr lang="en-US" sz="3400">
                <a:solidFill>
                  <a:srgbClr val="FFFFFF"/>
                </a:solidFill>
                <a:latin typeface="Calibri" charset="0"/>
              </a:rPr>
              <a:t>Основни Linux команди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3" y="2822575"/>
            <a:ext cx="34067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41B2444-E785-4B3F-8F4E-A463516BD30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61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79A0E0BA-0B4F-4A0E-B48A-055C4BFFF45F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20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date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служи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зa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bg-BG" sz="3200" b="1" dirty="0">
                <a:solidFill>
                  <a:srgbClr val="FFFFFF"/>
                </a:solidFill>
                <a:latin typeface="Calibri" charset="0"/>
              </a:rPr>
              <a:t>показване на текущото време</a:t>
            </a: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3166997"/>
            <a:ext cx="3289300" cy="218888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BB60DC-D59E-406D-B7E3-3C1AEB8845C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53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CE1BE181-E2AD-4945-BFA0-7721079613FB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21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cal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календар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месец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различни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атрибути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може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покаже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повече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един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–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напр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cal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-3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3312447"/>
            <a:ext cx="3429000" cy="2788381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D0BF904-050C-4D2D-93E7-F54BD7D7B6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8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0CEE09E2-A064-4CEA-AFD3-975628852346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22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nano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vi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Това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стандартни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текстови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редактори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които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инсталират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заедно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повече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Linux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дистрибуции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(14)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67DD248-5321-4FE4-9D8E-A8999927CDD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97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6C1E5A12-0DE7-4549-AAB7-0B305D150D34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23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sudo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която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пиша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пред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други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когато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пожелаем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изпълни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с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правата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администатор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(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SuperUser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DO)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(15)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C46CFE2-A23E-42EA-BEE8-098BCD09A78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08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BAB955EB-BE27-49B6-A257-1CC273B766F9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24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df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информация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дисковото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пространство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(16)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26" y="3048000"/>
            <a:ext cx="9182100" cy="20828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5E7C38A-FCFA-4209-BFAA-471C4A614A1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52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8A3CC465-5207-4363-85B3-C3EA6E487B80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25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ping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проверява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мрежовата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връзка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между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вашата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машина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определен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мрежови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адрес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3415430"/>
            <a:ext cx="9169400" cy="2120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D0CB395-6AAA-48FF-B41B-C48C037AE0B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44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1727094E-5681-4903-AF36-A6508A2A57E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26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chmod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използва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промяна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правата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върху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файлове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повече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информация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разгледайте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видове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права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върху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файловете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директориите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  <a:hlinkClick r:id="rId3"/>
              </a:rPr>
              <a:t>ПРАВА НА ФАЙЛОВЕ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(18)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4617B01-63C3-41BD-835A-91A16CAF677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54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34D3F478-3B4A-4FDD-9F8B-56CD822ADA8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27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ps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стартираните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процеси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(19)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1E063AF-2F69-4109-A715-BB4C1B0E769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16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A26C46B3-2D5A-46A9-B902-37AE08F8BD6C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28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2075" y="1150938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>
                <a:solidFill>
                  <a:srgbClr val="FFC000"/>
                </a:solidFill>
                <a:latin typeface="Calibri" charset="0"/>
              </a:rPr>
              <a:t>man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последвана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друга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нейното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детайлно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описание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Като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по-кратка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алтернатива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може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се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използа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“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команда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” --help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(20)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8964E3D-C138-425E-BBCE-3C800A1A20E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75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151121"/>
            <a:ext cx="11891975" cy="5570355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en-US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06" y="5344010"/>
            <a:ext cx="2946413" cy="105679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2589212" y="2954298"/>
            <a:ext cx="6749003" cy="1160502"/>
            <a:chOff x="2850609" y="2610725"/>
            <a:chExt cx="6749003" cy="1160502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609" y="2616473"/>
              <a:ext cx="3360364" cy="114901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913" y="2610725"/>
              <a:ext cx="2517699" cy="116050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44ABA6-B0FD-4A55-9B3B-163B2C65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912813" y="4862513"/>
            <a:ext cx="10363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n-US" sz="4400" b="1">
                <a:solidFill>
                  <a:srgbClr val="F3BE60"/>
                </a:solidFill>
                <a:latin typeface="Calibri" charset="0"/>
              </a:rPr>
              <a:t>Какво е Linux Shell?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12813" y="5757863"/>
            <a:ext cx="103632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5000"/>
              </a:lnSpc>
              <a:spcAft>
                <a:spcPts val="600"/>
              </a:spcAft>
            </a:pPr>
            <a:r>
              <a:rPr lang="en-US" sz="4000">
                <a:solidFill>
                  <a:srgbClr val="F0A22E"/>
                </a:solidFill>
                <a:latin typeface="Calibri" charset="0"/>
              </a:rPr>
              <a:t>Linux operating system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143000"/>
            <a:ext cx="5786437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E0F1AC1-CCC4-4CC9-81B6-2C7DF0D571E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45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10944E3A-7D27-4F43-BBE8-6B63EAAB73C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4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Linux Shell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0500" y="13636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Shell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или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Terminal е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програма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която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получава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команди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потребителя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и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ги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изпраща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към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ОС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изпълнение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. В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резултат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това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е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възможно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да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получите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обратно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информация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като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резултат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изпълнението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bg-BG" sz="3400" dirty="0">
                <a:solidFill>
                  <a:srgbClr val="FFFFFF"/>
                </a:solidFill>
                <a:latin typeface="Calibri" charset="0"/>
              </a:rPr>
              <a:t>командата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или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съобщение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за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грешка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.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Голяма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част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от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Linux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командите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не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изкарват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никакъв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резултат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в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терминала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ако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свършили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успешно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своята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Calibri" charset="0"/>
              </a:rPr>
              <a:t>работа</a:t>
            </a:r>
            <a:r>
              <a:rPr lang="en-US" sz="3400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sz="3400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3" y="168275"/>
            <a:ext cx="24384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6C67685-5FFF-4230-8B88-AEB96BBE483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46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912813" y="4862513"/>
            <a:ext cx="10363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n-US" sz="4400" b="1">
                <a:solidFill>
                  <a:srgbClr val="F3BE60"/>
                </a:solidFill>
                <a:latin typeface="Calibri" charset="0"/>
              </a:rPr>
              <a:t>Файлова система на Linux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12813" y="5757863"/>
            <a:ext cx="103632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5000"/>
              </a:lnSpc>
              <a:spcAft>
                <a:spcPts val="600"/>
              </a:spcAft>
            </a:pPr>
            <a:r>
              <a:rPr lang="en-US" sz="4000">
                <a:solidFill>
                  <a:srgbClr val="F0A22E"/>
                </a:solidFill>
                <a:latin typeface="Calibri" charset="0"/>
              </a:rPr>
              <a:t>Linux installation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609600"/>
            <a:ext cx="53308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A76EE40-2ADC-4E32-8851-F261B7A91D1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80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16015B6F-2766-4CF5-B67A-CCA98B482F3E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6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8913" y="39688"/>
            <a:ext cx="102489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Структура на файловата система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055813"/>
            <a:ext cx="1015365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C43B399-CF6C-457F-8DC8-82622295577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31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451D48E3-3BCD-45E8-8D19-F7BD37C31F67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7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8913" y="39688"/>
            <a:ext cx="102489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>
                <a:solidFill>
                  <a:srgbClr val="F3BE60"/>
                </a:solidFill>
                <a:latin typeface="Calibri" charset="0"/>
              </a:rPr>
              <a:t>Файлова система Linux vs Windows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055813"/>
            <a:ext cx="1015365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0E613FC-C1C9-4745-BD9D-A950E4CE91A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29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912813" y="4862513"/>
            <a:ext cx="10363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90000"/>
              </a:lnSpc>
            </a:pPr>
            <a:r>
              <a:rPr lang="en-US" sz="4400" b="1">
                <a:solidFill>
                  <a:srgbClr val="F3BE60"/>
                </a:solidFill>
                <a:latin typeface="Calibri" charset="0"/>
              </a:rPr>
              <a:t>Основни Linux команди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12813" y="5757863"/>
            <a:ext cx="103632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5000"/>
              </a:lnSpc>
              <a:spcAft>
                <a:spcPts val="600"/>
              </a:spcAft>
            </a:pPr>
            <a:r>
              <a:rPr lang="en-US" sz="4000">
                <a:solidFill>
                  <a:srgbClr val="F0A22E"/>
                </a:solidFill>
                <a:latin typeface="Calibri" charset="0"/>
              </a:rPr>
              <a:t>Operating systems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914400"/>
            <a:ext cx="5934075" cy="3439752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CB33479-CE92-4D3C-AA96-22B23512B11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73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1566525" y="6524625"/>
            <a:ext cx="428625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r" hangingPunct="1">
              <a:lnSpc>
                <a:spcPct val="100000"/>
              </a:lnSpc>
            </a:pPr>
            <a:fld id="{23224B69-93CB-41D2-B9A1-5B5EB4E752A9}" type="slidenum">
              <a:rPr lang="en-US" sz="1000">
                <a:solidFill>
                  <a:srgbClr val="FFFFFF"/>
                </a:solidFill>
                <a:latin typeface="Calibri" charset="0"/>
                <a:ea typeface="DejaVu Sans" charset="0"/>
                <a:cs typeface="DejaVu Sans" charset="0"/>
              </a:rPr>
              <a:pPr algn="r" hangingPunct="1">
                <a:lnSpc>
                  <a:spcPct val="100000"/>
                </a:lnSpc>
              </a:pPr>
              <a:t>9</a:t>
            </a:fld>
            <a:endParaRPr lang="en-US" sz="1000">
              <a:solidFill>
                <a:srgbClr val="FFFFFF"/>
              </a:solidFill>
              <a:latin typeface="Calibri" charset="0"/>
              <a:ea typeface="DejaVu Sans" charset="0"/>
              <a:cs typeface="DejaVu Sans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0500" y="1135063"/>
            <a:ext cx="1180465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/>
          <a:lstStyle>
            <a:lvl1pPr marL="304800" indent="-3032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Char char=""/>
            </a:pPr>
            <a:r>
              <a:rPr lang="en-US" sz="3200" b="1" dirty="0" err="1">
                <a:solidFill>
                  <a:srgbClr val="FFC000"/>
                </a:solidFill>
                <a:latin typeface="Calibri" charset="0"/>
              </a:rPr>
              <a:t>pwd</a:t>
            </a:r>
            <a:endParaRPr lang="en-US" sz="3200" b="1" dirty="0">
              <a:solidFill>
                <a:srgbClr val="FFC000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-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Показва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текущата</a:t>
            </a:r>
            <a:r>
              <a:rPr lang="en-US" sz="3200" b="1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Calibri" charset="0"/>
              </a:rPr>
              <a:t>директория</a:t>
            </a:r>
            <a:endParaRPr lang="en-US" sz="3200" b="1" dirty="0">
              <a:solidFill>
                <a:srgbClr val="FFFFFF"/>
              </a:solidFill>
              <a:latin typeface="Calibri" charset="0"/>
            </a:endParaRPr>
          </a:p>
          <a:p>
            <a:pPr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Wingdings" charset="2"/>
              <a:buNone/>
            </a:pPr>
            <a:endParaRPr lang="en-US" sz="32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8913" y="39688"/>
            <a:ext cx="9577387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36000" rIns="108000" bIns="36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hangingPunct="1">
              <a:lnSpc>
                <a:spcPct val="90000"/>
              </a:lnSpc>
            </a:pP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Основни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Linux </a:t>
            </a:r>
            <a:r>
              <a:rPr lang="en-US" sz="4000" b="1" dirty="0" err="1">
                <a:solidFill>
                  <a:srgbClr val="F3BE60"/>
                </a:solidFill>
                <a:latin typeface="Calibri" charset="0"/>
              </a:rPr>
              <a:t>команди</a:t>
            </a:r>
            <a:r>
              <a:rPr lang="en-US" sz="4000" b="1" dirty="0">
                <a:solidFill>
                  <a:srgbClr val="F3BE60"/>
                </a:solidFill>
                <a:latin typeface="Calibri" charset="0"/>
              </a:rPr>
              <a:t>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00400"/>
            <a:ext cx="11462619" cy="633294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1D056BA-9598-483D-A1DA-440E7AB6143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93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7140</TotalTime>
  <Words>1457</Words>
  <Application>Microsoft Office PowerPoint</Application>
  <PresentationFormat>Custom</PresentationFormat>
  <Paragraphs>261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Wingdings 2</vt:lpstr>
      <vt:lpstr>SoftUni 16x9</vt:lpstr>
      <vt:lpstr>Основни Linux команди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Software; University; programming; software; development; software;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2019-12-17T13:20:18Z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