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86"/>
  </p:notesMasterIdLst>
  <p:sldIdLst>
    <p:sldId id="256" r:id="rId2"/>
    <p:sldId id="257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3" r:id="rId43"/>
    <p:sldId id="344" r:id="rId44"/>
    <p:sldId id="345" r:id="rId45"/>
    <p:sldId id="346" r:id="rId46"/>
    <p:sldId id="347" r:id="rId47"/>
    <p:sldId id="348" r:id="rId48"/>
    <p:sldId id="349" r:id="rId49"/>
    <p:sldId id="350" r:id="rId50"/>
    <p:sldId id="351" r:id="rId51"/>
    <p:sldId id="352" r:id="rId52"/>
    <p:sldId id="353" r:id="rId53"/>
    <p:sldId id="354" r:id="rId54"/>
    <p:sldId id="355" r:id="rId55"/>
    <p:sldId id="356" r:id="rId56"/>
    <p:sldId id="357" r:id="rId57"/>
    <p:sldId id="358" r:id="rId58"/>
    <p:sldId id="359" r:id="rId59"/>
    <p:sldId id="360" r:id="rId60"/>
    <p:sldId id="361" r:id="rId61"/>
    <p:sldId id="362" r:id="rId62"/>
    <p:sldId id="363" r:id="rId63"/>
    <p:sldId id="364" r:id="rId64"/>
    <p:sldId id="365" r:id="rId65"/>
    <p:sldId id="366" r:id="rId66"/>
    <p:sldId id="367" r:id="rId67"/>
    <p:sldId id="368" r:id="rId68"/>
    <p:sldId id="369" r:id="rId69"/>
    <p:sldId id="370" r:id="rId70"/>
    <p:sldId id="371" r:id="rId71"/>
    <p:sldId id="372" r:id="rId72"/>
    <p:sldId id="373" r:id="rId73"/>
    <p:sldId id="374" r:id="rId74"/>
    <p:sldId id="375" r:id="rId75"/>
    <p:sldId id="376" r:id="rId76"/>
    <p:sldId id="377" r:id="rId77"/>
    <p:sldId id="378" r:id="rId78"/>
    <p:sldId id="379" r:id="rId79"/>
    <p:sldId id="380" r:id="rId80"/>
    <p:sldId id="381" r:id="rId81"/>
    <p:sldId id="382" r:id="rId82"/>
    <p:sldId id="383" r:id="rId83"/>
    <p:sldId id="384" r:id="rId84"/>
    <p:sldId id="302" r:id="rId8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543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4737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65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5318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7111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7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926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3353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2875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230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83361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202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16279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4806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3874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166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1313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71500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83168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048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3681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25002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434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09110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9515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3438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52895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2457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30563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5853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159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8167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30026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13272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13272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701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3033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235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0008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6886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71963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396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32392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482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7602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27737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19750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45386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64667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79938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23462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42763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764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29866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20166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196267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05986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05986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173090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44671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493805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41916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07593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740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697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60882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179521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203991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82652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245462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717717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3933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267293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8775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294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256546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55167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07979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680600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827e186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827e186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32138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6b827e1860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6b827e1860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1962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275663" y="235727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None/>
              <a:defRPr sz="4100">
                <a:solidFill>
                  <a:srgbClr val="F6D18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lvl="1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2"/>
          </p:nvPr>
        </p:nvSpPr>
        <p:spPr>
          <a:xfrm>
            <a:off x="570458" y="3123063"/>
            <a:ext cx="23913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rgbClr val="EE792A"/>
                </a:solidFill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>
            <a:spLocks noGrp="1"/>
          </p:cNvSpPr>
          <p:nvPr>
            <p:ph type="pic" idx="3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None/>
              <a:defRPr sz="26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sz="24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sz="23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sz="21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4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 b="1">
                <a:solidFill>
                  <a:srgbClr val="F4B36C"/>
                </a:solidFill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5"/>
          </p:nvPr>
        </p:nvSpPr>
        <p:spPr>
          <a:xfrm>
            <a:off x="570458" y="3758754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>
                <a:solidFill>
                  <a:srgbClr val="F9D9A9"/>
                </a:solidFill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6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>
                <a:solidFill>
                  <a:srgbClr val="F27A44"/>
                </a:solidFill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7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rgbClr val="F27A44"/>
                </a:solidFill>
              </a:defRPr>
            </a:lvl1pPr>
            <a:lvl2pPr marL="914400" lvl="1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marL="1371600" lvl="2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marL="2286000" lvl="4" indent="-2984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lvl="0" indent="-3937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Char char="▪"/>
              <a:defRPr sz="2600"/>
            </a:lvl1pPr>
            <a:lvl2pPr marL="914400" lvl="1" indent="-3492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 sz="2400"/>
            </a:lvl2pPr>
            <a:lvl3pPr marL="1371600" lvl="2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2300"/>
            </a:lvl3pPr>
            <a:lvl4pPr marL="1828800" lvl="3" indent="-33655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Char char="▪"/>
              <a:defRPr sz="2100"/>
            </a:lvl4pPr>
            <a:lvl5pPr marL="2286000" lvl="4" indent="-330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5pPr>
            <a:lvl6pPr marL="2743200" lvl="5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100"/>
              <a:buNone/>
              <a:defRPr sz="41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t" anchorCtr="0">
            <a:noAutofit/>
          </a:bodyPr>
          <a:lstStyle>
            <a:lvl1pPr marL="457200" lvl="0" indent="-2286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81025" tIns="27000" rIns="81025" bIns="270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lvl="0" indent="-393700" rtl="0">
              <a:spcBef>
                <a:spcPts val="500"/>
              </a:spcBef>
              <a:spcAft>
                <a:spcPts val="0"/>
              </a:spcAft>
              <a:buSzPts val="2600"/>
              <a:buChar char="▪"/>
              <a:defRPr/>
            </a:lvl1pPr>
            <a:lvl2pPr marL="914400" lvl="1" indent="-349250" rtl="0">
              <a:spcBef>
                <a:spcPts val="500"/>
              </a:spcBef>
              <a:spcAft>
                <a:spcPts val="0"/>
              </a:spcAft>
              <a:buSzPts val="1900"/>
              <a:buChar char="▪"/>
              <a:defRPr/>
            </a:lvl2pPr>
            <a:lvl3pPr marL="1371600" lvl="2" indent="-342900" rtl="0"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36550" rtl="0">
              <a:spcBef>
                <a:spcPts val="500"/>
              </a:spcBef>
              <a:spcAft>
                <a:spcPts val="0"/>
              </a:spcAft>
              <a:buSzPts val="1700"/>
              <a:buChar char="▪"/>
              <a:defRPr/>
            </a:lvl4pPr>
            <a:lvl5pPr marL="2286000" lvl="4" indent="-330200" rtl="0">
              <a:spcBef>
                <a:spcPts val="500"/>
              </a:spcBef>
              <a:spcAft>
                <a:spcPts val="0"/>
              </a:spcAft>
              <a:buSzPts val="1600"/>
              <a:buChar char="▪"/>
              <a:defRPr/>
            </a:lvl5pPr>
            <a:lvl6pPr marL="2743200" lvl="5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>
            <a:hlinkClick r:id="rId3"/>
          </p:cNvPr>
          <p:cNvSpPr txBox="1"/>
          <p:nvPr/>
        </p:nvSpPr>
        <p:spPr>
          <a:xfrm rot="322337">
            <a:off x="7551780" y="1690138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5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0" name="Google Shape;40;p8">
            <a:hlinkClick r:id="rId4"/>
          </p:cNvPr>
          <p:cNvSpPr txBox="1"/>
          <p:nvPr/>
        </p:nvSpPr>
        <p:spPr>
          <a:xfrm rot="-969807">
            <a:off x="5677631" y="3255915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5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1" name="Google Shape;41;p8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2" name="Google Shape;42;p8">
            <a:hlinkClick r:id="rId6"/>
          </p:cNvPr>
          <p:cNvSpPr txBox="1"/>
          <p:nvPr/>
        </p:nvSpPr>
        <p:spPr>
          <a:xfrm rot="-624257">
            <a:off x="4572027" y="4581940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3" name="Google Shape;43;p8">
            <a:hlinkClick r:id="rId7"/>
          </p:cNvPr>
          <p:cNvSpPr txBox="1"/>
          <p:nvPr/>
        </p:nvSpPr>
        <p:spPr>
          <a:xfrm rot="567739">
            <a:off x="6868821" y="3024508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4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4" name="Google Shape;44;p8">
            <a:hlinkClick r:id="rId8"/>
          </p:cNvPr>
          <p:cNvSpPr txBox="1"/>
          <p:nvPr/>
        </p:nvSpPr>
        <p:spPr>
          <a:xfrm rot="222700">
            <a:off x="5286844" y="1920198"/>
            <a:ext cx="245615" cy="34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800" b="1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5" name="Google Shape;45;p8">
            <a:hlinkClick r:id="rId9"/>
          </p:cNvPr>
          <p:cNvSpPr txBox="1"/>
          <p:nvPr/>
        </p:nvSpPr>
        <p:spPr>
          <a:xfrm rot="-624257">
            <a:off x="8818251" y="1740725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6" name="Google Shape;46;p8">
            <a:hlinkClick r:id="rId10"/>
          </p:cNvPr>
          <p:cNvSpPr txBox="1"/>
          <p:nvPr/>
        </p:nvSpPr>
        <p:spPr>
          <a:xfrm rot="557986">
            <a:off x="8833233" y="2585808"/>
            <a:ext cx="191213" cy="207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9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7" name="Google Shape;47;p8">
            <a:hlinkClick r:id="rId11"/>
          </p:cNvPr>
          <p:cNvSpPr txBox="1"/>
          <p:nvPr/>
        </p:nvSpPr>
        <p:spPr>
          <a:xfrm rot="571955">
            <a:off x="8354654" y="4219442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1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100"/>
          </a:p>
        </p:txBody>
      </p:sp>
      <p:sp>
        <p:nvSpPr>
          <p:cNvPr id="48" name="Google Shape;48;p8"/>
          <p:cNvSpPr/>
          <p:nvPr/>
        </p:nvSpPr>
        <p:spPr>
          <a:xfrm rot="-650216">
            <a:off x="2039468" y="2479503"/>
            <a:ext cx="3406653" cy="711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3500"/>
              <a:buFont typeface="Noto Sans Symbols"/>
              <a:buNone/>
            </a:pPr>
            <a:r>
              <a:rPr lang="bg" sz="5000" b="1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Въпроси?</a:t>
            </a:r>
            <a:endParaRPr sz="5000" b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-632287">
            <a:off x="378251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 sz="3000" i="0" u="none" strike="noStrike" cap="none">
                <a:solidFill>
                  <a:srgbClr val="F3BE60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 i="0" u="none" strike="noStrike" cap="none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dt" idx="10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ftr" idx="11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mbria"/>
              <a:buNone/>
              <a:defRPr sz="3000" b="1" i="0" u="none" strike="noStrike" cap="none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sz="140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142847" y="863343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27000" rIns="81025" bIns="27000" anchor="t" anchorCtr="0">
            <a:noAutofit/>
          </a:bodyPr>
          <a:lstStyle>
            <a:lvl1pPr marL="457200" marR="0" lvl="0" indent="-3937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Char char="▪"/>
              <a:defRPr sz="26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92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sz="24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429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sz="23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3655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sz="21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302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sz="20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sz="150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138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81025" tIns="27000" rIns="81025" bIns="270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dirty="0" smtClean="0"/>
              <a:t>Софтуерна документация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Причина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18309"/>
            <a:ext cx="8520600" cy="4017818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bg-BG" sz="3200" dirty="0" smtClean="0"/>
              <a:t>Изкарва информацията от главата на създателите (разработчиците)…</a:t>
            </a:r>
          </a:p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bg-BG" sz="3200" dirty="0" smtClean="0"/>
              <a:t>…дава информацията на потребителите във вид, в който е използваема за тях</a:t>
            </a:r>
            <a:endParaRPr lang="bg-BG" sz="2600" dirty="0"/>
          </a:p>
        </p:txBody>
      </p:sp>
    </p:spTree>
    <p:extLst>
      <p:ext uri="{BB962C8B-B14F-4D97-AF65-F5344CB8AC3E}">
        <p14:creationId xmlns:p14="http://schemas.microsoft.com/office/powerpoint/2010/main" val="58187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Процесът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628650" lvl="0" indent="-514350" algn="just" rtl="0">
              <a:spcBef>
                <a:spcPts val="5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bg-BG" sz="3600" dirty="0" smtClean="0"/>
              <a:t>Планиране</a:t>
            </a:r>
          </a:p>
          <a:p>
            <a:pPr marL="628650" lvl="0" indent="-514350" algn="just" rtl="0">
              <a:spcBef>
                <a:spcPts val="5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bg-BG" sz="3600" dirty="0" smtClean="0"/>
              <a:t>Проучване</a:t>
            </a:r>
          </a:p>
          <a:p>
            <a:pPr marL="628650" lvl="0" indent="-514350" algn="just" rtl="0">
              <a:spcBef>
                <a:spcPts val="5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bg-BG" sz="3600" dirty="0" smtClean="0"/>
              <a:t>Писане</a:t>
            </a:r>
          </a:p>
          <a:p>
            <a:pPr marL="628650" lvl="0" indent="-514350" algn="just" rtl="0">
              <a:spcBef>
                <a:spcPts val="5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bg-BG" sz="3600" dirty="0" smtClean="0"/>
              <a:t>Ревю и редакция</a:t>
            </a:r>
          </a:p>
          <a:p>
            <a:pPr marL="628650" lvl="0" indent="-514350" algn="just" rtl="0">
              <a:spcBef>
                <a:spcPts val="5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bg-BG" sz="3600" dirty="0" smtClean="0"/>
              <a:t>Пускане в ход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2875136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Процесът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fontScale="85000" lnSpcReduction="20000"/>
          </a:bodyPr>
          <a:lstStyle/>
          <a:p>
            <a:pPr marL="685800" indent="-571500" algn="just">
              <a:buSzPts val="1800"/>
            </a:pPr>
            <a:r>
              <a:rPr lang="bg-BG" sz="3600" dirty="0" smtClean="0"/>
              <a:t>Планиране</a:t>
            </a:r>
          </a:p>
          <a:p>
            <a:pPr marL="685800" indent="-571500" algn="just">
              <a:buSzPts val="1800"/>
            </a:pPr>
            <a:r>
              <a:rPr lang="bg-BG" sz="3600" dirty="0" smtClean="0"/>
              <a:t>Причини да съществува документът</a:t>
            </a:r>
          </a:p>
          <a:p>
            <a:pPr marL="1143000" lvl="1" indent="-571500" algn="just">
              <a:buSzPts val="1800"/>
            </a:pPr>
            <a:r>
              <a:rPr lang="bg-BG" sz="3400" dirty="0" smtClean="0"/>
              <a:t>Да се убеди някой да мисли по определен начин</a:t>
            </a:r>
          </a:p>
          <a:p>
            <a:pPr marL="1143000" lvl="1" indent="-571500" algn="just">
              <a:buSzPts val="1800"/>
            </a:pPr>
            <a:r>
              <a:rPr lang="bg-BG" sz="3400" dirty="0" smtClean="0"/>
              <a:t>Да се спомогне изпълнението на дадена задача</a:t>
            </a:r>
          </a:p>
          <a:p>
            <a:pPr marL="1143000" lvl="1" indent="-571500" algn="just">
              <a:buSzPts val="1800"/>
            </a:pPr>
            <a:r>
              <a:rPr lang="bg-BG" sz="3400" dirty="0" smtClean="0"/>
              <a:t>Да се помогне нещо да бъде разбрано</a:t>
            </a:r>
          </a:p>
          <a:p>
            <a:pPr marL="1143000" lvl="1" indent="-571500" algn="just">
              <a:buSzPts val="1800"/>
            </a:pPr>
            <a:r>
              <a:rPr lang="bg-BG" sz="3400" dirty="0" smtClean="0"/>
              <a:t>Да се промени отношението към документираната състема</a:t>
            </a:r>
          </a:p>
          <a:p>
            <a:pPr marL="685800" indent="-571500" algn="just">
              <a:buSzPts val="1800"/>
            </a:pPr>
            <a:endParaRPr lang="bg-BG" sz="3600" dirty="0" smtClean="0"/>
          </a:p>
        </p:txBody>
      </p:sp>
    </p:spTree>
    <p:extLst>
      <p:ext uri="{BB962C8B-B14F-4D97-AF65-F5344CB8AC3E}">
        <p14:creationId xmlns:p14="http://schemas.microsoft.com/office/powerpoint/2010/main" val="476010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Процесът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fontScale="62500" lnSpcReduction="20000"/>
          </a:bodyPr>
          <a:lstStyle/>
          <a:p>
            <a:pPr marL="685800" indent="-571500" algn="just">
              <a:buSzPts val="1800"/>
            </a:pPr>
            <a:r>
              <a:rPr lang="bg-BG" sz="3600" dirty="0" smtClean="0"/>
              <a:t>Видове софтуерна документация</a:t>
            </a:r>
          </a:p>
          <a:p>
            <a:pPr marL="1143000" lvl="1" indent="-571500" algn="just">
              <a:buSzPts val="1800"/>
            </a:pPr>
            <a:r>
              <a:rPr lang="bg-BG" sz="3400" dirty="0" smtClean="0"/>
              <a:t>Изисквания: Идентифицира какво ще се създава; Служи да се провери дали ще са удовлетворени очакванията на заинтересованите страни</a:t>
            </a:r>
          </a:p>
          <a:p>
            <a:pPr marL="1143000" lvl="1" indent="-571500" algn="just">
              <a:buSzPts val="1800"/>
            </a:pPr>
            <a:r>
              <a:rPr lang="bg-BG" sz="3400" dirty="0" smtClean="0"/>
              <a:t>Дизайн/Архитектура: Дефинира как ще е конструирана системата</a:t>
            </a:r>
          </a:p>
          <a:p>
            <a:pPr marL="1143000" lvl="1" indent="-571500" algn="just">
              <a:buSzPts val="1800"/>
            </a:pPr>
            <a:r>
              <a:rPr lang="bg-BG" sz="3400" dirty="0" smtClean="0"/>
              <a:t>На код/техническа: Позволяват завършването на задачи и разбирането им</a:t>
            </a:r>
          </a:p>
          <a:p>
            <a:pPr marL="1143000" lvl="1" indent="-571500" algn="just">
              <a:buSzPts val="1800"/>
            </a:pPr>
            <a:r>
              <a:rPr lang="bg-BG" sz="3400" dirty="0" smtClean="0"/>
              <a:t>Планиране на тестове/Тест случаи: Дефинира подхода за тестване</a:t>
            </a:r>
          </a:p>
          <a:p>
            <a:pPr marL="1143000" lvl="1" indent="-571500" algn="just">
              <a:buSzPts val="1800"/>
            </a:pPr>
            <a:r>
              <a:rPr lang="bg-BG" sz="3400" dirty="0" smtClean="0"/>
              <a:t>За крайния потребител: Позволява изпълнението на дадени задачи, </a:t>
            </a:r>
            <a:r>
              <a:rPr lang="en-US" sz="3400" dirty="0" smtClean="0"/>
              <a:t>support,</a:t>
            </a:r>
            <a:r>
              <a:rPr lang="bg-BG" sz="3400" dirty="0" smtClean="0"/>
              <a:t> отстраняване на неизправности</a:t>
            </a:r>
          </a:p>
          <a:p>
            <a:pPr marL="1143000" lvl="1" indent="-571500" algn="just">
              <a:buSzPts val="1800"/>
            </a:pPr>
            <a:endParaRPr lang="bg-BG" sz="3400" dirty="0" smtClean="0"/>
          </a:p>
        </p:txBody>
      </p:sp>
    </p:spTree>
    <p:extLst>
      <p:ext uri="{BB962C8B-B14F-4D97-AF65-F5344CB8AC3E}">
        <p14:creationId xmlns:p14="http://schemas.microsoft.com/office/powerpoint/2010/main" val="3297935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Процесът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fontScale="92500" lnSpcReduction="20000"/>
          </a:bodyPr>
          <a:lstStyle/>
          <a:p>
            <a:pPr marL="685800" indent="-571500" algn="just">
              <a:buSzPts val="1800"/>
            </a:pPr>
            <a:r>
              <a:rPr lang="bg-BG" sz="3600" dirty="0" smtClean="0"/>
              <a:t>Планиране</a:t>
            </a:r>
          </a:p>
          <a:p>
            <a:pPr marL="685800" indent="-571500" algn="just">
              <a:buSzPts val="1800"/>
            </a:pPr>
            <a:r>
              <a:rPr lang="bg-BG" sz="3600" dirty="0" smtClean="0"/>
              <a:t>Анализиране на аудиторията</a:t>
            </a:r>
          </a:p>
          <a:p>
            <a:pPr marL="1143000" lvl="1" indent="-571500" algn="just">
              <a:buSzPts val="1800"/>
            </a:pPr>
            <a:r>
              <a:rPr lang="bg-BG" sz="3200" dirty="0" smtClean="0"/>
              <a:t>Кой ще чете документацията?</a:t>
            </a:r>
          </a:p>
          <a:p>
            <a:pPr marL="1143000" lvl="1" indent="-571500" algn="just">
              <a:buSzPts val="1800"/>
            </a:pPr>
            <a:r>
              <a:rPr lang="bg-BG" sz="3200" dirty="0" smtClean="0"/>
              <a:t>Какво вече знаят?</a:t>
            </a:r>
          </a:p>
          <a:p>
            <a:pPr marL="1143000" lvl="1" indent="-571500" algn="just">
              <a:buSzPts val="1800"/>
            </a:pPr>
            <a:r>
              <a:rPr lang="bg-BG" sz="3200" dirty="0" smtClean="0"/>
              <a:t>Защо ще я четат?</a:t>
            </a:r>
          </a:p>
          <a:p>
            <a:pPr marL="1143000" lvl="1" indent="-571500" algn="just">
              <a:buSzPts val="1800"/>
            </a:pPr>
            <a:r>
              <a:rPr lang="bg-BG" sz="3200" dirty="0" smtClean="0"/>
              <a:t>В каква среда ще я четат?</a:t>
            </a:r>
          </a:p>
          <a:p>
            <a:pPr marL="1143000" lvl="1" indent="-571500" algn="just">
              <a:buSzPts val="1800"/>
            </a:pPr>
            <a:r>
              <a:rPr lang="bg-BG" sz="3200" dirty="0" smtClean="0"/>
              <a:t>Какво ТРЯБВА да знаят?</a:t>
            </a:r>
          </a:p>
          <a:p>
            <a:pPr marL="1143000" lvl="1" indent="-571500" algn="just">
              <a:buSzPts val="1800"/>
            </a:pPr>
            <a:r>
              <a:rPr lang="bg-BG" sz="3200" dirty="0" smtClean="0"/>
              <a:t>Какъв тон е подходящ?</a:t>
            </a:r>
          </a:p>
        </p:txBody>
      </p:sp>
    </p:spTree>
    <p:extLst>
      <p:ext uri="{BB962C8B-B14F-4D97-AF65-F5344CB8AC3E}">
        <p14:creationId xmlns:p14="http://schemas.microsoft.com/office/powerpoint/2010/main" val="2881919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Процесът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685800" indent="-571500" algn="just">
              <a:buSzPts val="1800"/>
            </a:pPr>
            <a:r>
              <a:rPr lang="bg-BG" sz="2800" dirty="0" smtClean="0"/>
              <a:t>Стилът на писане се определя спрямо аудиторията</a:t>
            </a:r>
          </a:p>
          <a:p>
            <a:pPr marL="685800" indent="-571500" algn="just">
              <a:buSzPts val="1800"/>
            </a:pPr>
            <a:r>
              <a:rPr lang="bg-BG" sz="2800" dirty="0" smtClean="0"/>
              <a:t>Може да се наложи да бъдат написани няколко документации за различните аудитории</a:t>
            </a:r>
            <a:endParaRPr lang="bg-BG" sz="2400" dirty="0" smtClean="0"/>
          </a:p>
        </p:txBody>
      </p:sp>
    </p:spTree>
    <p:extLst>
      <p:ext uri="{BB962C8B-B14F-4D97-AF65-F5344CB8AC3E}">
        <p14:creationId xmlns:p14="http://schemas.microsoft.com/office/powerpoint/2010/main" val="2601508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Процесът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685800" indent="-571500" algn="just">
              <a:buSzPts val="1800"/>
            </a:pPr>
            <a:r>
              <a:rPr lang="bg-BG" sz="3200" dirty="0" smtClean="0"/>
              <a:t>Проучване</a:t>
            </a:r>
          </a:p>
          <a:p>
            <a:pPr marL="1143000" lvl="1" indent="-571500" algn="just">
              <a:buSzPts val="1800"/>
            </a:pPr>
            <a:r>
              <a:rPr lang="bg-BG" dirty="0" smtClean="0"/>
              <a:t>Интервю с експрерти в дадена област (</a:t>
            </a:r>
            <a:r>
              <a:rPr lang="en-US" dirty="0" smtClean="0"/>
              <a:t>Subject Matter Experts – SMEs)</a:t>
            </a:r>
          </a:p>
          <a:p>
            <a:pPr marL="1143000" lvl="1" indent="-571500" algn="just">
              <a:buSzPts val="1800"/>
            </a:pPr>
            <a:r>
              <a:rPr lang="bg-BG" dirty="0" smtClean="0"/>
              <a:t>Ревю на вече съществуваща документация</a:t>
            </a:r>
          </a:p>
          <a:p>
            <a:pPr marL="1143000" lvl="1" indent="-571500" algn="just">
              <a:buSzPts val="1800"/>
            </a:pPr>
            <a:r>
              <a:rPr lang="bg-BG" dirty="0" smtClean="0"/>
              <a:t>Използване на софтуера</a:t>
            </a:r>
          </a:p>
        </p:txBody>
      </p:sp>
    </p:spTree>
    <p:extLst>
      <p:ext uri="{BB962C8B-B14F-4D97-AF65-F5344CB8AC3E}">
        <p14:creationId xmlns:p14="http://schemas.microsoft.com/office/powerpoint/2010/main" val="2111233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Процесът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685800" indent="-571500" algn="just">
              <a:buSzPts val="1800"/>
            </a:pPr>
            <a:r>
              <a:rPr lang="bg-BG" sz="3200" dirty="0" smtClean="0"/>
              <a:t>Подготовка за интервю със</a:t>
            </a:r>
            <a:r>
              <a:rPr lang="en-US" sz="3200" dirty="0" smtClean="0"/>
              <a:t> SMEs</a:t>
            </a:r>
            <a:endParaRPr lang="bg-BG" sz="3600" dirty="0" smtClean="0"/>
          </a:p>
          <a:p>
            <a:pPr marL="1143000" lvl="1" indent="-571500" algn="just">
              <a:buSzPts val="1800"/>
            </a:pPr>
            <a:r>
              <a:rPr lang="bg-BG" sz="2800" dirty="0" smtClean="0"/>
              <a:t>Подгответе въпросите за интервюто</a:t>
            </a:r>
          </a:p>
          <a:p>
            <a:pPr marL="1600200" lvl="2" indent="-571500" algn="just"/>
            <a:r>
              <a:rPr lang="bg-BG" sz="2400" dirty="0" smtClean="0"/>
              <a:t>Кой, какво, кога, къде, защо, как</a:t>
            </a:r>
          </a:p>
          <a:p>
            <a:pPr marL="1600200" lvl="2" indent="-571500" algn="just"/>
            <a:r>
              <a:rPr lang="bg-BG" sz="2400" dirty="0" smtClean="0"/>
              <a:t>Всеки въпрос трябва да се фокусира само върху едно нещо</a:t>
            </a:r>
          </a:p>
          <a:p>
            <a:pPr marL="1143000" lvl="1" indent="-571500" algn="just"/>
            <a:r>
              <a:rPr lang="bg-BG" sz="2800" dirty="0" smtClean="0"/>
              <a:t>Предвидете възможни посоки, в които ще поеме интервюто и помислете за вашата реакция</a:t>
            </a:r>
          </a:p>
        </p:txBody>
      </p:sp>
    </p:spTree>
    <p:extLst>
      <p:ext uri="{BB962C8B-B14F-4D97-AF65-F5344CB8AC3E}">
        <p14:creationId xmlns:p14="http://schemas.microsoft.com/office/powerpoint/2010/main" val="2756712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Процесът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685800" indent="-571500" algn="just">
              <a:buSzPts val="1800"/>
            </a:pPr>
            <a:r>
              <a:rPr lang="bg-BG" sz="3200" dirty="0" smtClean="0"/>
              <a:t>Насрочване на интервю със </a:t>
            </a:r>
            <a:r>
              <a:rPr lang="en-US" sz="3200" dirty="0" smtClean="0"/>
              <a:t>SME</a:t>
            </a:r>
          </a:p>
          <a:p>
            <a:pPr marL="1143000" lvl="1" indent="-571500" algn="just">
              <a:buSzPts val="1800"/>
            </a:pPr>
            <a:r>
              <a:rPr lang="bg-BG" sz="2600" dirty="0" smtClean="0"/>
              <a:t>Решете дали интервюто ще се записва</a:t>
            </a:r>
          </a:p>
          <a:p>
            <a:pPr marL="1600200" lvl="2" indent="-571500" algn="just"/>
            <a:r>
              <a:rPr lang="bg-BG" sz="2500" dirty="0" smtClean="0"/>
              <a:t>Поискайте разрешение</a:t>
            </a:r>
          </a:p>
          <a:p>
            <a:pPr marL="1143000" lvl="1" indent="-571500" algn="just"/>
            <a:r>
              <a:rPr lang="bg-BG" sz="2600" dirty="0" smtClean="0"/>
              <a:t>Предложете 2-3 вариаци за дата и час (продължителност не повече от 60 минути)</a:t>
            </a:r>
          </a:p>
          <a:p>
            <a:pPr marL="1143000" lvl="1" indent="-571500" algn="just"/>
            <a:r>
              <a:rPr lang="bg-BG" sz="2600" dirty="0" smtClean="0"/>
              <a:t>Запазете конферентна зала, за да ограничите максимално разсейването</a:t>
            </a:r>
          </a:p>
        </p:txBody>
      </p:sp>
    </p:spTree>
    <p:extLst>
      <p:ext uri="{BB962C8B-B14F-4D97-AF65-F5344CB8AC3E}">
        <p14:creationId xmlns:p14="http://schemas.microsoft.com/office/powerpoint/2010/main" val="4195378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Процесът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fontScale="92500" lnSpcReduction="10000"/>
          </a:bodyPr>
          <a:lstStyle/>
          <a:p>
            <a:pPr marL="685800" indent="-571500" algn="just">
              <a:buSzPts val="1800"/>
            </a:pPr>
            <a:r>
              <a:rPr lang="bg-BG" sz="3200" dirty="0" smtClean="0"/>
              <a:t>Провеждане на интервюто със </a:t>
            </a:r>
            <a:r>
              <a:rPr lang="en-US" sz="3200" dirty="0" smtClean="0"/>
              <a:t>SME</a:t>
            </a:r>
          </a:p>
          <a:p>
            <a:pPr marL="1143000" lvl="1" indent="-571500" algn="just">
              <a:buSzPts val="1800"/>
            </a:pPr>
            <a:r>
              <a:rPr lang="bg-BG" dirty="0" smtClean="0"/>
              <a:t>Започнете навреме</a:t>
            </a:r>
          </a:p>
          <a:p>
            <a:pPr marL="1143000" lvl="1" indent="-571500" algn="just">
              <a:buSzPts val="1800"/>
            </a:pPr>
            <a:r>
              <a:rPr lang="bg-BG" dirty="0" smtClean="0"/>
              <a:t>Потвърдете нивото на компетентност от двете страни</a:t>
            </a:r>
          </a:p>
          <a:p>
            <a:pPr marL="1143000" lvl="1" indent="-571500" algn="just">
              <a:buSzPts val="1800"/>
            </a:pPr>
            <a:r>
              <a:rPr lang="bg-BG" dirty="0" smtClean="0"/>
              <a:t>Бъдете уверени и без напрежение</a:t>
            </a:r>
          </a:p>
          <a:p>
            <a:pPr marL="1143000" lvl="1" indent="-571500" algn="just">
              <a:buSzPts val="1800"/>
            </a:pPr>
            <a:r>
              <a:rPr lang="bg-BG" dirty="0" smtClean="0"/>
              <a:t>Наблюдавайте езика на тялото</a:t>
            </a:r>
          </a:p>
          <a:p>
            <a:pPr marL="1143000" lvl="1" indent="-571500" algn="just">
              <a:buSzPts val="1800"/>
            </a:pPr>
            <a:r>
              <a:rPr lang="bg-BG" dirty="0" smtClean="0"/>
              <a:t>Не се разсейвайте</a:t>
            </a:r>
          </a:p>
          <a:p>
            <a:pPr marL="1143000" lvl="1" indent="-571500" algn="just">
              <a:buSzPts val="1800"/>
            </a:pPr>
            <a:r>
              <a:rPr lang="bg-BG" dirty="0" smtClean="0"/>
              <a:t>Попитайте за допълнително мнение преди да смените темите</a:t>
            </a:r>
          </a:p>
          <a:p>
            <a:pPr marL="1143000" lvl="1" indent="-571500" algn="just">
              <a:buSzPts val="1800"/>
            </a:pPr>
            <a:r>
              <a:rPr lang="bg-BG" dirty="0" smtClean="0"/>
              <a:t>Благодарете за отделеното време</a:t>
            </a:r>
          </a:p>
          <a:p>
            <a:pPr marL="1143000" lvl="1" indent="-571500" algn="just">
              <a:buSzPts val="1800"/>
            </a:pPr>
            <a:r>
              <a:rPr lang="bg-BG" dirty="0" smtClean="0"/>
              <a:t>При нужда насрочете нова среща</a:t>
            </a:r>
          </a:p>
        </p:txBody>
      </p:sp>
    </p:spTree>
    <p:extLst>
      <p:ext uri="{BB962C8B-B14F-4D97-AF65-F5344CB8AC3E}">
        <p14:creationId xmlns:p14="http://schemas.microsoft.com/office/powerpoint/2010/main" val="96486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600" dirty="0"/>
              <a:t>Съдържание</a:t>
            </a:r>
            <a:endParaRPr sz="36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fontScale="85000" lnSpcReduction="20000"/>
          </a:bodyPr>
          <a:lstStyle/>
          <a:p>
            <a:pPr lvl="0" indent="-342900" algn="just">
              <a:buSzPts val="1800"/>
            </a:pPr>
            <a:r>
              <a:rPr lang="ru-RU" sz="3600" dirty="0"/>
              <a:t>Техническо писане</a:t>
            </a:r>
          </a:p>
          <a:p>
            <a:pPr indent="-342900" algn="just">
              <a:buSzPts val="1800"/>
            </a:pPr>
            <a:r>
              <a:rPr lang="ru-RU" sz="3600" dirty="0"/>
              <a:t>Техническо писане: процесът</a:t>
            </a:r>
          </a:p>
          <a:p>
            <a:pPr indent="-342900" algn="just">
              <a:buSzPts val="1800"/>
            </a:pPr>
            <a:r>
              <a:rPr lang="ru-RU" sz="3600" dirty="0"/>
              <a:t>Добри практики</a:t>
            </a:r>
          </a:p>
          <a:p>
            <a:pPr indent="-342900" algn="just">
              <a:buSzPts val="1800"/>
            </a:pPr>
            <a:r>
              <a:rPr lang="ru-RU" sz="3600" dirty="0"/>
              <a:t>Изисквания</a:t>
            </a:r>
          </a:p>
          <a:p>
            <a:pPr indent="-342900" algn="just">
              <a:buSzPts val="1800"/>
            </a:pPr>
            <a:r>
              <a:rPr lang="ru-RU" sz="3600" dirty="0"/>
              <a:t>Дизайн/Архитектура</a:t>
            </a:r>
          </a:p>
          <a:p>
            <a:pPr indent="-342900" algn="just">
              <a:buSzPts val="1800"/>
            </a:pPr>
            <a:r>
              <a:rPr lang="ru-RU" sz="3600" dirty="0"/>
              <a:t>Документация на код</a:t>
            </a:r>
          </a:p>
          <a:p>
            <a:pPr indent="-342900" algn="just">
              <a:buSzPts val="1800"/>
            </a:pPr>
            <a:r>
              <a:rPr lang="ru-RU" sz="3600" dirty="0"/>
              <a:t>Документация за крайния потребител</a:t>
            </a:r>
          </a:p>
          <a:p>
            <a:pPr indent="-342900" algn="just">
              <a:buSzPts val="1800"/>
            </a:pPr>
            <a:endParaRPr lang="ru-RU" sz="3600" dirty="0"/>
          </a:p>
          <a:p>
            <a:pPr marL="114300" lvl="0" indent="0" algn="just">
              <a:buSzPts val="1800"/>
              <a:buNone/>
            </a:pPr>
            <a:endParaRPr lang="ru-RU" sz="3600" dirty="0"/>
          </a:p>
          <a:p>
            <a:pPr marL="0" lvl="0" indent="0"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Процесът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lnSpcReduction="10000"/>
          </a:bodyPr>
          <a:lstStyle/>
          <a:p>
            <a:pPr marL="685800" indent="-571500" algn="just">
              <a:buSzPts val="1800"/>
            </a:pPr>
            <a:r>
              <a:rPr lang="bg-BG" sz="2800" dirty="0" smtClean="0"/>
              <a:t>Писане</a:t>
            </a:r>
          </a:p>
          <a:p>
            <a:pPr marL="685800" indent="-571500" algn="just">
              <a:buSzPts val="1800"/>
              <a:buFont typeface="+mj-lt"/>
              <a:buAutoNum type="arabicPeriod"/>
            </a:pPr>
            <a:r>
              <a:rPr lang="bg-BG" sz="2800" dirty="0" smtClean="0"/>
              <a:t>Организирайте съдържанието и идеите си (хронологически, от сложно към комплексно, от специфично към абстрактно)</a:t>
            </a:r>
          </a:p>
          <a:p>
            <a:pPr marL="685800" indent="-571500" algn="just">
              <a:buSzPts val="1800"/>
              <a:buFont typeface="+mj-lt"/>
              <a:buAutoNum type="arabicPeriod"/>
            </a:pPr>
            <a:r>
              <a:rPr lang="bg-BG" sz="2800" dirty="0" smtClean="0"/>
              <a:t>Напишете първата чернова</a:t>
            </a:r>
          </a:p>
          <a:p>
            <a:pPr marL="685800" indent="-571500" algn="just">
              <a:buSzPts val="1800"/>
              <a:buFont typeface="+mj-lt"/>
              <a:buAutoNum type="arabicPeriod"/>
            </a:pPr>
            <a:r>
              <a:rPr lang="bg-BG" sz="2800" dirty="0" smtClean="0"/>
              <a:t>Ревю и оценяване на черновата</a:t>
            </a:r>
          </a:p>
          <a:p>
            <a:pPr marL="1028700" lvl="1" indent="-457200" algn="just">
              <a:buSzPts val="1800"/>
            </a:pPr>
            <a:r>
              <a:rPr lang="bg-BG" sz="2600" dirty="0" smtClean="0"/>
              <a:t>Въпроси, които да си зададете:</a:t>
            </a:r>
          </a:p>
          <a:p>
            <a:pPr marL="1485900" lvl="2" indent="-457200" algn="just"/>
            <a:r>
              <a:rPr lang="bg-BG" sz="2500" dirty="0" smtClean="0"/>
              <a:t>Документа изпълнява ли предназначението си?</a:t>
            </a:r>
          </a:p>
        </p:txBody>
      </p:sp>
    </p:spTree>
    <p:extLst>
      <p:ext uri="{BB962C8B-B14F-4D97-AF65-F5344CB8AC3E}">
        <p14:creationId xmlns:p14="http://schemas.microsoft.com/office/powerpoint/2010/main" val="1791972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Процесът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fontScale="92500" lnSpcReduction="10000"/>
          </a:bodyPr>
          <a:lstStyle/>
          <a:p>
            <a:pPr marL="1143000" lvl="1" indent="-571500" algn="just">
              <a:buSzPts val="1800"/>
            </a:pPr>
            <a:r>
              <a:rPr lang="bg-BG" sz="2800" dirty="0" smtClean="0"/>
              <a:t>Нещо липсва ли?</a:t>
            </a:r>
          </a:p>
          <a:p>
            <a:pPr marL="1143000" lvl="1" indent="-571500" algn="just">
              <a:buSzPts val="1800"/>
            </a:pPr>
            <a:r>
              <a:rPr lang="bg-BG" sz="2800" dirty="0" smtClean="0"/>
              <a:t>Може ли нещо да се премахне?</a:t>
            </a:r>
          </a:p>
          <a:p>
            <a:pPr marL="1143000" lvl="1" indent="-571500" algn="just">
              <a:buSzPts val="1800"/>
            </a:pPr>
            <a:r>
              <a:rPr lang="bg-BG" sz="2800" dirty="0" smtClean="0"/>
              <a:t>Какви въпроси би имал читателя? Отговорете им.</a:t>
            </a:r>
          </a:p>
          <a:p>
            <a:pPr marL="1143000" lvl="1" indent="-571500" algn="just">
              <a:buSzPts val="1800"/>
            </a:pPr>
            <a:r>
              <a:rPr lang="bg-BG" sz="2800" dirty="0" smtClean="0"/>
              <a:t>Лесно ли е да се разбере написаното?</a:t>
            </a:r>
          </a:p>
          <a:p>
            <a:pPr marL="685800" indent="-571500" algn="just">
              <a:buSzPts val="1800"/>
            </a:pPr>
            <a:r>
              <a:rPr lang="bg-BG" sz="3000" dirty="0" smtClean="0"/>
              <a:t>Също проверете:</a:t>
            </a:r>
          </a:p>
          <a:p>
            <a:pPr marL="1143000" lvl="1" indent="-571500" algn="just">
              <a:buSzPts val="1800"/>
            </a:pPr>
            <a:r>
              <a:rPr lang="bg-BG" sz="2800" dirty="0" smtClean="0"/>
              <a:t>Граматиката</a:t>
            </a:r>
          </a:p>
          <a:p>
            <a:pPr marL="1143000" lvl="1" indent="-571500" algn="just">
              <a:buSzPts val="1800"/>
            </a:pPr>
            <a:r>
              <a:rPr lang="bg-BG" sz="2800" dirty="0" smtClean="0"/>
              <a:t>Избора на думи</a:t>
            </a:r>
          </a:p>
          <a:p>
            <a:pPr marL="1143000" lvl="1" indent="-571500" algn="just">
              <a:buSzPts val="1800"/>
            </a:pPr>
            <a:r>
              <a:rPr lang="bg-BG" sz="2800" dirty="0" smtClean="0"/>
              <a:t>Правописа</a:t>
            </a:r>
          </a:p>
        </p:txBody>
      </p:sp>
    </p:spTree>
    <p:extLst>
      <p:ext uri="{BB962C8B-B14F-4D97-AF65-F5344CB8AC3E}">
        <p14:creationId xmlns:p14="http://schemas.microsoft.com/office/powerpoint/2010/main" val="352311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Процесът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bg-BG" sz="3000" dirty="0" smtClean="0"/>
              <a:t>Ревю/Редакция</a:t>
            </a:r>
          </a:p>
          <a:p>
            <a:pPr marL="571500" indent="-457200" algn="just">
              <a:buSzPts val="1800"/>
            </a:pPr>
            <a:r>
              <a:rPr lang="bg-BG" sz="3000" dirty="0" smtClean="0"/>
              <a:t>Причини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Реорганизация на съдържанието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Стилова редакция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Редакция за граматика и пунктуация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Редакция за включване резултатите от тестове</a:t>
            </a:r>
          </a:p>
        </p:txBody>
      </p:sp>
    </p:spTree>
    <p:extLst>
      <p:ext uri="{BB962C8B-B14F-4D97-AF65-F5344CB8AC3E}">
        <p14:creationId xmlns:p14="http://schemas.microsoft.com/office/powerpoint/2010/main" val="1535504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Процесът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bg-BG" sz="3000" dirty="0" smtClean="0"/>
              <a:t>Съвети за редакция и ревю</a:t>
            </a:r>
          </a:p>
          <a:p>
            <a:pPr marL="1028700" lvl="1" indent="-457200" algn="just">
              <a:buSzPts val="1800"/>
            </a:pPr>
            <a:r>
              <a:rPr lang="bg-BG" sz="2600" dirty="0" smtClean="0"/>
              <a:t>Намерете някой друг, който да го направи</a:t>
            </a:r>
          </a:p>
          <a:p>
            <a:pPr marL="1028700" lvl="1" indent="-457200" algn="just">
              <a:buSzPts val="1800"/>
            </a:pPr>
            <a:r>
              <a:rPr lang="bg-BG" sz="2600" dirty="0" smtClean="0"/>
              <a:t>Четете на глас</a:t>
            </a:r>
          </a:p>
          <a:p>
            <a:pPr marL="1028700" lvl="1" indent="-457200" algn="just">
              <a:buSzPts val="1800"/>
            </a:pPr>
            <a:r>
              <a:rPr lang="bg-BG" sz="2600" dirty="0" smtClean="0"/>
              <a:t>Принтирайте документацията</a:t>
            </a:r>
          </a:p>
          <a:p>
            <a:pPr marL="1028700" lvl="1" indent="-457200" algn="just">
              <a:buSzPts val="1800"/>
            </a:pPr>
            <a:r>
              <a:rPr lang="bg-BG" sz="2600" dirty="0" smtClean="0"/>
              <a:t>Премахвайте набухвателните изречения, думи, изрази</a:t>
            </a:r>
          </a:p>
        </p:txBody>
      </p:sp>
    </p:spTree>
    <p:extLst>
      <p:ext uri="{BB962C8B-B14F-4D97-AF65-F5344CB8AC3E}">
        <p14:creationId xmlns:p14="http://schemas.microsoft.com/office/powerpoint/2010/main" val="276858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Процесът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bg-BG" sz="3000" dirty="0" smtClean="0"/>
              <a:t>Тестване на използваемост: Тестване на документ ред по ред, за да се постигне увереност, че написаното има смисъл и инструкциите работят, както са описани</a:t>
            </a:r>
            <a:endParaRPr lang="bg-BG" sz="2600" dirty="0" smtClean="0"/>
          </a:p>
        </p:txBody>
      </p:sp>
    </p:spTree>
    <p:extLst>
      <p:ext uri="{BB962C8B-B14F-4D97-AF65-F5344CB8AC3E}">
        <p14:creationId xmlns:p14="http://schemas.microsoft.com/office/powerpoint/2010/main" val="2376991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Добри практики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bg-BG" sz="2600" dirty="0" smtClean="0"/>
              <a:t>Точност</a:t>
            </a:r>
          </a:p>
          <a:p>
            <a:pPr marL="571500" indent="-457200" algn="just">
              <a:buSzPts val="1800"/>
            </a:pPr>
            <a:r>
              <a:rPr lang="bg-BG" dirty="0" smtClean="0"/>
              <a:t>Яснота</a:t>
            </a:r>
          </a:p>
          <a:p>
            <a:pPr marL="571500" indent="-457200" algn="just">
              <a:buSzPts val="1800"/>
            </a:pPr>
            <a:r>
              <a:rPr lang="bg-BG" sz="2600" dirty="0" smtClean="0"/>
              <a:t>Сбитост</a:t>
            </a:r>
          </a:p>
          <a:p>
            <a:pPr marL="571500" indent="-457200" algn="just">
              <a:buSzPts val="1800"/>
            </a:pPr>
            <a:r>
              <a:rPr lang="bg-BG" dirty="0" smtClean="0"/>
              <a:t>Тон</a:t>
            </a:r>
          </a:p>
          <a:p>
            <a:pPr marL="571500" indent="-457200" algn="just">
              <a:buSzPts val="1800"/>
            </a:pPr>
            <a:r>
              <a:rPr lang="bg-BG" sz="2600" dirty="0" smtClean="0"/>
              <a:t>Време</a:t>
            </a:r>
          </a:p>
          <a:p>
            <a:pPr marL="571500" indent="-457200" algn="just">
              <a:buSzPts val="1800"/>
            </a:pPr>
            <a:r>
              <a:rPr lang="bg-BG" dirty="0" smtClean="0"/>
              <a:t>Граматика, правопис и терминология</a:t>
            </a:r>
            <a:endParaRPr lang="bg-BG" sz="2600" dirty="0" smtClean="0"/>
          </a:p>
        </p:txBody>
      </p:sp>
    </p:spTree>
    <p:extLst>
      <p:ext uri="{BB962C8B-B14F-4D97-AF65-F5344CB8AC3E}">
        <p14:creationId xmlns:p14="http://schemas.microsoft.com/office/powerpoint/2010/main" val="797965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ctrTitle"/>
          </p:nvPr>
        </p:nvSpPr>
        <p:spPr>
          <a:xfrm>
            <a:off x="304783" y="1787237"/>
            <a:ext cx="8520600" cy="1668028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b="0" dirty="0" smtClean="0"/>
              <a:t>„</a:t>
            </a:r>
            <a:r>
              <a:rPr lang="bg-BG" b="0" dirty="0" smtClean="0"/>
              <a:t>Бързината е добро нещо, но точността е всичко“ </a:t>
            </a:r>
            <a:br>
              <a:rPr lang="bg-BG" b="0" dirty="0" smtClean="0"/>
            </a:br>
            <a:r>
              <a:rPr lang="bg-BG" b="0" dirty="0" smtClean="0">
                <a:solidFill>
                  <a:schemeClr val="bg1"/>
                </a:solidFill>
              </a:rPr>
              <a:t>–</a:t>
            </a:r>
            <a:r>
              <a:rPr lang="en-US" b="0" dirty="0" smtClean="0">
                <a:solidFill>
                  <a:schemeClr val="bg1"/>
                </a:solidFill>
              </a:rPr>
              <a:t> </a:t>
            </a:r>
            <a:r>
              <a:rPr lang="bg-BG" b="0" dirty="0" smtClean="0">
                <a:solidFill>
                  <a:schemeClr val="bg1"/>
                </a:solidFill>
              </a:rPr>
              <a:t>Уайът Ърп</a:t>
            </a:r>
            <a:endParaRPr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486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Добри практики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bg-BG" sz="2800" dirty="0" smtClean="0"/>
              <a:t>Точност</a:t>
            </a:r>
          </a:p>
          <a:p>
            <a:pPr marL="571500" indent="-457200" algn="just">
              <a:buSzPts val="1800"/>
            </a:pPr>
            <a:r>
              <a:rPr lang="bg-BG" sz="2800" dirty="0" smtClean="0"/>
              <a:t>Аспекти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Точност на документа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Стилистична точност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Техническа точност</a:t>
            </a:r>
          </a:p>
        </p:txBody>
      </p:sp>
    </p:spTree>
    <p:extLst>
      <p:ext uri="{BB962C8B-B14F-4D97-AF65-F5344CB8AC3E}">
        <p14:creationId xmlns:p14="http://schemas.microsoft.com/office/powerpoint/2010/main" val="1149526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Добри практики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bg-BG" sz="2800" dirty="0" smtClean="0"/>
              <a:t>Точност на документа</a:t>
            </a:r>
          </a:p>
          <a:p>
            <a:pPr marL="1028700" lvl="1" indent="-457200" algn="just">
              <a:buSzPts val="1800"/>
            </a:pPr>
            <a:r>
              <a:rPr lang="bg-BG" sz="2600" dirty="0" smtClean="0"/>
              <a:t>Съдържа подходящи теми, с подходящото ниво на детайлност</a:t>
            </a:r>
          </a:p>
          <a:p>
            <a:pPr marL="1028700" lvl="1" indent="-457200" algn="just">
              <a:buSzPts val="1800"/>
            </a:pPr>
            <a:r>
              <a:rPr lang="bg-BG" sz="2600" dirty="0" smtClean="0"/>
              <a:t>Фокусира се върху проблем или решение</a:t>
            </a:r>
          </a:p>
          <a:p>
            <a:pPr marL="1028700" lvl="1" indent="-457200" algn="just">
              <a:buSzPts val="1800"/>
            </a:pPr>
            <a:r>
              <a:rPr lang="bg-BG" sz="2600" dirty="0" smtClean="0"/>
              <a:t>Решава теоретичен или практически проблем</a:t>
            </a:r>
          </a:p>
        </p:txBody>
      </p:sp>
    </p:spTree>
    <p:extLst>
      <p:ext uri="{BB962C8B-B14F-4D97-AF65-F5344CB8AC3E}">
        <p14:creationId xmlns:p14="http://schemas.microsoft.com/office/powerpoint/2010/main" val="3192573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Добри практики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bg-BG" sz="3200" dirty="0" smtClean="0"/>
              <a:t>Стилистическа точност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Внимателно използване на езика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Думите са използвани на място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Структурата на параграфите и изреченията описват и анализират темите ефективно</a:t>
            </a:r>
          </a:p>
        </p:txBody>
      </p:sp>
    </p:spTree>
    <p:extLst>
      <p:ext uri="{BB962C8B-B14F-4D97-AF65-F5344CB8AC3E}">
        <p14:creationId xmlns:p14="http://schemas.microsoft.com/office/powerpoint/2010/main" val="417115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747562"/>
            <a:ext cx="8520600" cy="4288565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lnSpcReduction="10000"/>
          </a:bodyPr>
          <a:lstStyle/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bg-BG" sz="2800" dirty="0" smtClean="0"/>
              <a:t>Защо техническото писане е важно (дори за разработчици)</a:t>
            </a:r>
            <a:endParaRPr lang="bg-BG" sz="4200" dirty="0"/>
          </a:p>
          <a:p>
            <a:pPr marL="628650" lvl="0" indent="-514350" algn="just" rtl="0">
              <a:spcBef>
                <a:spcPts val="5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bg-BG" sz="2800" dirty="0" smtClean="0"/>
              <a:t>Маркетинг: Продукта трябва да се продава</a:t>
            </a:r>
          </a:p>
          <a:p>
            <a:pPr marL="628650" lvl="0" indent="-514350" algn="just" rtl="0">
              <a:spcBef>
                <a:spcPts val="5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bg-BG" sz="2800" dirty="0" smtClean="0"/>
              <a:t>Изкарва информацията от главата  на някой (хората спират да питат, защото го има написано)</a:t>
            </a:r>
          </a:p>
          <a:p>
            <a:pPr marL="628650" lvl="0" indent="-514350" algn="just" rtl="0">
              <a:spcBef>
                <a:spcPts val="5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bg-BG" sz="2800" dirty="0" smtClean="0"/>
              <a:t>Спомага екипа да е „на една вълна“</a:t>
            </a:r>
          </a:p>
          <a:p>
            <a:pPr marL="628650" lvl="0" indent="-514350" algn="just" rtl="0">
              <a:spcBef>
                <a:spcPts val="5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bg-BG" sz="2800" dirty="0" smtClean="0"/>
              <a:t>Намалява разговорите със </a:t>
            </a:r>
            <a:r>
              <a:rPr lang="en-US" sz="2800" dirty="0" smtClean="0"/>
              <a:t>support;</a:t>
            </a:r>
            <a:r>
              <a:rPr lang="bg-BG" sz="2800" dirty="0" smtClean="0"/>
              <a:t> Прави потребителите по-щастливи</a:t>
            </a:r>
          </a:p>
          <a:p>
            <a:pPr marL="628650" lvl="0" indent="-514350" algn="just" rtl="0">
              <a:spcBef>
                <a:spcPts val="5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lang="bg-BG" sz="1600" dirty="0" smtClean="0"/>
          </a:p>
        </p:txBody>
      </p:sp>
    </p:spTree>
    <p:extLst>
      <p:ext uri="{BB962C8B-B14F-4D97-AF65-F5344CB8AC3E}">
        <p14:creationId xmlns:p14="http://schemas.microsoft.com/office/powerpoint/2010/main" val="16686299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Добри практики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bg-BG" sz="3600" dirty="0" smtClean="0"/>
              <a:t>Съвети за подобряване на точността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Консултирайте се със </a:t>
            </a:r>
            <a:r>
              <a:rPr lang="en-US" sz="2800" dirty="0" smtClean="0"/>
              <a:t>SMEs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Проведете тестове за използваемостта (</a:t>
            </a:r>
            <a:r>
              <a:rPr lang="en-US" sz="2800" dirty="0" smtClean="0"/>
              <a:t>usability testing)</a:t>
            </a: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4082012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ctrTitle"/>
          </p:nvPr>
        </p:nvSpPr>
        <p:spPr>
          <a:xfrm>
            <a:off x="304783" y="1787237"/>
            <a:ext cx="8520600" cy="1668028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b="0" dirty="0" smtClean="0"/>
              <a:t>„</a:t>
            </a:r>
            <a:r>
              <a:rPr lang="bg-BG" b="0" dirty="0" smtClean="0"/>
              <a:t>Яснотата позволява фокус“ </a:t>
            </a:r>
            <a:br>
              <a:rPr lang="bg-BG" b="0" dirty="0" smtClean="0"/>
            </a:br>
            <a:r>
              <a:rPr lang="bg-BG" b="0" dirty="0" smtClean="0">
                <a:solidFill>
                  <a:schemeClr val="bg1"/>
                </a:solidFill>
              </a:rPr>
              <a:t>–</a:t>
            </a:r>
            <a:r>
              <a:rPr lang="en-US" b="0" dirty="0" smtClean="0">
                <a:solidFill>
                  <a:schemeClr val="bg1"/>
                </a:solidFill>
              </a:rPr>
              <a:t> </a:t>
            </a:r>
            <a:r>
              <a:rPr lang="bg-BG" b="0" dirty="0" smtClean="0">
                <a:solidFill>
                  <a:schemeClr val="bg1"/>
                </a:solidFill>
              </a:rPr>
              <a:t>Томас Леонард</a:t>
            </a:r>
            <a:endParaRPr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244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Добри практики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bg-BG" sz="3200" dirty="0" smtClean="0"/>
              <a:t>Яснота: Леснотата, с която се разбира</a:t>
            </a:r>
          </a:p>
          <a:p>
            <a:pPr marL="571500" indent="-457200" algn="just">
              <a:buSzPts val="1800"/>
            </a:pPr>
            <a:r>
              <a:rPr lang="bg-BG" sz="3200" dirty="0" smtClean="0"/>
              <a:t>Аспекти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Структурна яснота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Стилистична яснота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Контекстова яснота</a:t>
            </a:r>
          </a:p>
        </p:txBody>
      </p:sp>
    </p:spTree>
    <p:extLst>
      <p:ext uri="{BB962C8B-B14F-4D97-AF65-F5344CB8AC3E}">
        <p14:creationId xmlns:p14="http://schemas.microsoft.com/office/powerpoint/2010/main" val="874645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Добри практики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lnSpcReduction="10000"/>
          </a:bodyPr>
          <a:lstStyle/>
          <a:p>
            <a:pPr marL="571500" indent="-457200" algn="just">
              <a:buSzPts val="1800"/>
            </a:pPr>
            <a:r>
              <a:rPr lang="bg-BG" sz="3200" dirty="0" smtClean="0"/>
              <a:t>Съвети за подобряване структурната яснота</a:t>
            </a:r>
          </a:p>
          <a:p>
            <a:pPr marL="1028700" lvl="1" indent="-457200" algn="just">
              <a:buSzPts val="1800"/>
            </a:pPr>
            <a:r>
              <a:rPr lang="bg-BG" sz="2600" dirty="0" smtClean="0"/>
              <a:t>Абстракции</a:t>
            </a:r>
          </a:p>
          <a:p>
            <a:pPr marL="1028700" lvl="1" indent="-457200" algn="just">
              <a:buSzPts val="1800"/>
            </a:pPr>
            <a:r>
              <a:rPr lang="bg-BG" sz="2600" dirty="0" smtClean="0"/>
              <a:t>Въведения</a:t>
            </a:r>
          </a:p>
          <a:p>
            <a:pPr marL="1028700" lvl="1" indent="-457200" algn="just">
              <a:buSzPts val="1800"/>
            </a:pPr>
            <a:r>
              <a:rPr lang="bg-BG" sz="2600" dirty="0" smtClean="0"/>
              <a:t>Съдържание</a:t>
            </a:r>
          </a:p>
          <a:p>
            <a:pPr marL="1028700" lvl="1" indent="-457200" algn="just">
              <a:buSzPts val="1800"/>
            </a:pPr>
            <a:r>
              <a:rPr lang="bg-BG" sz="2600" dirty="0" smtClean="0"/>
              <a:t>Графи</a:t>
            </a:r>
          </a:p>
          <a:p>
            <a:pPr marL="1028700" lvl="1" indent="-457200" algn="just">
              <a:buSzPts val="1800"/>
            </a:pPr>
            <a:r>
              <a:rPr lang="bg-BG" sz="2600" dirty="0" smtClean="0"/>
              <a:t>Таблици</a:t>
            </a:r>
          </a:p>
          <a:p>
            <a:pPr marL="1028700" lvl="1" indent="-457200" algn="just">
              <a:buSzPts val="1800"/>
            </a:pPr>
            <a:r>
              <a:rPr lang="bg-BG" sz="2600" dirty="0" smtClean="0"/>
              <a:t>Описателни заглавия</a:t>
            </a:r>
          </a:p>
        </p:txBody>
      </p:sp>
    </p:spTree>
    <p:extLst>
      <p:ext uri="{BB962C8B-B14F-4D97-AF65-F5344CB8AC3E}">
        <p14:creationId xmlns:p14="http://schemas.microsoft.com/office/powerpoint/2010/main" val="3553739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Добри практики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bg-BG" sz="3200" dirty="0" smtClean="0"/>
              <a:t>Съвети за подобряване на стилистичната яснота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Бъдете специфични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Избягвайте нееднозначност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Не бъдете прекалено лаконични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Избягвайте страдателен залог</a:t>
            </a:r>
          </a:p>
        </p:txBody>
      </p:sp>
    </p:spTree>
    <p:extLst>
      <p:ext uri="{BB962C8B-B14F-4D97-AF65-F5344CB8AC3E}">
        <p14:creationId xmlns:p14="http://schemas.microsoft.com/office/powerpoint/2010/main" val="36697179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Добри практики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bg-BG" sz="3200" dirty="0" smtClean="0"/>
              <a:t>Съвети за подобряване на контекстовата яснота</a:t>
            </a:r>
            <a:endParaRPr lang="bg-BG" sz="3600" dirty="0" smtClean="0"/>
          </a:p>
          <a:p>
            <a:pPr marL="1028700" lvl="1" indent="-457200" algn="just">
              <a:buSzPts val="1800"/>
            </a:pPr>
            <a:r>
              <a:rPr lang="bg-BG" sz="2800" dirty="0" smtClean="0"/>
              <a:t>Посочвайте причината за нещата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Какво предхожда документа?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Как този документ е обвързан с другите?</a:t>
            </a:r>
          </a:p>
        </p:txBody>
      </p:sp>
    </p:spTree>
    <p:extLst>
      <p:ext uri="{BB962C8B-B14F-4D97-AF65-F5344CB8AC3E}">
        <p14:creationId xmlns:p14="http://schemas.microsoft.com/office/powerpoint/2010/main" val="1792027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ctrTitle"/>
          </p:nvPr>
        </p:nvSpPr>
        <p:spPr>
          <a:xfrm>
            <a:off x="304783" y="1787237"/>
            <a:ext cx="8520600" cy="1668028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b="0" dirty="0" smtClean="0"/>
              <a:t>„</a:t>
            </a:r>
            <a:r>
              <a:rPr lang="bg-BG" b="0" dirty="0" smtClean="0"/>
              <a:t>Най-доброто изречение? Най-краткото.“ </a:t>
            </a:r>
            <a:br>
              <a:rPr lang="bg-BG" b="0" dirty="0" smtClean="0"/>
            </a:br>
            <a:r>
              <a:rPr lang="bg-BG" b="0" dirty="0" smtClean="0">
                <a:solidFill>
                  <a:schemeClr val="bg1"/>
                </a:solidFill>
              </a:rPr>
              <a:t>–</a:t>
            </a:r>
            <a:r>
              <a:rPr lang="en-US" b="0" dirty="0" smtClean="0">
                <a:solidFill>
                  <a:schemeClr val="bg1"/>
                </a:solidFill>
              </a:rPr>
              <a:t> </a:t>
            </a:r>
            <a:r>
              <a:rPr lang="bg-BG" b="0" dirty="0" smtClean="0">
                <a:solidFill>
                  <a:schemeClr val="bg1"/>
                </a:solidFill>
              </a:rPr>
              <a:t>Анатол Франс</a:t>
            </a:r>
            <a:endParaRPr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8565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Добри практики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bg-BG" sz="3200" dirty="0" smtClean="0"/>
              <a:t>Съвети за подобряване на сбитостта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Имайте ясен фокус от самото начало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Елиминирайте материали и думи, ненужни за поддържане на твърдението си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Използвайте визуализация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Кратки изречения от 15-20 думи (принт), 10-15 думи (онлайн)</a:t>
            </a:r>
          </a:p>
        </p:txBody>
      </p:sp>
    </p:spTree>
    <p:extLst>
      <p:ext uri="{BB962C8B-B14F-4D97-AF65-F5344CB8AC3E}">
        <p14:creationId xmlns:p14="http://schemas.microsoft.com/office/powerpoint/2010/main" val="29530525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Добри практики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bg-BG" sz="2800" dirty="0" smtClean="0"/>
              <a:t>Тон: Отношението на писателя към аудиторията</a:t>
            </a:r>
          </a:p>
          <a:p>
            <a:pPr marL="571500" indent="-457200" algn="just">
              <a:buSzPts val="1800"/>
            </a:pPr>
            <a:r>
              <a:rPr lang="bg-BG" sz="2800" dirty="0" smtClean="0"/>
              <a:t>Тонът трябва да се определя спрямо аудиторията</a:t>
            </a:r>
          </a:p>
          <a:p>
            <a:pPr marL="571500" indent="-457200" algn="just">
              <a:buSzPts val="1800"/>
            </a:pPr>
            <a:r>
              <a:rPr lang="bg-BG" sz="2800" dirty="0" smtClean="0"/>
              <a:t>Тонът трябва да се определя от този, който подписва платежния чек</a:t>
            </a:r>
          </a:p>
          <a:p>
            <a:pPr marL="1028700" lvl="1" indent="-457200" algn="just">
              <a:buSzPts val="1800"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41307377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Добри практики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bg-BG" sz="2800" dirty="0" smtClean="0"/>
              <a:t>Време</a:t>
            </a:r>
          </a:p>
          <a:p>
            <a:pPr marL="571500" indent="-457200" algn="just">
              <a:buSzPts val="1800"/>
            </a:pPr>
            <a:r>
              <a:rPr lang="bg-BG" sz="2800" dirty="0" smtClean="0"/>
              <a:t>Най-често използвано време в техническото писане</a:t>
            </a:r>
          </a:p>
          <a:p>
            <a:pPr marL="1028700" lvl="1" indent="-457200" algn="just">
              <a:buSzPts val="1800"/>
            </a:pPr>
            <a:r>
              <a:rPr lang="bg-BG" dirty="0" smtClean="0"/>
              <a:t>Сегашно</a:t>
            </a:r>
          </a:p>
          <a:p>
            <a:pPr marL="1028700" lvl="1" indent="-457200" algn="just"/>
            <a:r>
              <a:rPr lang="bg-BG" dirty="0" smtClean="0"/>
              <a:t>Бъдеще</a:t>
            </a:r>
          </a:p>
        </p:txBody>
      </p:sp>
    </p:spTree>
    <p:extLst>
      <p:ext uri="{BB962C8B-B14F-4D97-AF65-F5344CB8AC3E}">
        <p14:creationId xmlns:p14="http://schemas.microsoft.com/office/powerpoint/2010/main" val="10526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900545"/>
            <a:ext cx="8520600" cy="4135582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/>
          <a:p>
            <a:pPr marL="457200" lvl="0" indent="-342900" rtl="0"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bg-BG" sz="3200" dirty="0" smtClean="0"/>
              <a:t>Защо разработчиците са подходящи за писане на документацията</a:t>
            </a:r>
            <a:endParaRPr lang="bg-BG" sz="1800" dirty="0"/>
          </a:p>
          <a:p>
            <a:pPr lvl="1" indent="-342900">
              <a:buSzPts val="1800"/>
            </a:pPr>
            <a:r>
              <a:rPr lang="bg-BG" sz="2800" dirty="0" smtClean="0"/>
              <a:t>Разбират продукта</a:t>
            </a:r>
          </a:p>
          <a:p>
            <a:pPr lvl="1" indent="-342900">
              <a:buSzPts val="1800"/>
            </a:pPr>
            <a:r>
              <a:rPr lang="bg-BG" sz="2800" dirty="0" smtClean="0"/>
              <a:t>Интелигентни са</a:t>
            </a:r>
          </a:p>
          <a:p>
            <a:pPr lvl="1" indent="-342900">
              <a:buSzPts val="1800"/>
            </a:pPr>
            <a:r>
              <a:rPr lang="bg-BG" sz="2800" dirty="0" smtClean="0"/>
              <a:t>Имат добри умения по писане</a:t>
            </a:r>
          </a:p>
          <a:p>
            <a:pPr lvl="1" indent="-342900">
              <a:buSzPts val="1800"/>
            </a:pPr>
            <a:r>
              <a:rPr lang="bg-BG" sz="2800" dirty="0" smtClean="0"/>
              <a:t>Владеят английски на добро ниво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4483855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ctrTitle"/>
          </p:nvPr>
        </p:nvSpPr>
        <p:spPr>
          <a:xfrm>
            <a:off x="96982" y="755073"/>
            <a:ext cx="8908473" cy="4010891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 algn="r"/>
            <a:r>
              <a:rPr lang="bg" sz="3600" b="0" dirty="0" smtClean="0"/>
              <a:t>„</a:t>
            </a:r>
            <a:r>
              <a:rPr lang="ru-RU" sz="3600" b="0" dirty="0"/>
              <a:t>Вашата граматика е отражение на вашия образ. Добро или лошо, направихте впечатление. И като всички впечатления, вие сте в пълен контрол</a:t>
            </a:r>
            <a:r>
              <a:rPr lang="ru-RU" sz="3600" b="0" dirty="0" smtClean="0"/>
              <a:t>.</a:t>
            </a:r>
            <a:r>
              <a:rPr lang="bg-BG" sz="3600" b="0" dirty="0" smtClean="0"/>
              <a:t>“ </a:t>
            </a:r>
            <a:br>
              <a:rPr lang="bg-BG" sz="3600" b="0" dirty="0" smtClean="0"/>
            </a:br>
            <a:r>
              <a:rPr lang="bg-BG" sz="3600" b="0" dirty="0" smtClean="0">
                <a:solidFill>
                  <a:schemeClr val="bg1"/>
                </a:solidFill>
              </a:rPr>
              <a:t>–</a:t>
            </a:r>
            <a:r>
              <a:rPr lang="en-US" sz="3600" b="0" dirty="0" smtClean="0">
                <a:solidFill>
                  <a:schemeClr val="bg1"/>
                </a:solidFill>
              </a:rPr>
              <a:t> </a:t>
            </a:r>
            <a:r>
              <a:rPr lang="bg-BG" sz="3600" b="0" dirty="0" smtClean="0">
                <a:solidFill>
                  <a:schemeClr val="bg1"/>
                </a:solidFill>
              </a:rPr>
              <a:t>Джефри Гитомер</a:t>
            </a:r>
            <a:endParaRPr sz="3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8307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Изисквания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fontScale="92500"/>
          </a:bodyPr>
          <a:lstStyle/>
          <a:p>
            <a:pPr marL="571500" indent="-457200" algn="just">
              <a:buSzPts val="1800"/>
            </a:pPr>
            <a:r>
              <a:rPr lang="bg-BG" sz="3600" dirty="0" smtClean="0"/>
              <a:t>Документиране на изисквания</a:t>
            </a:r>
          </a:p>
          <a:p>
            <a:pPr marL="571500" indent="-457200" algn="just">
              <a:buSzPts val="1800"/>
            </a:pPr>
            <a:r>
              <a:rPr lang="bg-BG" sz="3600" dirty="0" smtClean="0"/>
              <a:t>Добрите изисквания са</a:t>
            </a:r>
          </a:p>
          <a:p>
            <a:pPr marL="1028700" lvl="1" indent="-457200" algn="just">
              <a:buSzPts val="1800"/>
            </a:pPr>
            <a:r>
              <a:rPr lang="bg-BG" sz="3200" dirty="0" smtClean="0"/>
              <a:t>Унитарни: Адресират само едно нещо</a:t>
            </a:r>
            <a:endParaRPr lang="en-US" sz="3200" dirty="0" smtClean="0"/>
          </a:p>
          <a:p>
            <a:pPr marL="1028700" lvl="1" indent="-457200" algn="just">
              <a:buSzPts val="1800"/>
            </a:pPr>
            <a:r>
              <a:rPr lang="bg-BG" sz="3200" dirty="0" smtClean="0"/>
              <a:t>Пълни: Напълно зададени на едно място, като не липсва никаква информация</a:t>
            </a:r>
          </a:p>
          <a:p>
            <a:pPr marL="1028700" lvl="1" indent="-457200" algn="just">
              <a:buSzPts val="1800"/>
            </a:pPr>
            <a:r>
              <a:rPr lang="bg-BG" sz="3200" dirty="0" smtClean="0"/>
              <a:t>Консистентни: Не противоречат на някое друго изискване</a:t>
            </a:r>
          </a:p>
        </p:txBody>
      </p:sp>
    </p:spTree>
    <p:extLst>
      <p:ext uri="{BB962C8B-B14F-4D97-AF65-F5344CB8AC3E}">
        <p14:creationId xmlns:p14="http://schemas.microsoft.com/office/powerpoint/2010/main" val="32848366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Изисквания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fontScale="92500"/>
          </a:bodyPr>
          <a:lstStyle/>
          <a:p>
            <a:pPr marL="1028700" lvl="1" indent="-457200" algn="just">
              <a:buSzPts val="1800"/>
            </a:pPr>
            <a:r>
              <a:rPr lang="bg-BG" dirty="0" smtClean="0"/>
              <a:t>Самостоятелни: Не съдържат зависимост от друго изискване</a:t>
            </a:r>
          </a:p>
          <a:p>
            <a:pPr marL="1028700" lvl="1" indent="-457200" algn="just">
              <a:buSzPts val="1800"/>
            </a:pPr>
            <a:r>
              <a:rPr lang="bg-BG" dirty="0" smtClean="0"/>
              <a:t>Проследими</a:t>
            </a:r>
          </a:p>
          <a:p>
            <a:pPr marL="1028700" lvl="1" indent="-457200" algn="just">
              <a:buSzPts val="1800"/>
            </a:pPr>
            <a:r>
              <a:rPr lang="bg-BG" dirty="0" smtClean="0"/>
              <a:t>Текущи: Не са станали остарели или нерелевантни с времето</a:t>
            </a:r>
          </a:p>
          <a:p>
            <a:pPr marL="1028700" lvl="1" indent="-457200" algn="just">
              <a:buSzPts val="1800"/>
            </a:pPr>
            <a:r>
              <a:rPr lang="bg-BG" dirty="0" smtClean="0"/>
              <a:t>Недвусмислени: Без жаргон, акроними, не са езотерични</a:t>
            </a:r>
          </a:p>
          <a:p>
            <a:pPr marL="1028700" lvl="1" indent="-457200" algn="just">
              <a:buSzPts val="1800"/>
            </a:pPr>
            <a:r>
              <a:rPr lang="bg-BG" dirty="0" smtClean="0"/>
              <a:t>Могат да се тестват:</a:t>
            </a:r>
          </a:p>
          <a:p>
            <a:pPr marL="1028700" lvl="1" indent="-457200" algn="just">
              <a:buSzPts val="1800"/>
            </a:pPr>
            <a:r>
              <a:rPr lang="bg-BG" dirty="0" smtClean="0"/>
              <a:t>Уточняват важност: Уточняват нивото на важност, определено от заинтересованите страни, време или бюджет</a:t>
            </a:r>
          </a:p>
        </p:txBody>
      </p:sp>
    </p:spTree>
    <p:extLst>
      <p:ext uri="{BB962C8B-B14F-4D97-AF65-F5344CB8AC3E}">
        <p14:creationId xmlns:p14="http://schemas.microsoft.com/office/powerpoint/2010/main" val="32848366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Изисквания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bg-BG" sz="3200" dirty="0" smtClean="0"/>
              <a:t>Стилове на писане при изисквания</a:t>
            </a:r>
          </a:p>
          <a:p>
            <a:pPr marL="1028700" lvl="1" indent="-457200" algn="just">
              <a:buSzPts val="1800"/>
            </a:pPr>
            <a:r>
              <a:rPr lang="en-US" sz="2800" dirty="0" smtClean="0"/>
              <a:t>User Story</a:t>
            </a:r>
          </a:p>
          <a:p>
            <a:pPr marL="1028700" lvl="1" indent="-457200" algn="just">
              <a:buSzPts val="1800"/>
            </a:pPr>
            <a:r>
              <a:rPr lang="en-US" sz="2800" dirty="0" smtClean="0"/>
              <a:t>Traditional (Text-Based)</a:t>
            </a:r>
          </a:p>
          <a:p>
            <a:pPr marL="1028700" lvl="1" indent="-457200" algn="just">
              <a:buSzPts val="1800"/>
            </a:pPr>
            <a:r>
              <a:rPr lang="en-US" sz="2800" dirty="0" smtClean="0"/>
              <a:t>Use cases</a:t>
            </a:r>
          </a:p>
          <a:p>
            <a:pPr marL="571500" indent="-457200" algn="just">
              <a:buSzPts val="1800"/>
            </a:pPr>
            <a:endParaRPr lang="bg-BG" sz="3200" dirty="0" smtClean="0"/>
          </a:p>
        </p:txBody>
      </p:sp>
    </p:spTree>
    <p:extLst>
      <p:ext uri="{BB962C8B-B14F-4D97-AF65-F5344CB8AC3E}">
        <p14:creationId xmlns:p14="http://schemas.microsoft.com/office/powerpoint/2010/main" val="36157577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Изисквания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bg-BG" sz="3200" dirty="0" smtClean="0"/>
              <a:t>Типове изисквания</a:t>
            </a:r>
          </a:p>
          <a:p>
            <a:pPr marL="1028700" lvl="1" indent="-457200" algn="just">
              <a:buSzPts val="1800"/>
            </a:pPr>
            <a:r>
              <a:rPr lang="bg-BG" sz="3000" dirty="0" smtClean="0"/>
              <a:t>Бизнес</a:t>
            </a:r>
          </a:p>
          <a:p>
            <a:pPr marL="1028700" lvl="1" indent="-457200" algn="just">
              <a:buSzPts val="1800"/>
            </a:pPr>
            <a:r>
              <a:rPr lang="bg-BG" sz="3000" dirty="0" smtClean="0"/>
              <a:t>Потребителски</a:t>
            </a:r>
          </a:p>
          <a:p>
            <a:pPr marL="1028700" lvl="1" indent="-457200" algn="just">
              <a:buSzPts val="1800"/>
            </a:pPr>
            <a:r>
              <a:rPr lang="bg-BG" sz="3000" dirty="0" smtClean="0"/>
              <a:t>Функционални</a:t>
            </a:r>
          </a:p>
          <a:p>
            <a:pPr marL="1028700" lvl="1" indent="-457200" algn="just">
              <a:buSzPts val="1800"/>
            </a:pPr>
            <a:r>
              <a:rPr lang="bg-BG" sz="3000" dirty="0" smtClean="0"/>
              <a:t>Нефункционални</a:t>
            </a:r>
          </a:p>
          <a:p>
            <a:pPr marL="1028700" lvl="1" indent="-457200" algn="just">
              <a:buSzPts val="1800"/>
            </a:pPr>
            <a:r>
              <a:rPr lang="bg-BG" sz="3000" dirty="0" smtClean="0"/>
              <a:t>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25192446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ctrTitle"/>
          </p:nvPr>
        </p:nvSpPr>
        <p:spPr>
          <a:xfrm>
            <a:off x="180109" y="1385455"/>
            <a:ext cx="8763000" cy="2528454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r>
              <a:rPr lang="bg-BG" sz="3200" b="0" dirty="0" smtClean="0"/>
              <a:t>Без значение от стила и типа, целта е да се комуникира ясно и ефективно.</a:t>
            </a:r>
            <a:endParaRPr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6397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Изисквания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lnSpcReduction="10000"/>
          </a:bodyPr>
          <a:lstStyle/>
          <a:p>
            <a:pPr marL="571500" indent="-457200" algn="just">
              <a:buSzPts val="1800"/>
            </a:pPr>
            <a:r>
              <a:rPr lang="bg-BG" sz="3200" dirty="0" smtClean="0"/>
              <a:t>Съвети за писане на ясни изисквания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Дефинирайте термините в речник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Използвайте деятелен залог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Не използвайте неясни изрази</a:t>
            </a:r>
            <a:r>
              <a:rPr lang="en-US" sz="2800" dirty="0" smtClean="0"/>
              <a:t> (efficient, high–performance, several)</a:t>
            </a:r>
            <a:endParaRPr lang="bg-BG" sz="2800" dirty="0" smtClean="0"/>
          </a:p>
          <a:p>
            <a:pPr marL="1028700" lvl="1" indent="-457200" algn="just">
              <a:buSzPts val="1800"/>
            </a:pPr>
            <a:r>
              <a:rPr lang="bg-BG" sz="2800" dirty="0" smtClean="0"/>
              <a:t>Не спекулирайте (</a:t>
            </a:r>
            <a:r>
              <a:rPr lang="en-US" sz="2800" dirty="0" smtClean="0"/>
              <a:t>usually, often, typically)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Не изразявайте възможности (</a:t>
            </a:r>
            <a:r>
              <a:rPr lang="en-US" sz="2800" dirty="0" smtClean="0"/>
              <a:t>could, ought to, probably)</a:t>
            </a: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25589434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Изисквания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en-US" sz="3200" dirty="0" smtClean="0"/>
              <a:t>User Stories</a:t>
            </a:r>
          </a:p>
          <a:p>
            <a:pPr marL="1028700" lvl="1" indent="-457200" algn="just">
              <a:buSzPts val="1800"/>
            </a:pPr>
            <a:r>
              <a:rPr lang="bg-BG" sz="2600" dirty="0" smtClean="0"/>
              <a:t>Популярни в </a:t>
            </a:r>
            <a:r>
              <a:rPr lang="en-US" sz="2600" dirty="0" smtClean="0"/>
              <a:t>Agile</a:t>
            </a:r>
            <a:r>
              <a:rPr lang="bg-BG" sz="2600" dirty="0" smtClean="0"/>
              <a:t> разработката на софтуер</a:t>
            </a:r>
          </a:p>
          <a:p>
            <a:pPr marL="571500" indent="-457200" algn="just">
              <a:buSzPts val="1800"/>
            </a:pPr>
            <a:r>
              <a:rPr lang="en-US" sz="2800" dirty="0" smtClean="0"/>
              <a:t>User Story: </a:t>
            </a:r>
            <a:r>
              <a:rPr lang="bg-BG" sz="2800" dirty="0" smtClean="0"/>
              <a:t>Едно или повече изречения във всекидневния или бизнес езика, което обхваща какво трябва да направи потребителя</a:t>
            </a:r>
          </a:p>
        </p:txBody>
      </p:sp>
    </p:spTree>
    <p:extLst>
      <p:ext uri="{BB962C8B-B14F-4D97-AF65-F5344CB8AC3E}">
        <p14:creationId xmlns:p14="http://schemas.microsoft.com/office/powerpoint/2010/main" val="4753910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Изисквания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lnSpcReduction="10000"/>
          </a:bodyPr>
          <a:lstStyle/>
          <a:p>
            <a:pPr marL="571500" indent="-457200" algn="just">
              <a:buSzPts val="1800"/>
            </a:pPr>
            <a:r>
              <a:rPr lang="en-US" sz="3200" dirty="0" smtClean="0"/>
              <a:t>User Stories</a:t>
            </a:r>
            <a:r>
              <a:rPr lang="bg-BG" sz="3200" dirty="0" smtClean="0"/>
              <a:t> формат</a:t>
            </a:r>
          </a:p>
          <a:p>
            <a:pPr marL="1028700" lvl="1" indent="-457200" algn="just">
              <a:buSzPts val="1800"/>
            </a:pPr>
            <a:r>
              <a:rPr lang="en-US" sz="3000" dirty="0" smtClean="0"/>
              <a:t>As a &lt;type of user&gt;, I want &lt;goal&gt; so that &lt;reason&gt;</a:t>
            </a:r>
          </a:p>
          <a:p>
            <a:pPr marL="571500" indent="-457200" algn="just">
              <a:buSzPts val="1800"/>
            </a:pPr>
            <a:r>
              <a:rPr lang="bg-BG" sz="3200" dirty="0" smtClean="0"/>
              <a:t>Пример</a:t>
            </a:r>
          </a:p>
          <a:p>
            <a:pPr marL="1028700" lvl="1" indent="-457200" algn="just">
              <a:buSzPts val="1800"/>
            </a:pPr>
            <a:r>
              <a:rPr lang="en-US" sz="3000" dirty="0" smtClean="0"/>
              <a:t>As a &lt;patient&gt;, I want &lt;to receive an SMS message when my prescription is ready to pick up&gt; so that &lt;I can avoid unnecessary waiting at the pharmacy&gt;</a:t>
            </a:r>
          </a:p>
        </p:txBody>
      </p:sp>
    </p:spTree>
    <p:extLst>
      <p:ext uri="{BB962C8B-B14F-4D97-AF65-F5344CB8AC3E}">
        <p14:creationId xmlns:p14="http://schemas.microsoft.com/office/powerpoint/2010/main" val="30880687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Изисквания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en-US" sz="3200" dirty="0" smtClean="0"/>
              <a:t>User Stories</a:t>
            </a:r>
            <a:r>
              <a:rPr lang="bg-BG" sz="3200" dirty="0" smtClean="0"/>
              <a:t> ползи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Кратки, разбираеми от потребителите и разработчиците, не се нуждаят от поддръжка</a:t>
            </a:r>
          </a:p>
          <a:p>
            <a:pPr marL="571500" indent="-457200" algn="just">
              <a:buSzPts val="1800"/>
            </a:pPr>
            <a:r>
              <a:rPr lang="en-US" sz="3000" dirty="0" smtClean="0"/>
              <a:t>User Stories</a:t>
            </a:r>
            <a:r>
              <a:rPr lang="bg-BG" sz="3000" dirty="0" smtClean="0"/>
              <a:t> недостатъци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Може да са неясни, отворени за интерпретация, незавършени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4248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ctrTitle"/>
          </p:nvPr>
        </p:nvSpPr>
        <p:spPr>
          <a:xfrm>
            <a:off x="304783" y="1787237"/>
            <a:ext cx="8520600" cy="1668028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4000" b="0" dirty="0" smtClean="0"/>
              <a:t>..., но същевременно...</a:t>
            </a:r>
            <a:endParaRPr sz="4000" b="0" dirty="0"/>
          </a:p>
        </p:txBody>
      </p:sp>
    </p:spTree>
    <p:extLst>
      <p:ext uri="{BB962C8B-B14F-4D97-AF65-F5344CB8AC3E}">
        <p14:creationId xmlns:p14="http://schemas.microsoft.com/office/powerpoint/2010/main" val="26232574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Изисквания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fontScale="92500" lnSpcReduction="10000"/>
          </a:bodyPr>
          <a:lstStyle/>
          <a:p>
            <a:pPr marL="571500" indent="-457200" algn="just">
              <a:buSzPts val="1800"/>
            </a:pPr>
            <a:r>
              <a:rPr lang="en-US" sz="2800" dirty="0" smtClean="0"/>
              <a:t>Traditional (Text-Based): </a:t>
            </a:r>
            <a:r>
              <a:rPr lang="bg-BG" sz="2800" dirty="0" smtClean="0"/>
              <a:t>Едно или повече изречения, които определят функционалността на високо ниво</a:t>
            </a:r>
            <a:endParaRPr lang="en-US" sz="2800" dirty="0" smtClean="0"/>
          </a:p>
          <a:p>
            <a:pPr marL="571500" indent="-457200" algn="just">
              <a:buSzPts val="1800"/>
            </a:pPr>
            <a:r>
              <a:rPr lang="bg-BG" sz="2800" dirty="0" smtClean="0"/>
              <a:t>Формат:</a:t>
            </a:r>
            <a:r>
              <a:rPr lang="bg-BG" dirty="0"/>
              <a:t> </a:t>
            </a:r>
            <a:r>
              <a:rPr lang="en-US" dirty="0" smtClean="0"/>
              <a:t>&lt;Subject doing the action&gt; &lt;auxiliary verb&gt; &lt;capability or functionality to be provided&gt; &lt;criterion that limits or further explain requirement(optional)&gt;</a:t>
            </a:r>
            <a:endParaRPr lang="bg-BG" dirty="0" smtClean="0"/>
          </a:p>
          <a:p>
            <a:pPr marL="571500" indent="-457200" algn="just">
              <a:buSzPts val="1800"/>
            </a:pPr>
            <a:r>
              <a:rPr lang="bg-BG" sz="2800" dirty="0" smtClean="0"/>
              <a:t>Пример: </a:t>
            </a:r>
            <a:r>
              <a:rPr lang="en-US" sz="2800" dirty="0" smtClean="0"/>
              <a:t>&lt;The Company&gt; &lt;shall&gt; &lt;develop an SMS notification system&gt; enabling patients	to &lt;receive alerts when their prescriptions are available to pick up&gt;</a:t>
            </a: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31076650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Изисквания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bg-BG" sz="2800" dirty="0" smtClean="0"/>
              <a:t>Ползи:</a:t>
            </a:r>
            <a:r>
              <a:rPr lang="bg-BG" sz="2800" dirty="0"/>
              <a:t> </a:t>
            </a:r>
            <a:r>
              <a:rPr lang="bg-BG" sz="2800" dirty="0" smtClean="0"/>
              <a:t>Може да се използва, за да се обхванат пълни изисквания рано в проекта</a:t>
            </a:r>
          </a:p>
          <a:p>
            <a:pPr marL="571500" indent="-457200" algn="just">
              <a:buSzPts val="1800"/>
            </a:pPr>
            <a:r>
              <a:rPr lang="bg-BG" sz="2800" dirty="0" smtClean="0"/>
              <a:t>Недостатъци: Може да липсват достатъчно детайли за имплементация</a:t>
            </a:r>
          </a:p>
        </p:txBody>
      </p:sp>
    </p:spTree>
    <p:extLst>
      <p:ext uri="{BB962C8B-B14F-4D97-AF65-F5344CB8AC3E}">
        <p14:creationId xmlns:p14="http://schemas.microsoft.com/office/powerpoint/2010/main" val="40693443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Изисквания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en-US" sz="2800" dirty="0" smtClean="0"/>
              <a:t>Use Cases:</a:t>
            </a:r>
            <a:r>
              <a:rPr lang="bg-BG" sz="2800" dirty="0"/>
              <a:t> </a:t>
            </a:r>
            <a:r>
              <a:rPr lang="bg-BG" sz="2800" dirty="0" smtClean="0"/>
              <a:t>Списък с действия или събитийни стъпки, обикновено дефиниращи интеракции между лице и система, за да се постигне цел</a:t>
            </a:r>
          </a:p>
        </p:txBody>
      </p:sp>
    </p:spTree>
    <p:extLst>
      <p:ext uri="{BB962C8B-B14F-4D97-AF65-F5344CB8AC3E}">
        <p14:creationId xmlns:p14="http://schemas.microsoft.com/office/powerpoint/2010/main" val="28917467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Изисквания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bg-BG" sz="2800" dirty="0" smtClean="0"/>
              <a:t>Формат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243564"/>
              </p:ext>
            </p:extLst>
          </p:nvPr>
        </p:nvGraphicFramePr>
        <p:xfrm>
          <a:off x="311700" y="1627909"/>
          <a:ext cx="8520600" cy="33043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529784396"/>
                    </a:ext>
                  </a:extLst>
                </a:gridCol>
              </a:tblGrid>
              <a:tr h="3304309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Use Case Number: </a:t>
                      </a:r>
                      <a:r>
                        <a:rPr lang="bg-BG" sz="1600" dirty="0" smtClean="0"/>
                        <a:t>Уникален идентификатор</a:t>
                      </a:r>
                    </a:p>
                    <a:p>
                      <a:r>
                        <a:rPr lang="en-GB" sz="1600" dirty="0" smtClean="0"/>
                        <a:t>Title: </a:t>
                      </a:r>
                      <a:r>
                        <a:rPr lang="bg-BG" sz="1600" dirty="0" smtClean="0"/>
                        <a:t>Наименува целта или основния деятел</a:t>
                      </a:r>
                    </a:p>
                    <a:p>
                      <a:r>
                        <a:rPr lang="en-GB" sz="1600" dirty="0" smtClean="0"/>
                        <a:t>Description: </a:t>
                      </a:r>
                      <a:r>
                        <a:rPr lang="bg-BG" sz="1600" dirty="0" smtClean="0"/>
                        <a:t>Кратко описание и причина за </a:t>
                      </a:r>
                      <a:r>
                        <a:rPr lang="en-US" sz="1600" dirty="0" smtClean="0"/>
                        <a:t>use case</a:t>
                      </a:r>
                      <a:r>
                        <a:rPr lang="bg-BG" sz="1600" dirty="0" smtClean="0"/>
                        <a:t>-а</a:t>
                      </a:r>
                    </a:p>
                    <a:p>
                      <a:r>
                        <a:rPr lang="en-GB" sz="1600" dirty="0" smtClean="0"/>
                        <a:t>Actors: </a:t>
                      </a:r>
                      <a:r>
                        <a:rPr lang="bg-BG" sz="1600" dirty="0" smtClean="0"/>
                        <a:t>Всички извършители,</a:t>
                      </a:r>
                      <a:r>
                        <a:rPr lang="bg-BG" sz="1600" baseline="0" dirty="0" smtClean="0"/>
                        <a:t> които имат общо с </a:t>
                      </a:r>
                      <a:r>
                        <a:rPr lang="en-US" sz="1600" baseline="0" dirty="0" smtClean="0"/>
                        <a:t>use case</a:t>
                      </a:r>
                      <a:r>
                        <a:rPr lang="bg-BG" sz="1600" baseline="0" dirty="0" smtClean="0"/>
                        <a:t>-а</a:t>
                      </a:r>
                      <a:endParaRPr lang="bg-BG" sz="1600" dirty="0" smtClean="0"/>
                    </a:p>
                    <a:p>
                      <a:r>
                        <a:rPr lang="en-GB" sz="1600" dirty="0" smtClean="0"/>
                        <a:t>Scope: </a:t>
                      </a:r>
                      <a:r>
                        <a:rPr lang="bg-BG" sz="1600" dirty="0" smtClean="0"/>
                        <a:t>Име на система или подсистема, дефинирана от </a:t>
                      </a:r>
                      <a:r>
                        <a:rPr lang="en-US" sz="1600" dirty="0" smtClean="0"/>
                        <a:t>use case-</a:t>
                      </a:r>
                      <a:r>
                        <a:rPr lang="bg-BG" sz="1600" dirty="0" smtClean="0"/>
                        <a:t>а</a:t>
                      </a:r>
                    </a:p>
                    <a:p>
                      <a:r>
                        <a:rPr lang="en-GB" sz="1600" dirty="0" smtClean="0"/>
                        <a:t>Priority: </a:t>
                      </a:r>
                      <a:r>
                        <a:rPr lang="bg-BG" sz="1600" dirty="0" smtClean="0"/>
                        <a:t>Колко важно е изискването?</a:t>
                      </a:r>
                    </a:p>
                    <a:p>
                      <a:r>
                        <a:rPr lang="en-GB" sz="1600" dirty="0" smtClean="0"/>
                        <a:t>Assumptions: </a:t>
                      </a:r>
                      <a:r>
                        <a:rPr lang="bg-BG" sz="1600" dirty="0" smtClean="0"/>
                        <a:t>Всички условия, за които се</a:t>
                      </a:r>
                      <a:r>
                        <a:rPr lang="bg-BG" sz="1600" baseline="0" dirty="0" smtClean="0"/>
                        <a:t> предполага, че са верни</a:t>
                      </a:r>
                      <a:endParaRPr lang="bg-BG" sz="1600" dirty="0" smtClean="0"/>
                    </a:p>
                    <a:p>
                      <a:r>
                        <a:rPr lang="en-GB" sz="1600" dirty="0" smtClean="0"/>
                        <a:t>Preconditions: </a:t>
                      </a:r>
                      <a:r>
                        <a:rPr lang="bg-BG" sz="1600" dirty="0" smtClean="0"/>
                        <a:t>Състояние, в което системата</a:t>
                      </a:r>
                      <a:r>
                        <a:rPr lang="bg-BG" sz="1600" baseline="0" dirty="0" smtClean="0"/>
                        <a:t> трябва да се намира, за да продължи </a:t>
                      </a:r>
                      <a:r>
                        <a:rPr lang="en-US" sz="1600" baseline="0" dirty="0" smtClean="0"/>
                        <a:t>use case-</a:t>
                      </a:r>
                      <a:r>
                        <a:rPr lang="bg-BG" sz="1600" baseline="0" dirty="0" smtClean="0"/>
                        <a:t>ът</a:t>
                      </a:r>
                      <a:endParaRPr lang="bg-BG" sz="1600" dirty="0" smtClean="0"/>
                    </a:p>
                    <a:p>
                      <a:r>
                        <a:rPr lang="en-GB" sz="1600" dirty="0" smtClean="0"/>
                        <a:t>Post conditions: </a:t>
                      </a:r>
                      <a:r>
                        <a:rPr lang="bg-BG" sz="1600" dirty="0" smtClean="0"/>
                        <a:t>Промени</a:t>
                      </a:r>
                      <a:r>
                        <a:rPr lang="bg-BG" sz="1600" baseline="0" dirty="0" smtClean="0"/>
                        <a:t> в средата, в резултат на </a:t>
                      </a:r>
                      <a:r>
                        <a:rPr lang="en-US" sz="1600" baseline="0" dirty="0" smtClean="0"/>
                        <a:t>use case</a:t>
                      </a:r>
                      <a:r>
                        <a:rPr lang="bg-BG" sz="1600" baseline="0" dirty="0" smtClean="0"/>
                        <a:t>-а</a:t>
                      </a:r>
                      <a:endParaRPr lang="bg-BG" sz="1600" dirty="0" smtClean="0"/>
                    </a:p>
                    <a:p>
                      <a:r>
                        <a:rPr lang="en-GB" sz="1600" dirty="0" smtClean="0"/>
                        <a:t>Trigger: </a:t>
                      </a:r>
                      <a:r>
                        <a:rPr lang="bg-BG" sz="1600" dirty="0" smtClean="0"/>
                        <a:t>Какво ще задейства </a:t>
                      </a:r>
                      <a:r>
                        <a:rPr lang="en-US" sz="1600" dirty="0" smtClean="0"/>
                        <a:t>use</a:t>
                      </a:r>
                      <a:r>
                        <a:rPr lang="en-US" sz="1600" baseline="0" dirty="0" smtClean="0"/>
                        <a:t> case</a:t>
                      </a:r>
                      <a:r>
                        <a:rPr lang="bg-BG" sz="1600" baseline="0" dirty="0" smtClean="0"/>
                        <a:t>-а</a:t>
                      </a:r>
                      <a:endParaRPr lang="bg-BG" sz="1600" dirty="0" smtClean="0"/>
                    </a:p>
                    <a:p>
                      <a:r>
                        <a:rPr lang="en-GB" sz="1600" dirty="0" smtClean="0"/>
                        <a:t>Main Success Scenario: </a:t>
                      </a:r>
                      <a:r>
                        <a:rPr lang="bg-BG" sz="1600" dirty="0" smtClean="0"/>
                        <a:t>Описание на </a:t>
                      </a:r>
                      <a:r>
                        <a:rPr lang="en-US" sz="1600" dirty="0" smtClean="0"/>
                        <a:t>use case-</a:t>
                      </a:r>
                      <a:r>
                        <a:rPr lang="bg-BG" sz="1600" dirty="0" smtClean="0"/>
                        <a:t>а стъпка по стъпка</a:t>
                      </a:r>
                    </a:p>
                    <a:p>
                      <a:r>
                        <a:rPr lang="en-GB" sz="1600" dirty="0" smtClean="0"/>
                        <a:t>Extensions: </a:t>
                      </a:r>
                      <a:r>
                        <a:rPr lang="bg-BG" sz="1600" dirty="0" smtClean="0"/>
                        <a:t>Алтернативни начини за постигане на целта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83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0616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Изисквания</a:t>
            </a:r>
            <a:endParaRPr sz="32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645242"/>
              </p:ext>
            </p:extLst>
          </p:nvPr>
        </p:nvGraphicFramePr>
        <p:xfrm>
          <a:off x="311700" y="886691"/>
          <a:ext cx="8520600" cy="40593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529784396"/>
                    </a:ext>
                  </a:extLst>
                </a:gridCol>
              </a:tblGrid>
              <a:tr h="4059381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Use Case Number: UC-2.1.5</a:t>
                      </a:r>
                      <a:endParaRPr lang="bg-BG" sz="1400" dirty="0" smtClean="0"/>
                    </a:p>
                    <a:p>
                      <a:r>
                        <a:rPr lang="en-GB" sz="1400" dirty="0" smtClean="0"/>
                        <a:t>Title: Receive and acknowledge notification to opt in to the program</a:t>
                      </a:r>
                      <a:endParaRPr lang="bg-BG" sz="1400" dirty="0" smtClean="0"/>
                    </a:p>
                    <a:p>
                      <a:r>
                        <a:rPr lang="en-GB" sz="1400" dirty="0" smtClean="0"/>
                        <a:t>Description: The patient receives an SMS on their cell phone, indicating they have been successfully enrolled. Upon receipt, the patient replies with a message indicating they accept. Actors: Patient</a:t>
                      </a:r>
                      <a:endParaRPr lang="bg-BG" sz="1400" dirty="0" smtClean="0"/>
                    </a:p>
                    <a:p>
                      <a:r>
                        <a:rPr lang="en-GB" sz="1400" dirty="0" smtClean="0"/>
                        <a:t>Scope: </a:t>
                      </a:r>
                      <a:r>
                        <a:rPr lang="en-US" sz="1400" dirty="0" smtClean="0"/>
                        <a:t>X</a:t>
                      </a:r>
                      <a:r>
                        <a:rPr lang="en-GB" sz="1400" dirty="0" smtClean="0"/>
                        <a:t> patient SMS</a:t>
                      </a:r>
                      <a:endParaRPr lang="bg-BG" sz="1400" dirty="0" smtClean="0"/>
                    </a:p>
                    <a:p>
                      <a:r>
                        <a:rPr lang="en-GB" sz="1400" dirty="0" smtClean="0"/>
                        <a:t>Priority: Essential</a:t>
                      </a:r>
                    </a:p>
                    <a:p>
                      <a:r>
                        <a:rPr lang="en-GB" sz="1400" dirty="0" smtClean="0"/>
                        <a:t>Assumptions: Patient is able to receive SMS messages</a:t>
                      </a:r>
                    </a:p>
                    <a:p>
                      <a:r>
                        <a:rPr lang="en-GB" sz="1400" dirty="0" smtClean="0"/>
                        <a:t>Preconditions: A valid phone number for the patient is stored in the system</a:t>
                      </a:r>
                    </a:p>
                    <a:p>
                      <a:r>
                        <a:rPr lang="en-GB" sz="1400" dirty="0" smtClean="0"/>
                        <a:t>Post conditions: Patient has fully enrolled in the program with a double opt-in</a:t>
                      </a:r>
                    </a:p>
                    <a:p>
                      <a:r>
                        <a:rPr lang="en-GB" sz="1400" dirty="0" smtClean="0"/>
                        <a:t>Trigger: Pharmacist enrols the patient in the notification program</a:t>
                      </a:r>
                    </a:p>
                    <a:p>
                      <a:r>
                        <a:rPr lang="en-GB" sz="1400" dirty="0" smtClean="0"/>
                        <a:t>Main Success Scenario: 1. When the pharmacist enrols the patient in the program, the system sends an opt-in SMS message to the patient`s cell phone 2. The patient opens the notification on their phone 3. The patient acknowledges receipt of the message and opts in by responding with “Accept”</a:t>
                      </a:r>
                    </a:p>
                    <a:p>
                      <a:r>
                        <a:rPr lang="en-GB" sz="1400" dirty="0" smtClean="0"/>
                        <a:t>Alternative Scenario: If the SMS message is not received after one attempt on the patient’s device (due to system outage, wrong phone number, etc.), the system will: 1. Log a failure message 2. Discontinue delivery attempts for the current message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83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8081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Изисквания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bg-BG" sz="3200" dirty="0" smtClean="0"/>
              <a:t>Типовете изисквания ще варират според проекта</a:t>
            </a:r>
          </a:p>
          <a:p>
            <a:pPr marL="114300" indent="0" algn="just">
              <a:buSzPts val="1800"/>
              <a:buNone/>
            </a:pPr>
            <a:endParaRPr lang="bg-BG" sz="3200" dirty="0" smtClean="0"/>
          </a:p>
        </p:txBody>
      </p:sp>
    </p:spTree>
    <p:extLst>
      <p:ext uri="{BB962C8B-B14F-4D97-AF65-F5344CB8AC3E}">
        <p14:creationId xmlns:p14="http://schemas.microsoft.com/office/powerpoint/2010/main" val="1125294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Изисквания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bg-BG" sz="3200" dirty="0" smtClean="0"/>
              <a:t>Бизнес изисквания</a:t>
            </a:r>
          </a:p>
          <a:p>
            <a:pPr marL="1028700" lvl="1" indent="-457200" algn="just">
              <a:buSzPts val="1800"/>
            </a:pPr>
            <a:r>
              <a:rPr lang="bg-BG" sz="3000" dirty="0" smtClean="0"/>
              <a:t>Функционалност на системата от високо ниво</a:t>
            </a:r>
          </a:p>
          <a:p>
            <a:pPr marL="1028700" lvl="1" indent="-457200" algn="just">
              <a:buSzPts val="1800"/>
            </a:pPr>
            <a:r>
              <a:rPr lang="bg-BG" sz="3000" dirty="0" smtClean="0"/>
              <a:t>Описват какво ще се постигне за бизнеса (не как)</a:t>
            </a:r>
          </a:p>
          <a:p>
            <a:pPr marL="1028700" lvl="1" indent="-457200" algn="just">
              <a:buSzPts val="1800"/>
            </a:pPr>
            <a:r>
              <a:rPr lang="en-US" sz="3000" dirty="0" smtClean="0"/>
              <a:t>Traditional (Text-Based) </a:t>
            </a:r>
            <a:r>
              <a:rPr lang="bg-BG" sz="3000" dirty="0" smtClean="0"/>
              <a:t>стил</a:t>
            </a:r>
          </a:p>
        </p:txBody>
      </p:sp>
    </p:spTree>
    <p:extLst>
      <p:ext uri="{BB962C8B-B14F-4D97-AF65-F5344CB8AC3E}">
        <p14:creationId xmlns:p14="http://schemas.microsoft.com/office/powerpoint/2010/main" val="7939074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Изисквания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bg-BG" sz="3200" dirty="0" smtClean="0"/>
              <a:t>Потребителски изисквания/изисквания на заинтересованите страни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Описват какво ще бъде постигнато за потребителите/заинтересованите страни</a:t>
            </a:r>
          </a:p>
          <a:p>
            <a:pPr marL="1028700" lvl="1" indent="-457200" algn="just">
              <a:buSzPts val="1800"/>
            </a:pPr>
            <a:r>
              <a:rPr lang="en-US" sz="2800" dirty="0" smtClean="0"/>
              <a:t>Traditional (Text-Based)</a:t>
            </a:r>
            <a:r>
              <a:rPr lang="bg-BG" sz="2800" dirty="0" smtClean="0"/>
              <a:t>, </a:t>
            </a:r>
            <a:r>
              <a:rPr lang="en-US" sz="2800" dirty="0"/>
              <a:t>User stories</a:t>
            </a:r>
            <a:r>
              <a:rPr lang="bg-BG" sz="2800" dirty="0"/>
              <a:t> </a:t>
            </a:r>
            <a:r>
              <a:rPr lang="bg-BG" sz="2800" dirty="0" smtClean="0"/>
              <a:t>стилове</a:t>
            </a:r>
            <a:endParaRPr lang="en-US" sz="2800" dirty="0" smtClean="0"/>
          </a:p>
          <a:p>
            <a:pPr marL="1028700" lvl="1" indent="-457200" algn="just">
              <a:buSzPts val="1800"/>
            </a:pP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22747057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Изисквания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bg-BG" sz="3200" dirty="0" smtClean="0"/>
              <a:t>Функционални изиксвания</a:t>
            </a:r>
          </a:p>
          <a:p>
            <a:pPr marL="1028700" lvl="1" indent="-457200" algn="just">
              <a:buSzPts val="1800"/>
            </a:pPr>
            <a:r>
              <a:rPr lang="bg-BG" sz="2600" dirty="0" smtClean="0"/>
              <a:t>Дефинират функцията на системата или нейните компоненти</a:t>
            </a:r>
          </a:p>
          <a:p>
            <a:pPr marL="1485900" lvl="2" indent="-457200" algn="just"/>
            <a:r>
              <a:rPr lang="bg-BG" sz="2500" dirty="0" smtClean="0"/>
              <a:t>Поведения, вход, изход</a:t>
            </a:r>
          </a:p>
          <a:p>
            <a:pPr marL="1028700" lvl="1" indent="-457200" algn="just"/>
            <a:r>
              <a:rPr lang="en-US" sz="2600" dirty="0" smtClean="0"/>
              <a:t>User Story, Use Cases</a:t>
            </a:r>
            <a:endParaRPr lang="bg-BG" sz="2600" dirty="0" smtClean="0"/>
          </a:p>
        </p:txBody>
      </p:sp>
    </p:spTree>
    <p:extLst>
      <p:ext uri="{BB962C8B-B14F-4D97-AF65-F5344CB8AC3E}">
        <p14:creationId xmlns:p14="http://schemas.microsoft.com/office/powerpoint/2010/main" val="7978766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Изисквания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bg-BG" sz="3200" dirty="0" smtClean="0"/>
              <a:t>Нефункционални изисквания</a:t>
            </a:r>
            <a:endParaRPr lang="bg-BG" sz="3600" dirty="0" smtClean="0"/>
          </a:p>
          <a:p>
            <a:pPr marL="1028700" lvl="1" indent="-457200" algn="just">
              <a:buSzPts val="1800"/>
            </a:pPr>
            <a:r>
              <a:rPr lang="bg-BG" dirty="0" smtClean="0"/>
              <a:t>Критерий, който дефинира операционната среда, в която съществуват функционалните изисквания</a:t>
            </a:r>
          </a:p>
          <a:p>
            <a:pPr marL="1485900" lvl="2" indent="-457200" algn="just"/>
            <a:r>
              <a:rPr lang="bg-BG" sz="2400" dirty="0" smtClean="0"/>
              <a:t>Качесво, зависимости</a:t>
            </a:r>
            <a:endParaRPr lang="bg-BG" sz="2800" dirty="0" smtClean="0"/>
          </a:p>
          <a:p>
            <a:pPr marL="1028700" lvl="1" indent="-457200" algn="just"/>
            <a:r>
              <a:rPr lang="en-US" dirty="0" smtClean="0"/>
              <a:t>User Stories, Traditional (Text-Based), Use Cases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503696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39091"/>
            <a:ext cx="8520600" cy="3997036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fontScale="92500" lnSpcReduction="10000"/>
          </a:bodyPr>
          <a:lstStyle/>
          <a:p>
            <a:pPr marL="457200" lvl="0" indent="-342900" rtl="0"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bg-BG" sz="3600" dirty="0" smtClean="0"/>
              <a:t>Разработчиците не са подходящи да пишат документацията</a:t>
            </a:r>
          </a:p>
          <a:p>
            <a:pPr lvl="1" indent="-342900">
              <a:buSzPts val="1800"/>
            </a:pPr>
            <a:r>
              <a:rPr lang="bg-BG" sz="3000" dirty="0" smtClean="0"/>
              <a:t>Прекалено близо до продукта (не могат да го видят от аспекта на някой, за когото продукта е напълно нов)</a:t>
            </a:r>
          </a:p>
          <a:p>
            <a:pPr lvl="1" indent="-342900">
              <a:buSzPts val="1800"/>
            </a:pPr>
            <a:r>
              <a:rPr lang="bg-BG" sz="3000" dirty="0" smtClean="0"/>
              <a:t>Пишат от перспективата на разработчик, а не потребител</a:t>
            </a:r>
          </a:p>
          <a:p>
            <a:pPr lvl="1" indent="-342900">
              <a:buSzPts val="1800"/>
            </a:pPr>
            <a:r>
              <a:rPr lang="bg-BG" sz="3000" dirty="0" smtClean="0"/>
              <a:t>Трудно е да се игнорират предубежденията</a:t>
            </a:r>
            <a:endParaRPr lang="bg-BG" sz="3000" dirty="0"/>
          </a:p>
        </p:txBody>
      </p:sp>
    </p:spTree>
    <p:extLst>
      <p:ext uri="{BB962C8B-B14F-4D97-AF65-F5344CB8AC3E}">
        <p14:creationId xmlns:p14="http://schemas.microsoft.com/office/powerpoint/2010/main" val="24493052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Изисквания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bg-BG" sz="3200" dirty="0" smtClean="0"/>
              <a:t>Интерфейс</a:t>
            </a:r>
            <a:endParaRPr lang="bg-BG" sz="3600" dirty="0" smtClean="0"/>
          </a:p>
          <a:p>
            <a:pPr marL="1028700" lvl="1" indent="-457200" algn="just">
              <a:buSzPts val="1800"/>
            </a:pPr>
            <a:r>
              <a:rPr lang="bg-BG" sz="2800" dirty="0" smtClean="0"/>
              <a:t>Описва как системата ще взаимодейства с друга система</a:t>
            </a:r>
          </a:p>
          <a:p>
            <a:pPr marL="1485900" lvl="2" indent="-457200" algn="just"/>
            <a:r>
              <a:rPr lang="bg-BG" sz="2400" dirty="0" smtClean="0"/>
              <a:t>Хардуер, софтуер, комуникация и потребителски интерфейс</a:t>
            </a:r>
          </a:p>
          <a:p>
            <a:pPr marL="1028700" lvl="1" indent="-457200" algn="just"/>
            <a:r>
              <a:rPr lang="en-US" sz="2800" dirty="0" smtClean="0"/>
              <a:t>Traditional (Text-Based), Use Cases</a:t>
            </a: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27189548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Изисквания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en-US" sz="3200" dirty="0" smtClean="0"/>
              <a:t>Software Requirement Specification (SRS)</a:t>
            </a:r>
          </a:p>
          <a:p>
            <a:pPr marL="1028700" lvl="1" indent="-457200" algn="just">
              <a:buSzPts val="1800"/>
            </a:pPr>
            <a:r>
              <a:rPr lang="bg-BG" sz="2600" dirty="0" smtClean="0"/>
              <a:t>Описание на софтуерна система, която да се разработи</a:t>
            </a:r>
          </a:p>
          <a:p>
            <a:pPr marL="1028700" lvl="1" indent="-457200" algn="just">
              <a:buSzPts val="1800"/>
            </a:pPr>
            <a:r>
              <a:rPr lang="bg-BG" sz="2600" dirty="0" smtClean="0"/>
              <a:t>Подпомага ревюта</a:t>
            </a:r>
          </a:p>
          <a:p>
            <a:pPr marL="1028700" lvl="1" indent="-457200" algn="just">
              <a:buSzPts val="1800"/>
            </a:pPr>
            <a:r>
              <a:rPr lang="bg-BG" sz="2600" dirty="0" smtClean="0"/>
              <a:t>Снабдява софтуерните дизайнери с референция</a:t>
            </a:r>
          </a:p>
          <a:p>
            <a:pPr marL="1028700" lvl="1" indent="-457200" algn="just">
              <a:buSzPts val="1800"/>
            </a:pPr>
            <a:r>
              <a:rPr lang="bg-BG" sz="2600" dirty="0" smtClean="0"/>
              <a:t>Описва полето на работа</a:t>
            </a:r>
          </a:p>
        </p:txBody>
      </p:sp>
    </p:spTree>
    <p:extLst>
      <p:ext uri="{BB962C8B-B14F-4D97-AF65-F5344CB8AC3E}">
        <p14:creationId xmlns:p14="http://schemas.microsoft.com/office/powerpoint/2010/main" val="17882262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Изисквания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114300" indent="0" algn="just">
              <a:buSzPts val="1800"/>
              <a:buNone/>
            </a:pPr>
            <a:r>
              <a:rPr lang="en-US" sz="2800" dirty="0" smtClean="0"/>
              <a:t>SRS</a:t>
            </a:r>
            <a:r>
              <a:rPr lang="bg-BG" sz="2800" dirty="0" smtClean="0"/>
              <a:t> структура:</a:t>
            </a:r>
          </a:p>
          <a:p>
            <a:pPr marL="571500" indent="-457200" algn="just">
              <a:buSzPts val="1800"/>
            </a:pPr>
            <a:r>
              <a:rPr lang="en-US" sz="2800" dirty="0" smtClean="0"/>
              <a:t>Table of Contents</a:t>
            </a:r>
          </a:p>
          <a:p>
            <a:pPr marL="571500" indent="-457200" algn="just">
              <a:buSzPts val="1800"/>
            </a:pPr>
            <a:r>
              <a:rPr lang="en-US" sz="2800" dirty="0" smtClean="0"/>
              <a:t>Introduction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Причина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Конвенции </a:t>
            </a:r>
            <a:r>
              <a:rPr lang="bg-BG" sz="2800" dirty="0"/>
              <a:t>в документа</a:t>
            </a:r>
          </a:p>
          <a:p>
            <a:pPr marL="1028700" lvl="1" indent="-457200" algn="just">
              <a:buSzPts val="1800"/>
            </a:pPr>
            <a:r>
              <a:rPr lang="bg-BG" sz="2800" dirty="0"/>
              <a:t>Аудитория</a:t>
            </a:r>
          </a:p>
          <a:p>
            <a:pPr marL="1028700" lvl="1" indent="-457200" algn="just">
              <a:buSzPts val="1800"/>
            </a:pPr>
            <a:r>
              <a:rPr lang="bg-BG" sz="2800" dirty="0"/>
              <a:t>Референции</a:t>
            </a:r>
          </a:p>
          <a:p>
            <a:pPr marL="1028700" lvl="1" indent="-457200" algn="just">
              <a:buSzPts val="1800"/>
            </a:pP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22836924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Изисквания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lnSpcReduction="10000"/>
          </a:bodyPr>
          <a:lstStyle/>
          <a:p>
            <a:pPr marL="571500" indent="-457200" algn="just">
              <a:buSzPts val="1800"/>
            </a:pPr>
            <a:r>
              <a:rPr lang="en-US" sz="2800" dirty="0" smtClean="0"/>
              <a:t>Revision History</a:t>
            </a:r>
            <a:endParaRPr lang="bg-BG" sz="2800" dirty="0" smtClean="0"/>
          </a:p>
          <a:p>
            <a:pPr marL="571500" indent="-457200" algn="just">
              <a:buSzPts val="1800"/>
            </a:pPr>
            <a:r>
              <a:rPr lang="en-US" sz="2800" dirty="0" smtClean="0"/>
              <a:t>Overall Description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Перспектива на продукта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Функции на продукта</a:t>
            </a:r>
          </a:p>
          <a:p>
            <a:pPr marL="1028700" lvl="1" indent="-457200" algn="just">
              <a:buSzPts val="1800"/>
            </a:pPr>
            <a:r>
              <a:rPr lang="en-US" sz="2800" dirty="0" smtClean="0"/>
              <a:t>User </a:t>
            </a:r>
            <a:r>
              <a:rPr lang="bg-BG" sz="2800" dirty="0" smtClean="0"/>
              <a:t>класове и характеристики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Ограничения за дизайна и имплементацията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Потребителска документация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Предположения и зависимости</a:t>
            </a:r>
          </a:p>
          <a:p>
            <a:pPr marL="1028700" lvl="1" indent="-457200" algn="just">
              <a:buSzPts val="1800"/>
            </a:pPr>
            <a:endParaRPr lang="bg-BG" sz="2800" dirty="0" smtClean="0"/>
          </a:p>
          <a:p>
            <a:pPr marL="114300" indent="0" algn="just">
              <a:buSzPts val="1800"/>
              <a:buNone/>
            </a:pP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22836924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Изисквания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fontScale="92500" lnSpcReduction="10000"/>
          </a:bodyPr>
          <a:lstStyle/>
          <a:p>
            <a:pPr marL="571500" indent="-457200" algn="just">
              <a:buSzPts val="1800"/>
            </a:pPr>
            <a:r>
              <a:rPr lang="en-US" sz="2800" dirty="0"/>
              <a:t>External Interface </a:t>
            </a:r>
            <a:r>
              <a:rPr lang="en-US" sz="2800" dirty="0" smtClean="0"/>
              <a:t>Requirements</a:t>
            </a:r>
            <a:endParaRPr lang="bg-BG" sz="2800" dirty="0" smtClean="0"/>
          </a:p>
          <a:p>
            <a:pPr marL="1028700" lvl="1" indent="-457200" algn="just">
              <a:buSzPts val="1800"/>
            </a:pPr>
            <a:r>
              <a:rPr lang="bg-BG" sz="2600" dirty="0" smtClean="0"/>
              <a:t>Потребителски интерфейси</a:t>
            </a:r>
          </a:p>
          <a:p>
            <a:pPr marL="1028700" lvl="1" indent="-457200" algn="just">
              <a:buSzPts val="1800"/>
            </a:pPr>
            <a:r>
              <a:rPr lang="bg-BG" sz="2600" dirty="0" smtClean="0"/>
              <a:t>Хардуер интерфейси</a:t>
            </a:r>
          </a:p>
          <a:p>
            <a:pPr marL="1028700" lvl="1" indent="-457200" algn="just">
              <a:buSzPts val="1800"/>
            </a:pPr>
            <a:r>
              <a:rPr lang="bg-BG" sz="2600" dirty="0" smtClean="0"/>
              <a:t>Софтуер интерфейси</a:t>
            </a:r>
          </a:p>
          <a:p>
            <a:pPr marL="1028700" lvl="1" indent="-457200" algn="just">
              <a:buSzPts val="1800"/>
            </a:pPr>
            <a:r>
              <a:rPr lang="bg-BG" sz="2600" dirty="0" smtClean="0"/>
              <a:t>Комуникационни интерфейси</a:t>
            </a:r>
          </a:p>
          <a:p>
            <a:pPr marL="571500" indent="-457200" algn="just">
              <a:buSzPts val="1800"/>
            </a:pPr>
            <a:r>
              <a:rPr lang="en-US" sz="2800" dirty="0" smtClean="0"/>
              <a:t>Functional Requirements</a:t>
            </a:r>
          </a:p>
          <a:p>
            <a:pPr marL="1028700" lvl="1" indent="-457200" algn="just">
              <a:buSzPts val="1800"/>
            </a:pPr>
            <a:r>
              <a:rPr lang="en-US" sz="2600" dirty="0" smtClean="0"/>
              <a:t>System feature 1</a:t>
            </a:r>
          </a:p>
          <a:p>
            <a:pPr marL="1028700" lvl="1" indent="-457200" algn="just">
              <a:buSzPts val="1800"/>
            </a:pPr>
            <a:r>
              <a:rPr lang="en-US" sz="2600" dirty="0" smtClean="0"/>
              <a:t>System feature 2</a:t>
            </a:r>
          </a:p>
          <a:p>
            <a:pPr marL="1028700" lvl="1" indent="-457200" algn="just">
              <a:buSzPts val="1800"/>
            </a:pPr>
            <a:r>
              <a:rPr lang="en-US" sz="2600" dirty="0" smtClean="0"/>
              <a:t>…</a:t>
            </a:r>
            <a:endParaRPr lang="bg-BG" sz="2600" dirty="0" smtClean="0"/>
          </a:p>
        </p:txBody>
      </p:sp>
    </p:spTree>
    <p:extLst>
      <p:ext uri="{BB962C8B-B14F-4D97-AF65-F5344CB8AC3E}">
        <p14:creationId xmlns:p14="http://schemas.microsoft.com/office/powerpoint/2010/main" val="31259145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Изисквания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en-US" sz="2800" dirty="0"/>
              <a:t>Non-Functional </a:t>
            </a:r>
            <a:r>
              <a:rPr lang="en-US" sz="2800" dirty="0" smtClean="0"/>
              <a:t>Requirements</a:t>
            </a:r>
          </a:p>
          <a:p>
            <a:pPr marL="1028700" lvl="1" indent="-457200" algn="just">
              <a:buSzPts val="1800"/>
            </a:pPr>
            <a:r>
              <a:rPr lang="bg-BG" dirty="0" smtClean="0"/>
              <a:t>Производителност</a:t>
            </a:r>
          </a:p>
          <a:p>
            <a:pPr marL="1028700" lvl="1" indent="-457200" algn="just">
              <a:buSzPts val="1800"/>
            </a:pPr>
            <a:r>
              <a:rPr lang="bg-BG" dirty="0" smtClean="0"/>
              <a:t>Сигурност</a:t>
            </a:r>
          </a:p>
          <a:p>
            <a:pPr marL="1028700" lvl="1" indent="-457200" algn="just">
              <a:buSzPts val="1800"/>
            </a:pPr>
            <a:r>
              <a:rPr lang="bg-BG" dirty="0" smtClean="0"/>
              <a:t>Качество на софтуера</a:t>
            </a:r>
          </a:p>
          <a:p>
            <a:pPr marL="1028700" lvl="1" indent="-457200" algn="just">
              <a:buSzPts val="1800"/>
            </a:pPr>
            <a:r>
              <a:rPr lang="bg-BG" dirty="0" smtClean="0"/>
              <a:t>Бизнес правила</a:t>
            </a:r>
          </a:p>
          <a:p>
            <a:pPr marL="571500" indent="-457200" algn="just">
              <a:buSzPts val="1800"/>
            </a:pPr>
            <a:r>
              <a:rPr lang="en-US" dirty="0" smtClean="0"/>
              <a:t>Other Requirements</a:t>
            </a:r>
          </a:p>
          <a:p>
            <a:pPr marL="571500" indent="-457200" algn="just">
              <a:buSzPts val="1800"/>
            </a:pPr>
            <a:r>
              <a:rPr lang="en-US" dirty="0" smtClean="0"/>
              <a:t>Glossary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5696061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Дизайн/Архитектура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en-US" dirty="0" smtClean="0"/>
              <a:t>Software Design Document (SDD)</a:t>
            </a:r>
          </a:p>
          <a:p>
            <a:pPr marL="1028700" lvl="1" indent="-457200" algn="just">
              <a:buSzPts val="1800"/>
            </a:pPr>
            <a:r>
              <a:rPr lang="bg-BG" dirty="0" smtClean="0"/>
              <a:t>Разписано описание на софтуерен продукт, което дава на разработчиците обща представа за архитектурата на софтуерния проект</a:t>
            </a:r>
          </a:p>
        </p:txBody>
      </p:sp>
    </p:spTree>
    <p:extLst>
      <p:ext uri="{BB962C8B-B14F-4D97-AF65-F5344CB8AC3E}">
        <p14:creationId xmlns:p14="http://schemas.microsoft.com/office/powerpoint/2010/main" val="15261457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Дизайн/Архитектура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114300" indent="0" algn="just">
              <a:buSzPts val="1800"/>
              <a:buNone/>
            </a:pPr>
            <a:r>
              <a:rPr lang="en-US" dirty="0" smtClean="0"/>
              <a:t>SDD </a:t>
            </a:r>
            <a:r>
              <a:rPr lang="bg-BG" dirty="0" smtClean="0"/>
              <a:t>структура</a:t>
            </a:r>
          </a:p>
          <a:p>
            <a:pPr marL="571500" indent="-457200" algn="just">
              <a:buSzPts val="1800"/>
            </a:pPr>
            <a:r>
              <a:rPr lang="en-US" dirty="0" smtClean="0"/>
              <a:t>Introduction</a:t>
            </a:r>
          </a:p>
          <a:p>
            <a:pPr marL="571500" indent="-457200" algn="just">
              <a:buSzPts val="1800"/>
            </a:pPr>
            <a:r>
              <a:rPr lang="en-US" dirty="0" smtClean="0"/>
              <a:t>System Architecture</a:t>
            </a:r>
          </a:p>
          <a:p>
            <a:pPr marL="571500" indent="-457200" algn="just">
              <a:buSzPts val="1800"/>
            </a:pPr>
            <a:r>
              <a:rPr lang="en-US" dirty="0" smtClean="0"/>
              <a:t>User Interface</a:t>
            </a:r>
          </a:p>
          <a:p>
            <a:pPr marL="571500" indent="-457200" algn="just">
              <a:buSzPts val="1800"/>
            </a:pPr>
            <a:r>
              <a:rPr lang="en-US" dirty="0" smtClean="0"/>
              <a:t>Glossary/</a:t>
            </a:r>
            <a:r>
              <a:rPr lang="en-US" dirty="0" err="1" smtClean="0"/>
              <a:t>Apendix</a:t>
            </a:r>
            <a:endParaRPr lang="bg-BG" dirty="0" smtClean="0"/>
          </a:p>
          <a:p>
            <a:pPr marL="571500" indent="-457200" algn="just">
              <a:buSzPts val="1800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12931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писане: Дизайн/Архитектура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en-US" dirty="0" smtClean="0"/>
              <a:t>Introduction</a:t>
            </a:r>
          </a:p>
          <a:p>
            <a:pPr marL="1028700" lvl="1" indent="-457200" algn="just">
              <a:buSzPts val="1800"/>
            </a:pPr>
            <a:r>
              <a:rPr lang="bg-BG" dirty="0" smtClean="0"/>
              <a:t>Важни дефиниции, акроними, абревиатури</a:t>
            </a:r>
          </a:p>
          <a:p>
            <a:pPr marL="571500" indent="-457200" algn="just">
              <a:buSzPts val="1800"/>
            </a:pPr>
            <a:r>
              <a:rPr lang="en-US" dirty="0"/>
              <a:t>Detailed System </a:t>
            </a:r>
            <a:r>
              <a:rPr lang="en-US" dirty="0" smtClean="0"/>
              <a:t>Design</a:t>
            </a:r>
            <a:endParaRPr lang="bg-BG" dirty="0" smtClean="0"/>
          </a:p>
          <a:p>
            <a:pPr marL="1028700" lvl="1" indent="-457200" algn="just">
              <a:buSzPts val="1800"/>
            </a:pPr>
            <a:r>
              <a:rPr lang="bg-BG" dirty="0" smtClean="0"/>
              <a:t>Шаблони за дизайн и техники</a:t>
            </a:r>
          </a:p>
          <a:p>
            <a:pPr marL="1028700" lvl="1" indent="-457200" algn="just">
              <a:buSzPts val="1800"/>
            </a:pPr>
            <a:r>
              <a:rPr lang="bg-BG" dirty="0" smtClean="0"/>
              <a:t>Модули, класове, файлове и т.н.</a:t>
            </a:r>
          </a:p>
          <a:p>
            <a:pPr marL="1028700" lvl="1" indent="-457200" algn="just">
              <a:buSzPts val="1800"/>
            </a:pPr>
            <a:r>
              <a:rPr lang="bg-BG" dirty="0" smtClean="0"/>
              <a:t>Структури от данни</a:t>
            </a:r>
          </a:p>
          <a:p>
            <a:pPr marL="1028700" lvl="1" indent="-457200" algn="just">
              <a:buSzPts val="1800"/>
            </a:pPr>
            <a:r>
              <a:rPr lang="bg-BG" dirty="0" smtClean="0"/>
              <a:t>Алгоритми</a:t>
            </a:r>
          </a:p>
          <a:p>
            <a:pPr marL="1028700" lvl="1" indent="-457200" algn="just">
              <a:buSzPts val="1800"/>
            </a:pPr>
            <a:r>
              <a:rPr lang="bg-BG" dirty="0" smtClean="0"/>
              <a:t>Интерфейси</a:t>
            </a:r>
          </a:p>
          <a:p>
            <a:pPr marL="571500" indent="-457200" algn="just">
              <a:buSzPts val="1800"/>
            </a:pPr>
            <a:endParaRPr lang="bg-BG" dirty="0" smtClean="0"/>
          </a:p>
          <a:p>
            <a:pPr marL="114300" indent="0" algn="just">
              <a:buSzPts val="180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38635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/>
            <a:r>
              <a:rPr lang="bg-BG" sz="3200" dirty="0"/>
              <a:t>Документация на код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lnSpcReduction="10000"/>
          </a:bodyPr>
          <a:lstStyle/>
          <a:p>
            <a:pPr marL="571500" indent="-457200" algn="just">
              <a:buSzPts val="1800"/>
            </a:pPr>
            <a:r>
              <a:rPr lang="bg-BG" dirty="0" smtClean="0"/>
              <a:t>Коментари</a:t>
            </a:r>
          </a:p>
          <a:p>
            <a:pPr marL="1028700" lvl="1" indent="-457200" algn="just">
              <a:buSzPts val="1800"/>
            </a:pPr>
            <a:r>
              <a:rPr lang="bg-BG" dirty="0" smtClean="0"/>
              <a:t>Как да не ги използваме</a:t>
            </a:r>
          </a:p>
          <a:p>
            <a:pPr marL="1485900" lvl="2" indent="-457200" algn="just"/>
            <a:r>
              <a:rPr lang="bg-BG" dirty="0" smtClean="0"/>
              <a:t>За нещо очевидно</a:t>
            </a:r>
          </a:p>
          <a:p>
            <a:pPr marL="1485900" lvl="2" indent="-457200" algn="just"/>
            <a:r>
              <a:rPr lang="bg-BG" dirty="0" smtClean="0"/>
              <a:t>За обяснение на зле написан код</a:t>
            </a:r>
          </a:p>
          <a:p>
            <a:pPr marL="1485900" lvl="2" indent="-457200" algn="just"/>
            <a:r>
              <a:rPr lang="bg-BG" dirty="0" smtClean="0"/>
              <a:t>За да се изтрие код</a:t>
            </a:r>
          </a:p>
          <a:p>
            <a:pPr marL="1028700" lvl="1" indent="-457200" algn="just"/>
            <a:r>
              <a:rPr lang="bg-BG" dirty="0" smtClean="0"/>
              <a:t>Как да ги използваме</a:t>
            </a:r>
          </a:p>
          <a:p>
            <a:pPr marL="1485900" lvl="2" indent="-457200" algn="just"/>
            <a:r>
              <a:rPr lang="bg-BG" dirty="0" smtClean="0"/>
              <a:t>Коментари от високо ниво</a:t>
            </a:r>
          </a:p>
          <a:p>
            <a:pPr marL="1485900" lvl="2" indent="-457200" algn="just"/>
            <a:r>
              <a:rPr lang="bg-BG" dirty="0" smtClean="0"/>
              <a:t>По принцип полезни на ниво клас</a:t>
            </a:r>
          </a:p>
          <a:p>
            <a:pPr marL="1485900" lvl="2" indent="-457200" algn="just"/>
            <a:r>
              <a:rPr lang="en-US" dirty="0" smtClean="0"/>
              <a:t>TODO, HACK, UNDONE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999324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ctrTitle"/>
          </p:nvPr>
        </p:nvSpPr>
        <p:spPr>
          <a:xfrm>
            <a:off x="304783" y="1787237"/>
            <a:ext cx="8520600" cy="1668028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b="0" dirty="0" smtClean="0"/>
              <a:t>„Работещ софтуер </a:t>
            </a:r>
            <a:r>
              <a:rPr lang="bg-BG" b="0" dirty="0" smtClean="0"/>
              <a:t>над подробна документация“ </a:t>
            </a:r>
            <a:br>
              <a:rPr lang="bg-BG" b="0" dirty="0" smtClean="0"/>
            </a:br>
            <a:r>
              <a:rPr lang="bg-BG" b="0" dirty="0" smtClean="0">
                <a:solidFill>
                  <a:schemeClr val="bg1"/>
                </a:solidFill>
              </a:rPr>
              <a:t>–</a:t>
            </a:r>
            <a:r>
              <a:rPr lang="en-US" b="0" dirty="0" smtClean="0">
                <a:solidFill>
                  <a:schemeClr val="bg1"/>
                </a:solidFill>
              </a:rPr>
              <a:t> Agile </a:t>
            </a:r>
            <a:r>
              <a:rPr lang="bg-BG" b="0" dirty="0" smtClean="0">
                <a:solidFill>
                  <a:schemeClr val="bg1"/>
                </a:solidFill>
              </a:rPr>
              <a:t>манифест</a:t>
            </a:r>
            <a:endParaRPr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4512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/>
            <a:r>
              <a:rPr lang="bg-BG" sz="3200" dirty="0"/>
              <a:t>Документация на код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bg-BG" sz="2800" dirty="0" smtClean="0"/>
              <a:t>Документация на </a:t>
            </a:r>
            <a:r>
              <a:rPr lang="en-US" sz="2800" dirty="0" smtClean="0"/>
              <a:t>API</a:t>
            </a:r>
            <a:r>
              <a:rPr lang="bg-BG" sz="2800" dirty="0" smtClean="0"/>
              <a:t>: Инструкции как ефективно да се използват </a:t>
            </a:r>
            <a:r>
              <a:rPr lang="en-US" sz="2800" dirty="0" smtClean="0"/>
              <a:t>API</a:t>
            </a:r>
            <a:r>
              <a:rPr lang="bg-BG" sz="2800" dirty="0" smtClean="0"/>
              <a:t>-та за хардуер или софтуер</a:t>
            </a:r>
          </a:p>
        </p:txBody>
      </p:sp>
    </p:spTree>
    <p:extLst>
      <p:ext uri="{BB962C8B-B14F-4D97-AF65-F5344CB8AC3E}">
        <p14:creationId xmlns:p14="http://schemas.microsoft.com/office/powerpoint/2010/main" val="8836002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ctrTitle"/>
          </p:nvPr>
        </p:nvSpPr>
        <p:spPr>
          <a:xfrm>
            <a:off x="180109" y="1385455"/>
            <a:ext cx="8763000" cy="2528454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r>
              <a:rPr lang="bg-BG" sz="3600" b="0" dirty="0" smtClean="0"/>
              <a:t>И най-доброто </a:t>
            </a:r>
            <a:r>
              <a:rPr lang="en-US" sz="3600" b="0" dirty="0" smtClean="0"/>
              <a:t>API</a:t>
            </a:r>
            <a:r>
              <a:rPr lang="bg-BG" sz="3600" b="0" dirty="0" smtClean="0"/>
              <a:t> на света е безполезно без документация</a:t>
            </a:r>
            <a:endParaRPr sz="3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5863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/>
            <a:r>
              <a:rPr lang="bg-BG" sz="3200" dirty="0"/>
              <a:t>Документация на код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bg-BG" sz="3200" dirty="0" smtClean="0"/>
              <a:t>Документация на </a:t>
            </a:r>
            <a:r>
              <a:rPr lang="en-US" sz="3200" dirty="0" smtClean="0"/>
              <a:t>API</a:t>
            </a:r>
          </a:p>
          <a:p>
            <a:pPr marL="571500" indent="-457200" algn="just">
              <a:buSzPts val="1800"/>
            </a:pPr>
            <a:r>
              <a:rPr lang="bg-BG" sz="3200" dirty="0" smtClean="0"/>
              <a:t>Аудитории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Начинаещи разработчици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Разработчици, които трябва да </a:t>
            </a:r>
            <a:r>
              <a:rPr lang="en-US" sz="2800" dirty="0" smtClean="0"/>
              <a:t>debug</a:t>
            </a:r>
            <a:r>
              <a:rPr lang="bg-BG" sz="2800" dirty="0" smtClean="0"/>
              <a:t>-ват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Бизнес лица или разработчици, които трябва да оценят </a:t>
            </a:r>
            <a:r>
              <a:rPr lang="en-US" sz="2800" dirty="0" smtClean="0"/>
              <a:t>API</a:t>
            </a:r>
            <a:r>
              <a:rPr lang="bg-BG" sz="2800" dirty="0" smtClean="0"/>
              <a:t>-то</a:t>
            </a:r>
          </a:p>
        </p:txBody>
      </p:sp>
    </p:spTree>
    <p:extLst>
      <p:ext uri="{BB962C8B-B14F-4D97-AF65-F5344CB8AC3E}">
        <p14:creationId xmlns:p14="http://schemas.microsoft.com/office/powerpoint/2010/main" val="9795089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/>
            <a:r>
              <a:rPr lang="bg-BG" sz="3200" dirty="0"/>
              <a:t>Документация на код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fontScale="92500" lnSpcReduction="20000"/>
          </a:bodyPr>
          <a:lstStyle/>
          <a:p>
            <a:pPr marL="571500" indent="-457200" algn="just">
              <a:buSzPts val="1800"/>
            </a:pPr>
            <a:r>
              <a:rPr lang="bg-BG" sz="3200" dirty="0" smtClean="0"/>
              <a:t>Документация на </a:t>
            </a:r>
            <a:r>
              <a:rPr lang="en-US" sz="3200" dirty="0" smtClean="0"/>
              <a:t>API</a:t>
            </a:r>
          </a:p>
          <a:p>
            <a:pPr marL="571500" indent="-457200" algn="just">
              <a:buSzPts val="1800"/>
            </a:pPr>
            <a:r>
              <a:rPr lang="bg-BG" sz="3200" dirty="0" smtClean="0"/>
              <a:t>Какво да включва</a:t>
            </a:r>
          </a:p>
          <a:p>
            <a:pPr marL="1028700" lvl="1" indent="-457200" algn="just">
              <a:buSzPts val="1800"/>
            </a:pPr>
            <a:r>
              <a:rPr lang="bg-BG" sz="3000" dirty="0" smtClean="0"/>
              <a:t>Бърз преглед и концепции</a:t>
            </a:r>
          </a:p>
          <a:p>
            <a:pPr marL="1028700" lvl="1" indent="-457200" algn="just">
              <a:buSzPts val="1800"/>
            </a:pPr>
            <a:r>
              <a:rPr lang="bg-BG" sz="3000" dirty="0" smtClean="0"/>
              <a:t>Уроци / трейнинги</a:t>
            </a:r>
          </a:p>
          <a:p>
            <a:pPr marL="1028700" lvl="1" indent="-457200" algn="just">
              <a:buSzPts val="1800"/>
            </a:pPr>
            <a:r>
              <a:rPr lang="bg-BG" sz="3000" dirty="0" smtClean="0"/>
              <a:t>Инсталация / как да започнем / отстраняване на грешки</a:t>
            </a:r>
          </a:p>
          <a:p>
            <a:pPr marL="1028700" lvl="1" indent="-457200" algn="just">
              <a:buSzPts val="1800"/>
            </a:pPr>
            <a:r>
              <a:rPr lang="bg-BG" sz="3000" dirty="0" smtClean="0"/>
              <a:t>Информация за лиценз</a:t>
            </a:r>
          </a:p>
          <a:p>
            <a:pPr marL="1028700" lvl="1" indent="-457200" algn="just">
              <a:buSzPts val="1800"/>
            </a:pPr>
            <a:r>
              <a:rPr lang="bg-BG" sz="3000" dirty="0" smtClean="0"/>
              <a:t>Документация на пакет за разработка на софтуер (</a:t>
            </a:r>
            <a:r>
              <a:rPr lang="en-US" sz="3000" dirty="0" smtClean="0"/>
              <a:t>SDK)</a:t>
            </a:r>
            <a:endParaRPr lang="bg-BG" sz="3000" dirty="0" smtClean="0"/>
          </a:p>
        </p:txBody>
      </p:sp>
    </p:spTree>
    <p:extLst>
      <p:ext uri="{BB962C8B-B14F-4D97-AF65-F5344CB8AC3E}">
        <p14:creationId xmlns:p14="http://schemas.microsoft.com/office/powerpoint/2010/main" val="16778083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/>
            <a:r>
              <a:rPr lang="bg-BG" sz="3200" dirty="0"/>
              <a:t>Документация на код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fontScale="92500" lnSpcReduction="10000"/>
          </a:bodyPr>
          <a:lstStyle/>
          <a:p>
            <a:pPr marL="571500" indent="-457200" algn="just">
              <a:buSzPts val="1800"/>
            </a:pPr>
            <a:r>
              <a:rPr lang="bg-BG" sz="3200" dirty="0" smtClean="0"/>
              <a:t>Пример за добра </a:t>
            </a:r>
            <a:r>
              <a:rPr lang="en-US" sz="3200" dirty="0" smtClean="0"/>
              <a:t>API </a:t>
            </a:r>
            <a:r>
              <a:rPr lang="bg-BG" sz="3200" dirty="0" smtClean="0"/>
              <a:t>документация: </a:t>
            </a:r>
            <a:r>
              <a:rPr lang="en-US" sz="3200" dirty="0" smtClean="0"/>
              <a:t>TWILLO</a:t>
            </a:r>
          </a:p>
          <a:p>
            <a:pPr marL="571500" indent="-457200" algn="just">
              <a:buSzPts val="1800"/>
            </a:pPr>
            <a:r>
              <a:rPr lang="bg-BG" sz="3200" dirty="0" smtClean="0"/>
              <a:t>Популярни инструменти за генериране на документация на </a:t>
            </a:r>
            <a:r>
              <a:rPr lang="en-US" sz="3200" dirty="0" smtClean="0"/>
              <a:t>API:</a:t>
            </a:r>
            <a:endParaRPr lang="bg-BG" sz="3200" dirty="0" smtClean="0"/>
          </a:p>
          <a:p>
            <a:pPr marL="1028700" lvl="1" indent="-457200" algn="just">
              <a:buSzPts val="1800"/>
            </a:pPr>
            <a:r>
              <a:rPr lang="en-US" sz="2800" dirty="0" smtClean="0"/>
              <a:t>swagger.io</a:t>
            </a:r>
            <a:endParaRPr lang="bg-BG" sz="2800" dirty="0" smtClean="0"/>
          </a:p>
          <a:p>
            <a:pPr marL="1028700" lvl="1" indent="-457200" algn="just">
              <a:buSzPts val="1800"/>
            </a:pPr>
            <a:r>
              <a:rPr lang="en-US" sz="2800" dirty="0"/>
              <a:t>m</a:t>
            </a:r>
            <a:r>
              <a:rPr lang="en-US" sz="2800" dirty="0" smtClean="0"/>
              <a:t>ashery.com</a:t>
            </a:r>
          </a:p>
          <a:p>
            <a:pPr marL="1028700" lvl="1" indent="-457200" algn="just">
              <a:buSzPts val="1800"/>
            </a:pPr>
            <a:r>
              <a:rPr lang="en-US" sz="2800" dirty="0"/>
              <a:t>a</a:t>
            </a:r>
            <a:r>
              <a:rPr lang="en-US" sz="2800" dirty="0" smtClean="0"/>
              <a:t>piary.io</a:t>
            </a:r>
          </a:p>
          <a:p>
            <a:pPr marL="1028700" lvl="1" indent="-457200" algn="just">
              <a:buSzPts val="1800"/>
            </a:pPr>
            <a:r>
              <a:rPr lang="en-US" sz="2800" dirty="0" smtClean="0"/>
              <a:t>raml.org</a:t>
            </a:r>
          </a:p>
          <a:p>
            <a:pPr marL="1028700" lvl="1" indent="-457200" algn="just">
              <a:buSzPts val="1800"/>
            </a:pPr>
            <a:r>
              <a:rPr lang="en-US" sz="2800" dirty="0" smtClean="0"/>
              <a:t>ASP.NET Web API</a:t>
            </a: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32572631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/>
            <a:r>
              <a:rPr lang="bg-BG" sz="3200" dirty="0"/>
              <a:t>Документация на код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en-US" sz="2800" dirty="0" smtClean="0"/>
              <a:t>README </a:t>
            </a:r>
            <a:r>
              <a:rPr lang="bg-BG" sz="2800" dirty="0" smtClean="0"/>
              <a:t>файлове: Файлове (обикновено </a:t>
            </a:r>
            <a:r>
              <a:rPr lang="en-US" sz="2800" dirty="0" smtClean="0"/>
              <a:t>.txt)</a:t>
            </a:r>
            <a:r>
              <a:rPr lang="bg-BG" sz="2800" dirty="0" smtClean="0"/>
              <a:t>, които помагат на потребители, други разработчици да разберат как да направят нещо със софтуера</a:t>
            </a:r>
          </a:p>
          <a:p>
            <a:pPr marL="571500" indent="-457200" algn="just">
              <a:buSzPts val="1800"/>
            </a:pPr>
            <a:r>
              <a:rPr lang="bg-BG" sz="2800" dirty="0" smtClean="0"/>
              <a:t>Пишете </a:t>
            </a:r>
            <a:r>
              <a:rPr lang="en-US" sz="2800" dirty="0" smtClean="0"/>
              <a:t>R</a:t>
            </a:r>
            <a:r>
              <a:rPr lang="bg-BG" sz="2800" dirty="0" smtClean="0"/>
              <a:t>Е</a:t>
            </a:r>
            <a:r>
              <a:rPr lang="en-US" sz="2800" dirty="0" smtClean="0"/>
              <a:t>ADME</a:t>
            </a:r>
            <a:r>
              <a:rPr lang="bg-BG" sz="2800" dirty="0" smtClean="0"/>
              <a:t> файлът преди кода</a:t>
            </a:r>
            <a:endParaRPr lang="bg-BG" sz="2400" dirty="0" smtClean="0"/>
          </a:p>
        </p:txBody>
      </p:sp>
    </p:spTree>
    <p:extLst>
      <p:ext uri="{BB962C8B-B14F-4D97-AF65-F5344CB8AC3E}">
        <p14:creationId xmlns:p14="http://schemas.microsoft.com/office/powerpoint/2010/main" val="99888086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/>
            <a:r>
              <a:rPr lang="bg-BG" sz="3200" dirty="0"/>
              <a:t>Документация на код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en-US" sz="3200" dirty="0" smtClean="0"/>
              <a:t>README</a:t>
            </a:r>
            <a:r>
              <a:rPr lang="bg-BG" sz="3200" dirty="0" smtClean="0"/>
              <a:t> задължително</a:t>
            </a:r>
          </a:p>
          <a:p>
            <a:pPr marL="1028700" lvl="1" indent="-457200" algn="just">
              <a:buSzPts val="1800"/>
            </a:pPr>
            <a:r>
              <a:rPr lang="bg-BG" dirty="0" smtClean="0"/>
              <a:t>Дата</a:t>
            </a:r>
          </a:p>
          <a:p>
            <a:pPr marL="1028700" lvl="1" indent="-457200" algn="just">
              <a:buSzPts val="1800"/>
            </a:pPr>
            <a:r>
              <a:rPr lang="bg-BG" dirty="0" smtClean="0"/>
              <a:t>Име на софтуера и номер на версията</a:t>
            </a:r>
          </a:p>
          <a:p>
            <a:pPr marL="1028700" lvl="1" indent="-457200" algn="just">
              <a:buSzPts val="1800"/>
            </a:pPr>
            <a:r>
              <a:rPr lang="bg-BG" dirty="0" smtClean="0"/>
              <a:t>Кратко описание на софтуера</a:t>
            </a:r>
          </a:p>
          <a:p>
            <a:pPr marL="1028700" lvl="1" indent="-457200" algn="just">
              <a:buSzPts val="1800"/>
            </a:pPr>
            <a:r>
              <a:rPr lang="bg-BG" dirty="0" smtClean="0"/>
              <a:t>Изисквания за инсталация и инструкции</a:t>
            </a:r>
          </a:p>
          <a:p>
            <a:pPr marL="1028700" lvl="1" indent="-457200" algn="just">
              <a:buSzPts val="1800"/>
            </a:pPr>
            <a:r>
              <a:rPr lang="bg-BG" dirty="0" smtClean="0"/>
              <a:t>Информация относно лиценза</a:t>
            </a:r>
          </a:p>
          <a:p>
            <a:pPr marL="1028700" lvl="1" indent="-457200" algn="just">
              <a:buSzPts val="1800"/>
            </a:pPr>
            <a:r>
              <a:rPr lang="bg-BG" dirty="0" smtClean="0"/>
              <a:t>Информация за контакти</a:t>
            </a:r>
          </a:p>
        </p:txBody>
      </p:sp>
    </p:spTree>
    <p:extLst>
      <p:ext uri="{BB962C8B-B14F-4D97-AF65-F5344CB8AC3E}">
        <p14:creationId xmlns:p14="http://schemas.microsoft.com/office/powerpoint/2010/main" val="194343017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/>
            <a:r>
              <a:rPr lang="bg-BG" sz="3200" dirty="0" smtClean="0"/>
              <a:t>Документация </a:t>
            </a:r>
            <a:r>
              <a:rPr lang="bg-BG" sz="3200" dirty="0"/>
              <a:t>на код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en-US" sz="3200" dirty="0" smtClean="0"/>
              <a:t>README</a:t>
            </a:r>
            <a:r>
              <a:rPr lang="bg-BG" sz="3200" dirty="0"/>
              <a:t> </a:t>
            </a:r>
            <a:r>
              <a:rPr lang="bg-BG" sz="3200" dirty="0" smtClean="0"/>
              <a:t>– ако е нужно</a:t>
            </a:r>
          </a:p>
          <a:p>
            <a:pPr marL="1028700" lvl="1" indent="-457200" algn="just">
              <a:buSzPts val="1800"/>
            </a:pPr>
            <a:r>
              <a:rPr lang="bg-BG" sz="3000" dirty="0" smtClean="0"/>
              <a:t>Списък с файловете</a:t>
            </a:r>
          </a:p>
          <a:p>
            <a:pPr marL="1028700" lvl="1" indent="-457200" algn="just">
              <a:buSzPts val="1800"/>
            </a:pPr>
            <a:r>
              <a:rPr lang="bg-BG" sz="3000" dirty="0" smtClean="0"/>
              <a:t>Инструкции за конфигурация</a:t>
            </a:r>
          </a:p>
          <a:p>
            <a:pPr marL="1028700" lvl="1" indent="-457200" algn="just">
              <a:buSzPts val="1800"/>
            </a:pPr>
            <a:r>
              <a:rPr lang="bg-BG" sz="3000" dirty="0" smtClean="0"/>
              <a:t>Известни бъгове</a:t>
            </a:r>
          </a:p>
          <a:p>
            <a:pPr marL="1028700" lvl="1" indent="-457200" algn="just">
              <a:buSzPts val="1800"/>
            </a:pPr>
            <a:r>
              <a:rPr lang="bg-BG" sz="3000" dirty="0" smtClean="0"/>
              <a:t>Отстраняване на грешки</a:t>
            </a:r>
          </a:p>
          <a:p>
            <a:pPr marL="1028700" lvl="1" indent="-457200" algn="just">
              <a:buSzPts val="1800"/>
            </a:pPr>
            <a:r>
              <a:rPr lang="bg-BG" sz="3000" dirty="0" smtClean="0"/>
              <a:t>Кредити</a:t>
            </a:r>
          </a:p>
          <a:p>
            <a:pPr marL="1028700" lvl="1" indent="-457200" algn="just">
              <a:buSzPts val="1800"/>
            </a:pPr>
            <a:r>
              <a:rPr lang="bg-BG" sz="3000" dirty="0" smtClean="0"/>
              <a:t>Новини, ъпдейти</a:t>
            </a:r>
          </a:p>
        </p:txBody>
      </p:sp>
    </p:spTree>
    <p:extLst>
      <p:ext uri="{BB962C8B-B14F-4D97-AF65-F5344CB8AC3E}">
        <p14:creationId xmlns:p14="http://schemas.microsoft.com/office/powerpoint/2010/main" val="39986529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/>
            <a:r>
              <a:rPr lang="bg-BG" sz="3200" dirty="0" smtClean="0"/>
              <a:t>Документация за крайния потребител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bg-BG" sz="3200" dirty="0" smtClean="0"/>
              <a:t>Три типа документация за крайния потребител</a:t>
            </a:r>
          </a:p>
          <a:p>
            <a:pPr marL="1028700" lvl="1" indent="-457200" algn="just">
              <a:buSzPts val="1800"/>
            </a:pPr>
            <a:r>
              <a:rPr lang="en-US" sz="2800" dirty="0" smtClean="0"/>
              <a:t>User Guide</a:t>
            </a:r>
          </a:p>
          <a:p>
            <a:pPr marL="1028700" lvl="1" indent="-457200" algn="just">
              <a:buSzPts val="1800"/>
            </a:pPr>
            <a:r>
              <a:rPr lang="en-US" sz="2800" dirty="0" smtClean="0"/>
              <a:t>Quick Reference Guide (</a:t>
            </a:r>
            <a:r>
              <a:rPr lang="bg-BG" sz="2800" dirty="0" smtClean="0"/>
              <a:t>също познат като </a:t>
            </a:r>
            <a:r>
              <a:rPr lang="en-US" sz="2800" dirty="0" smtClean="0"/>
              <a:t>Getting Started)</a:t>
            </a:r>
          </a:p>
          <a:p>
            <a:pPr marL="1028700" lvl="1" indent="-457200" algn="just">
              <a:buSzPts val="1800"/>
            </a:pPr>
            <a:r>
              <a:rPr lang="en-US" sz="2800" dirty="0" smtClean="0"/>
              <a:t>Release Notes</a:t>
            </a: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6575629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/>
            <a:r>
              <a:rPr lang="bg-BG" sz="3200" dirty="0" smtClean="0"/>
              <a:t>Документация за крайния потребител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lnSpcReduction="10000"/>
          </a:bodyPr>
          <a:lstStyle/>
          <a:p>
            <a:pPr marL="571500" indent="-457200" algn="just">
              <a:buSzPts val="1800"/>
            </a:pPr>
            <a:r>
              <a:rPr lang="en-US" sz="3200" dirty="0" smtClean="0"/>
              <a:t>User Guide</a:t>
            </a:r>
            <a:r>
              <a:rPr lang="bg-BG" sz="3200" dirty="0" smtClean="0"/>
              <a:t>: помага на потребителя да разбере и използва системата</a:t>
            </a:r>
            <a:endParaRPr lang="en-US" sz="3200" dirty="0" smtClean="0"/>
          </a:p>
          <a:p>
            <a:pPr marL="1028700" lvl="1" indent="-457200" algn="just">
              <a:buSzPts val="1800"/>
            </a:pPr>
            <a:r>
              <a:rPr lang="bg-BG" sz="3000" dirty="0" smtClean="0"/>
              <a:t>Какво прави?</a:t>
            </a:r>
          </a:p>
          <a:p>
            <a:pPr marL="1028700" lvl="1" indent="-457200" algn="just">
              <a:buSzPts val="1800"/>
            </a:pPr>
            <a:r>
              <a:rPr lang="bg-BG" sz="3000" dirty="0" smtClean="0"/>
              <a:t>Каква е основната функционалност?</a:t>
            </a:r>
          </a:p>
          <a:p>
            <a:pPr marL="1028700" lvl="1" indent="-457200" algn="just">
              <a:buSzPts val="1800"/>
            </a:pPr>
            <a:r>
              <a:rPr lang="bg-BG" sz="3000" dirty="0" smtClean="0"/>
              <a:t>Защо да я използвам?</a:t>
            </a:r>
          </a:p>
          <a:p>
            <a:pPr marL="1028700" lvl="1" indent="-457200" algn="just">
              <a:buSzPts val="1800"/>
            </a:pPr>
            <a:r>
              <a:rPr lang="bg-BG" sz="3000" dirty="0" smtClean="0"/>
              <a:t>Как да я използвам?</a:t>
            </a:r>
          </a:p>
          <a:p>
            <a:pPr marL="1028700" lvl="1" indent="-457200" algn="just">
              <a:buSzPts val="1800"/>
            </a:pPr>
            <a:r>
              <a:rPr lang="bg-BG" sz="3000" dirty="0" smtClean="0"/>
              <a:t>Как се връзва системата с други системи, които използвам?</a:t>
            </a:r>
            <a:endParaRPr lang="en-US" sz="3000" dirty="0" smtClean="0"/>
          </a:p>
          <a:p>
            <a:pPr marL="1028700" lvl="1" indent="-457200" algn="just">
              <a:buSzPts val="1800"/>
            </a:pPr>
            <a:endParaRPr lang="bg-BG" sz="2600" dirty="0" smtClean="0"/>
          </a:p>
        </p:txBody>
      </p:sp>
    </p:spTree>
    <p:extLst>
      <p:ext uri="{BB962C8B-B14F-4D97-AF65-F5344CB8AC3E}">
        <p14:creationId xmlns:p14="http://schemas.microsoft.com/office/powerpoint/2010/main" val="392753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200" dirty="0" smtClean="0"/>
              <a:t>Техническо писане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990600"/>
            <a:ext cx="8520600" cy="4045527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lnSpcReduction="10000"/>
          </a:bodyPr>
          <a:lstStyle/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bg-BG" sz="3200" dirty="0" smtClean="0"/>
              <a:t>Съществена, стойностна и навременна документация</a:t>
            </a:r>
          </a:p>
          <a:p>
            <a:pPr lvl="1" indent="-342900" algn="just">
              <a:buSzPts val="1800"/>
            </a:pPr>
            <a:r>
              <a:rPr lang="bg-BG" sz="2600" dirty="0" smtClean="0"/>
              <a:t>Съществена: документ с точно подбрана детайлност</a:t>
            </a:r>
          </a:p>
          <a:p>
            <a:pPr lvl="1" indent="-342900" algn="just">
              <a:buSzPts val="1800"/>
            </a:pPr>
            <a:r>
              <a:rPr lang="bg-BG" sz="2600" dirty="0" smtClean="0"/>
              <a:t>Стойностна: ползите от документацията трябва да оправдават цената за писането и поддържането ѝ</a:t>
            </a:r>
          </a:p>
          <a:p>
            <a:pPr lvl="1" indent="-342900" algn="just">
              <a:buSzPts val="1800"/>
            </a:pPr>
            <a:r>
              <a:rPr lang="bg-BG" sz="2600" dirty="0" smtClean="0"/>
              <a:t>Навременна: документацията трявба да е завършена точно навреме, когато е нужно</a:t>
            </a:r>
            <a:endParaRPr lang="bg-BG" sz="2600" dirty="0"/>
          </a:p>
        </p:txBody>
      </p:sp>
    </p:spTree>
    <p:extLst>
      <p:ext uri="{BB962C8B-B14F-4D97-AF65-F5344CB8AC3E}">
        <p14:creationId xmlns:p14="http://schemas.microsoft.com/office/powerpoint/2010/main" val="367564258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/>
            <a:r>
              <a:rPr lang="bg-BG" sz="3200" dirty="0" smtClean="0"/>
              <a:t>Документация за крайния потребител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fontScale="77500" lnSpcReduction="20000"/>
          </a:bodyPr>
          <a:lstStyle/>
          <a:p>
            <a:pPr marL="114300" indent="0" algn="just">
              <a:buSzPts val="1800"/>
              <a:buNone/>
            </a:pPr>
            <a:r>
              <a:rPr lang="en-US" sz="3200" dirty="0" smtClean="0"/>
              <a:t>User Guide</a:t>
            </a:r>
            <a:r>
              <a:rPr lang="bg-BG" sz="3200" dirty="0" smtClean="0"/>
              <a:t> структура</a:t>
            </a:r>
          </a:p>
          <a:p>
            <a:pPr marL="571500" indent="-457200" algn="just">
              <a:buSzPts val="1800"/>
            </a:pPr>
            <a:r>
              <a:rPr lang="en-US" sz="3200" dirty="0" smtClean="0"/>
              <a:t>Table of Contents</a:t>
            </a:r>
          </a:p>
          <a:p>
            <a:pPr marL="571500" indent="-457200" algn="just">
              <a:buSzPts val="1800"/>
            </a:pPr>
            <a:r>
              <a:rPr lang="en-US" sz="3200" dirty="0" smtClean="0"/>
              <a:t>Overview</a:t>
            </a:r>
          </a:p>
          <a:p>
            <a:pPr marL="571500" indent="-457200" algn="just">
              <a:buSzPts val="1800"/>
            </a:pPr>
            <a:r>
              <a:rPr lang="en-US" sz="3200" dirty="0" smtClean="0"/>
              <a:t>Getting Started</a:t>
            </a:r>
          </a:p>
          <a:p>
            <a:pPr marL="571500" indent="-457200" algn="just">
              <a:buSzPts val="1800"/>
            </a:pPr>
            <a:r>
              <a:rPr lang="en-US" sz="3200" dirty="0" smtClean="0"/>
              <a:t>Troubleshooting</a:t>
            </a:r>
          </a:p>
          <a:p>
            <a:pPr marL="571500" indent="-457200" algn="just">
              <a:buSzPts val="1800"/>
            </a:pPr>
            <a:r>
              <a:rPr lang="en-US" sz="3200" dirty="0" smtClean="0"/>
              <a:t>FAQs</a:t>
            </a:r>
          </a:p>
          <a:p>
            <a:pPr marL="571500" indent="-457200" algn="just">
              <a:buSzPts val="1800"/>
            </a:pPr>
            <a:r>
              <a:rPr lang="en-US" sz="3200" dirty="0" smtClean="0"/>
              <a:t>Tutorials</a:t>
            </a:r>
          </a:p>
          <a:p>
            <a:pPr marL="571500" indent="-457200" algn="just">
              <a:buSzPts val="1800"/>
            </a:pPr>
            <a:r>
              <a:rPr lang="en-US" sz="3200" dirty="0" smtClean="0"/>
              <a:t>Support</a:t>
            </a:r>
          </a:p>
          <a:p>
            <a:pPr marL="571500" indent="-457200" algn="just">
              <a:buSzPts val="1800"/>
            </a:pPr>
            <a:r>
              <a:rPr lang="en-US" sz="3200" dirty="0" smtClean="0"/>
              <a:t>Glossary</a:t>
            </a:r>
          </a:p>
          <a:p>
            <a:pPr marL="571500" indent="-457200" algn="just">
              <a:buSzPts val="1800"/>
            </a:pPr>
            <a:r>
              <a:rPr lang="en-US" sz="3200" dirty="0" smtClean="0"/>
              <a:t>Index</a:t>
            </a:r>
            <a:endParaRPr lang="en-US" sz="3000" dirty="0" smtClean="0"/>
          </a:p>
          <a:p>
            <a:pPr marL="1028700" lvl="1" indent="-457200" algn="just">
              <a:buSzPts val="1800"/>
            </a:pPr>
            <a:endParaRPr lang="bg-BG" sz="2600" dirty="0" smtClean="0"/>
          </a:p>
        </p:txBody>
      </p:sp>
    </p:spTree>
    <p:extLst>
      <p:ext uri="{BB962C8B-B14F-4D97-AF65-F5344CB8AC3E}">
        <p14:creationId xmlns:p14="http://schemas.microsoft.com/office/powerpoint/2010/main" val="35271383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/>
            <a:r>
              <a:rPr lang="bg-BG" sz="3200" dirty="0" smtClean="0"/>
              <a:t>Документация за крайния потребител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en-US" sz="3200" dirty="0" smtClean="0"/>
              <a:t>Quick Reference Guide</a:t>
            </a:r>
            <a:r>
              <a:rPr lang="bg-BG" sz="3200" dirty="0" smtClean="0"/>
              <a:t> пример</a:t>
            </a:r>
          </a:p>
          <a:p>
            <a:pPr marL="1085850" lvl="1" indent="-514350" algn="just">
              <a:buSzPts val="1800"/>
              <a:buFont typeface="+mj-lt"/>
              <a:buAutoNum type="arabicPeriod"/>
            </a:pPr>
            <a:r>
              <a:rPr lang="bg-BG" sz="3000" dirty="0" smtClean="0"/>
              <a:t>Направете си акаунт</a:t>
            </a:r>
          </a:p>
          <a:p>
            <a:pPr marL="1085850" lvl="1" indent="-514350" algn="just">
              <a:buSzPts val="1800"/>
              <a:buFont typeface="+mj-lt"/>
              <a:buAutoNum type="arabicPeriod"/>
            </a:pPr>
            <a:r>
              <a:rPr lang="bg-BG" sz="3000" dirty="0" smtClean="0"/>
              <a:t>Влезте в системата</a:t>
            </a:r>
          </a:p>
          <a:p>
            <a:pPr marL="1085850" lvl="1" indent="-514350" algn="just">
              <a:buSzPts val="1800"/>
              <a:buFont typeface="+mj-lt"/>
              <a:buAutoNum type="arabicPeriod"/>
            </a:pPr>
            <a:r>
              <a:rPr lang="bg-BG" sz="3000" dirty="0" smtClean="0"/>
              <a:t>Добавете нов пациент</a:t>
            </a:r>
          </a:p>
          <a:p>
            <a:pPr marL="1085850" lvl="1" indent="-514350" algn="just">
              <a:buSzPts val="1800"/>
              <a:buFont typeface="+mj-lt"/>
              <a:buAutoNum type="arabicPeriod"/>
            </a:pPr>
            <a:r>
              <a:rPr lang="bg-BG" sz="3000" dirty="0" smtClean="0"/>
              <a:t>Създайте нова рецепта</a:t>
            </a:r>
          </a:p>
          <a:p>
            <a:pPr marL="1085850" lvl="1" indent="-514350" algn="just">
              <a:buSzPts val="1800"/>
              <a:buFont typeface="+mj-lt"/>
              <a:buAutoNum type="arabicPeriod"/>
            </a:pPr>
            <a:r>
              <a:rPr lang="bg-BG" sz="3000" dirty="0" smtClean="0"/>
              <a:t>Запишете пациента за </a:t>
            </a:r>
            <a:r>
              <a:rPr lang="en-US" sz="3000" dirty="0" smtClean="0"/>
              <a:t>SMS</a:t>
            </a:r>
            <a:r>
              <a:rPr lang="bg-BG" sz="3000" dirty="0" smtClean="0"/>
              <a:t> известяване</a:t>
            </a:r>
            <a:endParaRPr lang="en-US" sz="3000" dirty="0" smtClean="0"/>
          </a:p>
          <a:p>
            <a:pPr marL="571500" indent="-457200" algn="just">
              <a:buSzPts val="1800"/>
            </a:pPr>
            <a:endParaRPr lang="bg-BG" sz="2600" dirty="0" smtClean="0"/>
          </a:p>
        </p:txBody>
      </p:sp>
    </p:spTree>
    <p:extLst>
      <p:ext uri="{BB962C8B-B14F-4D97-AF65-F5344CB8AC3E}">
        <p14:creationId xmlns:p14="http://schemas.microsoft.com/office/powerpoint/2010/main" val="31600687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/>
            <a:r>
              <a:rPr lang="bg-BG" sz="3200" dirty="0" smtClean="0"/>
              <a:t>Документация за крайния потребител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en-US" sz="3200" dirty="0" smtClean="0"/>
              <a:t>Quick Reference Guide</a:t>
            </a:r>
            <a:r>
              <a:rPr lang="bg-BG" sz="3200" dirty="0" smtClean="0"/>
              <a:t> полезни елементи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Диаграми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Стъпки</a:t>
            </a:r>
          </a:p>
          <a:p>
            <a:pPr marL="1028700" lvl="1" indent="-457200" algn="just">
              <a:buSzPts val="1800"/>
            </a:pPr>
            <a:r>
              <a:rPr lang="bg-BG" sz="2800" dirty="0" smtClean="0"/>
              <a:t>Графики, инфографики</a:t>
            </a:r>
          </a:p>
        </p:txBody>
      </p:sp>
    </p:spTree>
    <p:extLst>
      <p:ext uri="{BB962C8B-B14F-4D97-AF65-F5344CB8AC3E}">
        <p14:creationId xmlns:p14="http://schemas.microsoft.com/office/powerpoint/2010/main" val="199176498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4862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lvl="0"/>
            <a:r>
              <a:rPr lang="bg-BG" sz="3200" dirty="0" smtClean="0"/>
              <a:t>Документация за крайния потребител</a:t>
            </a:r>
            <a:endParaRPr sz="3200"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11700" y="1046018"/>
            <a:ext cx="8520600" cy="3990109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/>
          </a:bodyPr>
          <a:lstStyle/>
          <a:p>
            <a:pPr marL="571500" indent="-457200" algn="just">
              <a:buSzPts val="1800"/>
            </a:pPr>
            <a:r>
              <a:rPr lang="en-US" sz="3200" dirty="0" smtClean="0"/>
              <a:t>Release Note</a:t>
            </a:r>
            <a:r>
              <a:rPr lang="bg-BG" sz="3200" dirty="0" smtClean="0"/>
              <a:t>: документира разликите между две версии на един софтуер</a:t>
            </a:r>
          </a:p>
          <a:p>
            <a:pPr marL="571500" indent="-457200" algn="just">
              <a:buSzPts val="1800"/>
            </a:pPr>
            <a:r>
              <a:rPr lang="bg-BG" sz="3200" dirty="0" smtClean="0"/>
              <a:t>Коя е аудиторията?</a:t>
            </a:r>
          </a:p>
          <a:p>
            <a:pPr marL="1028700" lvl="1" indent="-457200" algn="just">
              <a:buSzPts val="1800"/>
            </a:pPr>
            <a:r>
              <a:rPr lang="bg-BG" sz="3000" dirty="0" smtClean="0"/>
              <a:t>Съществуващи потребители</a:t>
            </a:r>
          </a:p>
          <a:p>
            <a:pPr marL="1028700" lvl="1" indent="-457200" algn="just">
              <a:buSzPts val="1800"/>
            </a:pPr>
            <a:r>
              <a:rPr lang="bg-BG" sz="3000" dirty="0" smtClean="0"/>
              <a:t>Продажби и маркетинг</a:t>
            </a:r>
            <a:endParaRPr lang="en-US" sz="3000" dirty="0" smtClean="0"/>
          </a:p>
          <a:p>
            <a:pPr marL="571500" indent="-457200" algn="just">
              <a:buSzPts val="1800"/>
            </a:pP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29374060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600" dirty="0"/>
              <a:t>Обобщение</a:t>
            </a:r>
            <a:endParaRPr dirty="0"/>
          </a:p>
        </p:txBody>
      </p:sp>
      <p:sp>
        <p:nvSpPr>
          <p:cNvPr id="342" name="Google Shape;342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rmAutofit fontScale="92500" lnSpcReduction="20000"/>
          </a:bodyPr>
          <a:lstStyle/>
          <a:p>
            <a:pPr marL="457200" lvl="0" indent="-342900" algn="just" rtl="0"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bg-BG" sz="3200" dirty="0" smtClean="0"/>
              <a:t>Техническо писане</a:t>
            </a:r>
          </a:p>
          <a:p>
            <a:pPr indent="-342900" algn="just">
              <a:buSzPts val="1800"/>
            </a:pPr>
            <a:r>
              <a:rPr lang="bg-BG" sz="3200" dirty="0"/>
              <a:t>Техническо писане: </a:t>
            </a:r>
            <a:r>
              <a:rPr lang="bg-BG" sz="3200" dirty="0" smtClean="0"/>
              <a:t>процесът</a:t>
            </a:r>
          </a:p>
          <a:p>
            <a:pPr indent="-342900" algn="just">
              <a:buSzPts val="1800"/>
            </a:pPr>
            <a:r>
              <a:rPr lang="bg-BG" sz="3200" dirty="0" smtClean="0"/>
              <a:t>Добри практики</a:t>
            </a:r>
          </a:p>
          <a:p>
            <a:pPr indent="-342900" algn="just">
              <a:buSzPts val="1800"/>
            </a:pPr>
            <a:r>
              <a:rPr lang="bg-BG" sz="3200" dirty="0" smtClean="0"/>
              <a:t>Изисквания</a:t>
            </a:r>
          </a:p>
          <a:p>
            <a:pPr indent="-342900" algn="just">
              <a:buSzPts val="1800"/>
            </a:pPr>
            <a:r>
              <a:rPr lang="bg-BG" sz="3200" dirty="0" smtClean="0"/>
              <a:t>Дизайн/Архитектура</a:t>
            </a:r>
          </a:p>
          <a:p>
            <a:pPr indent="-342900" algn="just">
              <a:buSzPts val="1800"/>
            </a:pPr>
            <a:r>
              <a:rPr lang="bg-BG" sz="3200" dirty="0" smtClean="0"/>
              <a:t>Документация на код</a:t>
            </a:r>
          </a:p>
          <a:p>
            <a:pPr indent="-342900" algn="just">
              <a:buSzPts val="1800"/>
            </a:pPr>
            <a:r>
              <a:rPr lang="bg-BG" sz="3200" dirty="0" smtClean="0"/>
              <a:t>Документация за крайния потребител</a:t>
            </a:r>
          </a:p>
          <a:p>
            <a:pPr indent="-342900" algn="just">
              <a:buSzPts val="1800"/>
            </a:pPr>
            <a:endParaRPr lang="bg-BG" sz="3200" dirty="0"/>
          </a:p>
          <a:p>
            <a:pPr marL="114300" lvl="0" indent="0" algn="just" rtl="0"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32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ctrTitle"/>
          </p:nvPr>
        </p:nvSpPr>
        <p:spPr>
          <a:xfrm>
            <a:off x="180109" y="1385455"/>
            <a:ext cx="8763000" cy="2528454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/>
          <a:p>
            <a:pPr algn="just"/>
            <a:r>
              <a:rPr lang="bg-BG" sz="3200" b="0" dirty="0" smtClean="0"/>
              <a:t>Техническо писане: Помага на потребителя да решава проблеми с технологии и технически въпроси</a:t>
            </a:r>
            <a:endParaRPr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03818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2597</Words>
  <Application>Microsoft Office PowerPoint</Application>
  <PresentationFormat>On-screen Show (16:9)</PresentationFormat>
  <Paragraphs>469</Paragraphs>
  <Slides>84</Slides>
  <Notes>84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9" baseType="lpstr">
      <vt:lpstr>Arial</vt:lpstr>
      <vt:lpstr>Calibri</vt:lpstr>
      <vt:lpstr>Cambria</vt:lpstr>
      <vt:lpstr>Noto Sans Symbols</vt:lpstr>
      <vt:lpstr>Master</vt:lpstr>
      <vt:lpstr>Софтуерна документация</vt:lpstr>
      <vt:lpstr>Съдържание</vt:lpstr>
      <vt:lpstr>Техническо писане</vt:lpstr>
      <vt:lpstr>Техническо писане</vt:lpstr>
      <vt:lpstr>..., но същевременно...</vt:lpstr>
      <vt:lpstr>Техническо писане</vt:lpstr>
      <vt:lpstr>„Работещ софтуер над подробна документация“  – Agile манифест</vt:lpstr>
      <vt:lpstr>Техническо писане</vt:lpstr>
      <vt:lpstr>Техническо писане: Помага на потребителя да решава проблеми с технологии и технически въпроси</vt:lpstr>
      <vt:lpstr>Техническо писане: Причина</vt:lpstr>
      <vt:lpstr>Техническо писане: Процесът</vt:lpstr>
      <vt:lpstr>Техническо писане: Процесът</vt:lpstr>
      <vt:lpstr>Техническо писане: Процесът</vt:lpstr>
      <vt:lpstr>Техническо писане: Процесът</vt:lpstr>
      <vt:lpstr>Техническо писане: Процесът</vt:lpstr>
      <vt:lpstr>Техническо писане: Процесът</vt:lpstr>
      <vt:lpstr>Техническо писане: Процесът</vt:lpstr>
      <vt:lpstr>Техническо писане: Процесът</vt:lpstr>
      <vt:lpstr>Техническо писане: Процесът</vt:lpstr>
      <vt:lpstr>Техническо писане: Процесът</vt:lpstr>
      <vt:lpstr>Техническо писане: Процесът</vt:lpstr>
      <vt:lpstr>Техническо писане: Процесът</vt:lpstr>
      <vt:lpstr>Техническо писане: Процесът</vt:lpstr>
      <vt:lpstr>Техническо писане: Процесът</vt:lpstr>
      <vt:lpstr>Техническо писане: Добри практики</vt:lpstr>
      <vt:lpstr>„Бързината е добро нещо, но точността е всичко“  – Уайът Ърп</vt:lpstr>
      <vt:lpstr>Техническо писане: Добри практики</vt:lpstr>
      <vt:lpstr>Техническо писане: Добри практики</vt:lpstr>
      <vt:lpstr>Техническо писане: Добри практики</vt:lpstr>
      <vt:lpstr>Техническо писане: Добри практики</vt:lpstr>
      <vt:lpstr>„Яснотата позволява фокус“  – Томас Леонард</vt:lpstr>
      <vt:lpstr>Техническо писане: Добри практики</vt:lpstr>
      <vt:lpstr>Техническо писане: Добри практики</vt:lpstr>
      <vt:lpstr>Техническо писане: Добри практики</vt:lpstr>
      <vt:lpstr>Техническо писане: Добри практики</vt:lpstr>
      <vt:lpstr>„Най-доброто изречение? Най-краткото.“  – Анатол Франс</vt:lpstr>
      <vt:lpstr>Техническо писане: Добри практики</vt:lpstr>
      <vt:lpstr>Техническо писане: Добри практики</vt:lpstr>
      <vt:lpstr>Техническо писане: Добри практики</vt:lpstr>
      <vt:lpstr>„Вашата граматика е отражение на вашия образ. Добро или лошо, направихте впечатление. И като всички впечатления, вие сте в пълен контрол.“  – Джефри Гитомер</vt:lpstr>
      <vt:lpstr>Техническо писане: Изисквания</vt:lpstr>
      <vt:lpstr>Техническо писане: Изисквания</vt:lpstr>
      <vt:lpstr>Техническо писане: Изисквания</vt:lpstr>
      <vt:lpstr>Техническо писане: Изисквания</vt:lpstr>
      <vt:lpstr>Без значение от стила и типа, целта е да се комуникира ясно и ефективно.</vt:lpstr>
      <vt:lpstr>Техническо писане: Изисквания</vt:lpstr>
      <vt:lpstr>Техническо писане: Изисквания</vt:lpstr>
      <vt:lpstr>Техническо писане: Изисквания</vt:lpstr>
      <vt:lpstr>Техническо писане: Изисквания</vt:lpstr>
      <vt:lpstr>Техническо писане: Изисквания</vt:lpstr>
      <vt:lpstr>Техническо писане: Изисквания</vt:lpstr>
      <vt:lpstr>Техническо писане: Изисквания</vt:lpstr>
      <vt:lpstr>Техническо писане: Изисквания</vt:lpstr>
      <vt:lpstr>Техническо писане: Изисквания</vt:lpstr>
      <vt:lpstr>Техническо писане: Изисквания</vt:lpstr>
      <vt:lpstr>Техническо писане: Изисквания</vt:lpstr>
      <vt:lpstr>Техническо писане: Изисквания</vt:lpstr>
      <vt:lpstr>Техническо писане: Изисквания</vt:lpstr>
      <vt:lpstr>Техническо писане: Изисквания</vt:lpstr>
      <vt:lpstr>Техническо писане: Изисквания</vt:lpstr>
      <vt:lpstr>Техническо писане: Изисквания</vt:lpstr>
      <vt:lpstr>Техническо писане: Изисквания</vt:lpstr>
      <vt:lpstr>Техническо писане: Изисквания</vt:lpstr>
      <vt:lpstr>Техническо писане: Изисквания</vt:lpstr>
      <vt:lpstr>Техническо писане: Изисквания</vt:lpstr>
      <vt:lpstr>Техническо писане: Дизайн/Архитектура</vt:lpstr>
      <vt:lpstr>Техническо писане: Дизайн/Архитектура</vt:lpstr>
      <vt:lpstr>Техническо писане: Дизайн/Архитектура</vt:lpstr>
      <vt:lpstr>Документация на код</vt:lpstr>
      <vt:lpstr>Документация на код</vt:lpstr>
      <vt:lpstr>И най-доброто API на света е безполезно без документация</vt:lpstr>
      <vt:lpstr>Документация на код</vt:lpstr>
      <vt:lpstr>Документация на код</vt:lpstr>
      <vt:lpstr>Документация на код</vt:lpstr>
      <vt:lpstr>Документация на код</vt:lpstr>
      <vt:lpstr>Документация на код</vt:lpstr>
      <vt:lpstr>Документация на код</vt:lpstr>
      <vt:lpstr>Документация за крайния потребител</vt:lpstr>
      <vt:lpstr>Документация за крайния потребител</vt:lpstr>
      <vt:lpstr>Документация за крайния потребител</vt:lpstr>
      <vt:lpstr>Документация за крайния потребител</vt:lpstr>
      <vt:lpstr>Документация за крайния потребител</vt:lpstr>
      <vt:lpstr>Документация за крайния потребител</vt:lpstr>
      <vt:lpstr>Обобщение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курса</dc:title>
  <cp:lastModifiedBy>Danail Iliew</cp:lastModifiedBy>
  <cp:revision>116</cp:revision>
  <dcterms:modified xsi:type="dcterms:W3CDTF">2020-01-16T13:25:38Z</dcterms:modified>
</cp:coreProperties>
</file>