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2"/>
  </p:notes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9" r:id="rId29"/>
    <p:sldId id="330" r:id="rId30"/>
    <p:sldId id="302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6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45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046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08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84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245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509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412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74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32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280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324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44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66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89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89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414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874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27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40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31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b827e186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b827e186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91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96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7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2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60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2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bg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_case#Examp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wayneethanchen/software-requirement-specification-master-templat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11708" y="1881809"/>
            <a:ext cx="8520600" cy="1399073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Софтуерни изисквания и прототипи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Случаи на употреба </a:t>
            </a:r>
            <a:r>
              <a:rPr lang="en-US" dirty="0" smtClean="0"/>
              <a:t>(use cases)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200" dirty="0" smtClean="0"/>
              <a:t>Примери</a:t>
            </a:r>
          </a:p>
          <a:p>
            <a:pPr lvl="1" indent="-342900" algn="just">
              <a:buSzPts val="1800"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en.wikipedia.org/wiki/Use_case#Examples</a:t>
            </a:r>
            <a:endParaRPr lang="bg-BG" sz="1800" dirty="0" smtClean="0"/>
          </a:p>
          <a:p>
            <a:pPr indent="-342900" algn="just">
              <a:buSzPts val="1800"/>
            </a:pPr>
            <a:r>
              <a:rPr lang="bg-BG" sz="2000" dirty="0" smtClean="0"/>
              <a:t>Предимства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Ясни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Подробни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Необходимото предварително проучване може да бъде от ползва в дългосрочен план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Изисква идентифициране на алтернативни сценарии и сценарии на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118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Случаи на употреба </a:t>
            </a:r>
            <a:r>
              <a:rPr lang="en-US" dirty="0" smtClean="0"/>
              <a:t>(use cases)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Недостатъци</a:t>
            </a:r>
          </a:p>
          <a:p>
            <a:pPr lvl="1" indent="-342900" algn="just">
              <a:buSzPts val="1800"/>
            </a:pPr>
            <a:r>
              <a:rPr lang="bg-BG" dirty="0" smtClean="0"/>
              <a:t>Необходима е много поддръжка</a:t>
            </a:r>
          </a:p>
          <a:p>
            <a:pPr lvl="1" indent="-342900" algn="just">
              <a:buSzPts val="1800"/>
            </a:pPr>
            <a:r>
              <a:rPr lang="bg-BG" dirty="0" smtClean="0"/>
              <a:t>Не винаги са подходящи за </a:t>
            </a:r>
            <a:r>
              <a:rPr lang="en-US" dirty="0" smtClean="0"/>
              <a:t>agile </a:t>
            </a:r>
            <a:r>
              <a:rPr lang="bg-BG" dirty="0" smtClean="0"/>
              <a:t>разработка на софтуер</a:t>
            </a:r>
          </a:p>
        </p:txBody>
      </p:sp>
    </p:spTree>
    <p:extLst>
      <p:ext uri="{BB962C8B-B14F-4D97-AF65-F5344CB8AC3E}">
        <p14:creationId xmlns:p14="http://schemas.microsoft.com/office/powerpoint/2010/main" val="26803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Истории (</a:t>
            </a:r>
            <a:r>
              <a:rPr lang="en-US" dirty="0" smtClean="0"/>
              <a:t>user stories)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20000"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Едно или повече изречения на всекидневен или бизнес език, което обхваща какво потребител трябва да прави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Популярни при </a:t>
            </a:r>
            <a:r>
              <a:rPr lang="en-US" sz="2400" dirty="0" smtClean="0"/>
              <a:t>Agile </a:t>
            </a:r>
            <a:r>
              <a:rPr lang="bg-BG" sz="2400" dirty="0" smtClean="0"/>
              <a:t>разработката на софтуер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Формат</a:t>
            </a:r>
          </a:p>
          <a:p>
            <a:pPr lvl="1" indent="-342900" algn="just">
              <a:buSzPts val="1800"/>
            </a:pPr>
            <a:r>
              <a:rPr lang="en-GB" dirty="0"/>
              <a:t>As a &lt; type of user &gt;, I want &lt; some goal &gt; so that &lt; some reason </a:t>
            </a:r>
            <a:r>
              <a:rPr lang="en-GB" dirty="0" smtClean="0"/>
              <a:t>&gt;.</a:t>
            </a:r>
            <a:endParaRPr lang="bg-BG" dirty="0" smtClean="0"/>
          </a:p>
          <a:p>
            <a:pPr indent="-342900" algn="just">
              <a:buSzPts val="1800"/>
            </a:pPr>
            <a:r>
              <a:rPr lang="bg-BG" sz="2400" dirty="0" smtClean="0"/>
              <a:t>Примери</a:t>
            </a:r>
          </a:p>
          <a:p>
            <a:pPr lvl="1"/>
            <a:r>
              <a:rPr lang="en-GB" dirty="0"/>
              <a:t>As a user, I can backup my entire hard drive.</a:t>
            </a:r>
          </a:p>
          <a:p>
            <a:pPr lvl="1"/>
            <a:r>
              <a:rPr lang="en-GB" dirty="0"/>
              <a:t>As a user, I can indicate folders not to backup so that my backup drive isn't filled up with things I don't need saved.</a:t>
            </a:r>
            <a:br>
              <a:rPr lang="en-GB" dirty="0"/>
            </a:br>
            <a:endParaRPr lang="bg-BG" sz="2000" dirty="0" smtClean="0"/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088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Истории (</a:t>
            </a:r>
            <a:r>
              <a:rPr lang="en-US" dirty="0" smtClean="0"/>
              <a:t>user stories)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Предимства</a:t>
            </a:r>
          </a:p>
          <a:p>
            <a:pPr lvl="1" indent="-342900" algn="just">
              <a:buSzPts val="1800"/>
            </a:pPr>
            <a:r>
              <a:rPr lang="bg-BG" dirty="0" smtClean="0"/>
              <a:t>Кратки</a:t>
            </a:r>
          </a:p>
          <a:p>
            <a:pPr lvl="1" indent="-342900" algn="just">
              <a:buSzPts val="1800"/>
            </a:pPr>
            <a:r>
              <a:rPr lang="bg-BG" dirty="0" smtClean="0"/>
              <a:t>Разбираеми за потребителите и разработчиците</a:t>
            </a:r>
          </a:p>
          <a:p>
            <a:pPr lvl="1" indent="-342900" algn="just">
              <a:buSzPts val="1800"/>
            </a:pPr>
            <a:r>
              <a:rPr lang="bg-BG" dirty="0" smtClean="0"/>
              <a:t>Не е нужна поддръжка</a:t>
            </a:r>
          </a:p>
          <a:p>
            <a:pPr lvl="1" indent="-342900" algn="just">
              <a:buSzPts val="1800"/>
            </a:pPr>
            <a:r>
              <a:rPr lang="bg-BG" dirty="0" smtClean="0"/>
              <a:t>Не налагат особени усилия</a:t>
            </a:r>
          </a:p>
          <a:p>
            <a:pPr indent="-342900" algn="just">
              <a:buSzPts val="1800"/>
            </a:pPr>
            <a:r>
              <a:rPr lang="bg-BG" dirty="0" smtClean="0"/>
              <a:t>Недостатъци</a:t>
            </a:r>
          </a:p>
          <a:p>
            <a:pPr lvl="1" indent="-342900" algn="just">
              <a:buSzPts val="1800"/>
            </a:pPr>
            <a:r>
              <a:rPr lang="bg-BG" dirty="0" smtClean="0"/>
              <a:t>Може да са непълни</a:t>
            </a:r>
          </a:p>
          <a:p>
            <a:pPr lvl="1" indent="-342900" algn="just">
              <a:buSzPts val="1800"/>
            </a:pPr>
            <a:r>
              <a:rPr lang="bg-BG" dirty="0" smtClean="0"/>
              <a:t>Отворени за интерпретация</a:t>
            </a:r>
          </a:p>
          <a:p>
            <a:pPr lvl="1" indent="-342900" algn="just">
              <a:buSzPts val="18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962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Истории (</a:t>
            </a:r>
            <a:r>
              <a:rPr lang="en-US" dirty="0" smtClean="0"/>
              <a:t>user stories)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Използват се в комбинация с критерии за преимане (</a:t>
            </a:r>
            <a:r>
              <a:rPr lang="en-US" sz="2400" dirty="0" smtClean="0"/>
              <a:t>acceptance criteria</a:t>
            </a:r>
            <a:r>
              <a:rPr lang="bg-BG" sz="2400" dirty="0" smtClean="0"/>
              <a:t>, или условия за удовлетворяване)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2400" dirty="0" smtClean="0"/>
              <a:t>Acceptance criteria </a:t>
            </a:r>
            <a:r>
              <a:rPr lang="bg-BG" sz="2400" dirty="0" smtClean="0"/>
              <a:t>пример</a:t>
            </a:r>
          </a:p>
          <a:p>
            <a:pPr lvl="1" indent="-342900" algn="just">
              <a:buSzPts val="1800"/>
            </a:pPr>
            <a:r>
              <a:rPr lang="en-US" dirty="0" smtClean="0">
                <a:solidFill>
                  <a:schemeClr val="accent1"/>
                </a:solidFill>
              </a:rPr>
              <a:t>Story</a:t>
            </a:r>
            <a:r>
              <a:rPr lang="en-US" dirty="0" smtClean="0"/>
              <a:t>: </a:t>
            </a:r>
            <a:r>
              <a:rPr lang="en-GB" u="sng" dirty="0" smtClean="0"/>
              <a:t>As</a:t>
            </a:r>
            <a:r>
              <a:rPr lang="en-GB" dirty="0"/>
              <a:t> a logged-out </a:t>
            </a:r>
            <a:r>
              <a:rPr lang="en-GB" dirty="0" smtClean="0"/>
              <a:t>user</a:t>
            </a:r>
            <a:r>
              <a:rPr lang="bg-BG" dirty="0" smtClean="0"/>
              <a:t> </a:t>
            </a:r>
            <a:r>
              <a:rPr lang="en-GB" u="sng" dirty="0" smtClean="0"/>
              <a:t>I </a:t>
            </a:r>
            <a:r>
              <a:rPr lang="en-GB" u="sng" dirty="0"/>
              <a:t>want</a:t>
            </a:r>
            <a:r>
              <a:rPr lang="en-GB" dirty="0"/>
              <a:t> to be able to sign in to </a:t>
            </a:r>
            <a:r>
              <a:rPr lang="en-GB" dirty="0" smtClean="0"/>
              <a:t>a</a:t>
            </a:r>
            <a:r>
              <a:rPr lang="bg-BG" dirty="0" smtClean="0"/>
              <a:t> </a:t>
            </a:r>
            <a:r>
              <a:rPr lang="en-GB" dirty="0" smtClean="0"/>
              <a:t>website</a:t>
            </a:r>
            <a:r>
              <a:rPr lang="bg-BG" dirty="0" smtClean="0"/>
              <a:t> </a:t>
            </a:r>
            <a:r>
              <a:rPr lang="en-GB" u="sng" dirty="0" smtClean="0"/>
              <a:t>So </a:t>
            </a:r>
            <a:r>
              <a:rPr lang="en-GB" u="sng" dirty="0"/>
              <a:t>that</a:t>
            </a:r>
            <a:r>
              <a:rPr lang="en-GB" dirty="0"/>
              <a:t> I can find </a:t>
            </a:r>
            <a:r>
              <a:rPr lang="en-GB" dirty="0" smtClean="0"/>
              <a:t>access </a:t>
            </a:r>
            <a:r>
              <a:rPr lang="en-GB" dirty="0"/>
              <a:t>my personal </a:t>
            </a:r>
            <a:r>
              <a:rPr lang="en-GB" dirty="0" smtClean="0"/>
              <a:t>profile</a:t>
            </a:r>
          </a:p>
          <a:p>
            <a:pPr lvl="1" indent="-342900" algn="just">
              <a:buSzPts val="1800"/>
            </a:pPr>
            <a:r>
              <a:rPr lang="en-GB" dirty="0">
                <a:solidFill>
                  <a:schemeClr val="accent1"/>
                </a:solidFill>
              </a:rPr>
              <a:t>Scenario</a:t>
            </a:r>
            <a:r>
              <a:rPr lang="en-GB" dirty="0"/>
              <a:t>: System user signs in with valid </a:t>
            </a:r>
            <a:r>
              <a:rPr lang="en-GB" dirty="0" smtClean="0"/>
              <a:t>credentials “Given </a:t>
            </a:r>
            <a:r>
              <a:rPr lang="en-GB" dirty="0"/>
              <a:t>I’m a logged-out system </a:t>
            </a:r>
            <a:r>
              <a:rPr lang="en-GB" dirty="0" smtClean="0"/>
              <a:t>user and </a:t>
            </a:r>
            <a:r>
              <a:rPr lang="en-GB" dirty="0"/>
              <a:t>I’m on the Sign-In </a:t>
            </a:r>
            <a:r>
              <a:rPr lang="en-GB" dirty="0" smtClean="0"/>
              <a:t>page When </a:t>
            </a:r>
            <a:r>
              <a:rPr lang="en-GB" dirty="0"/>
              <a:t>I fill in the “Username” and “Password” fields with my authentication </a:t>
            </a:r>
            <a:r>
              <a:rPr lang="en-GB" dirty="0" smtClean="0"/>
              <a:t>credentials and </a:t>
            </a:r>
            <a:r>
              <a:rPr lang="en-GB" dirty="0"/>
              <a:t>I click the Sign-In </a:t>
            </a:r>
            <a:r>
              <a:rPr lang="en-GB" dirty="0" smtClean="0"/>
              <a:t>button Then </a:t>
            </a:r>
            <a:r>
              <a:rPr lang="en-GB" dirty="0"/>
              <a:t>the system signs me in”</a:t>
            </a:r>
          </a:p>
          <a:p>
            <a:pPr lvl="1" indent="-342900" algn="just">
              <a:buSzPts val="1800"/>
            </a:pPr>
            <a:endParaRPr lang="en-GB" dirty="0"/>
          </a:p>
          <a:p>
            <a:pPr lvl="1" indent="-342900" algn="just">
              <a:buSzPts val="18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327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Спецификация на изискванията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Описание на софтуерна система, която да се разработи</a:t>
            </a:r>
          </a:p>
          <a:p>
            <a:pPr indent="-342900" algn="just">
              <a:buSzPts val="1800"/>
            </a:pPr>
            <a:r>
              <a:rPr lang="bg-BG" dirty="0" smtClean="0"/>
              <a:t>Обвързана с изискванията</a:t>
            </a:r>
          </a:p>
          <a:p>
            <a:pPr indent="-342900" algn="just">
              <a:buSzPts val="1800"/>
            </a:pPr>
            <a:r>
              <a:rPr lang="bg-BG" dirty="0" smtClean="0"/>
              <a:t>Цели</a:t>
            </a:r>
          </a:p>
          <a:p>
            <a:pPr lvl="1" indent="-342900" algn="just">
              <a:buSzPts val="1800"/>
            </a:pPr>
            <a:r>
              <a:rPr lang="bg-BG" dirty="0" smtClean="0"/>
              <a:t>Улеснява прегледа на системата</a:t>
            </a:r>
          </a:p>
          <a:p>
            <a:pPr lvl="1" indent="-342900" algn="just">
              <a:buSzPts val="1800"/>
            </a:pPr>
            <a:r>
              <a:rPr lang="bg-BG" dirty="0" smtClean="0"/>
              <a:t>Описва обхвата (</a:t>
            </a:r>
            <a:r>
              <a:rPr lang="en-US" dirty="0" smtClean="0"/>
              <a:t>scope</a:t>
            </a:r>
            <a:r>
              <a:rPr lang="bg-BG" dirty="0" smtClean="0"/>
              <a:t>) на работа</a:t>
            </a:r>
          </a:p>
          <a:p>
            <a:pPr lvl="1" indent="-342900" algn="just">
              <a:buSzPts val="1800"/>
            </a:pPr>
            <a:r>
              <a:rPr lang="bg-BG" dirty="0" smtClean="0"/>
              <a:t>Свързва функционалността с изискванията на клиента</a:t>
            </a:r>
          </a:p>
          <a:p>
            <a:pPr lvl="1" indent="-342900" algn="just">
              <a:buSzPts val="18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155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Спецификация на изискванията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20000"/>
          </a:bodyPr>
          <a:lstStyle/>
          <a:p>
            <a:pPr indent="-342900" algn="just">
              <a:buSzPts val="1800"/>
            </a:pPr>
            <a:r>
              <a:rPr lang="bg-BG" dirty="0" smtClean="0"/>
              <a:t>Примерен формат</a:t>
            </a:r>
          </a:p>
          <a:p>
            <a:pPr lvl="1" indent="-342900" algn="just">
              <a:buSzPts val="1800"/>
            </a:pPr>
            <a:r>
              <a:rPr lang="bg-BG" dirty="0" smtClean="0"/>
              <a:t>Съдържание</a:t>
            </a:r>
          </a:p>
          <a:p>
            <a:pPr lvl="1" indent="-342900" algn="just">
              <a:buSzPts val="1800"/>
            </a:pPr>
            <a:r>
              <a:rPr lang="bg-BG" dirty="0" smtClean="0"/>
              <a:t>Въведение</a:t>
            </a:r>
          </a:p>
          <a:p>
            <a:pPr lvl="1" indent="-342900" algn="just">
              <a:buSzPts val="1800"/>
            </a:pPr>
            <a:r>
              <a:rPr lang="bg-BG" dirty="0" smtClean="0"/>
              <a:t>История на ревизиите</a:t>
            </a:r>
          </a:p>
          <a:p>
            <a:pPr lvl="1" indent="-342900" algn="just">
              <a:buSzPts val="1800"/>
            </a:pPr>
            <a:r>
              <a:rPr lang="bg-BG" dirty="0" smtClean="0"/>
              <a:t>Общо описание</a:t>
            </a:r>
          </a:p>
          <a:p>
            <a:pPr lvl="1" indent="-342900" algn="just">
              <a:buSzPts val="1800"/>
            </a:pPr>
            <a:r>
              <a:rPr lang="bg-BG" dirty="0" smtClean="0"/>
              <a:t>Изисквания към външен интерфейс</a:t>
            </a:r>
          </a:p>
          <a:p>
            <a:pPr lvl="1" indent="-342900" algn="just">
              <a:buSzPts val="1800"/>
            </a:pPr>
            <a:r>
              <a:rPr lang="bg-BG" dirty="0" smtClean="0"/>
              <a:t>Функционални изисквания</a:t>
            </a:r>
          </a:p>
          <a:p>
            <a:pPr lvl="1" indent="-342900" algn="just">
              <a:buSzPts val="1800"/>
            </a:pPr>
            <a:r>
              <a:rPr lang="bg-BG" dirty="0" smtClean="0"/>
              <a:t>Нефункционални изисквания</a:t>
            </a:r>
          </a:p>
          <a:p>
            <a:pPr lvl="1" indent="-342900" algn="just">
              <a:buSzPts val="1800"/>
            </a:pPr>
            <a:r>
              <a:rPr lang="bg-BG" dirty="0" smtClean="0"/>
              <a:t>Други изисквания</a:t>
            </a:r>
          </a:p>
          <a:p>
            <a:pPr lvl="1" indent="-342900" algn="just">
              <a:buSzPts val="1800"/>
            </a:pPr>
            <a:r>
              <a:rPr lang="bg-BG" dirty="0" smtClean="0"/>
              <a:t>Терминологичен речник</a:t>
            </a:r>
          </a:p>
        </p:txBody>
      </p:sp>
    </p:spTree>
    <p:extLst>
      <p:ext uri="{BB962C8B-B14F-4D97-AF65-F5344CB8AC3E}">
        <p14:creationId xmlns:p14="http://schemas.microsoft.com/office/powerpoint/2010/main" val="39546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Спецификация на изискванията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Въведение</a:t>
            </a:r>
          </a:p>
          <a:p>
            <a:pPr lvl="1" indent="-342900" algn="just">
              <a:buSzPts val="1800"/>
            </a:pPr>
            <a:r>
              <a:rPr lang="bg-BG" dirty="0" smtClean="0"/>
              <a:t>Причина</a:t>
            </a:r>
          </a:p>
          <a:p>
            <a:pPr lvl="1" indent="-342900" algn="just">
              <a:buSzPts val="1800"/>
            </a:pPr>
            <a:r>
              <a:rPr lang="bg-BG" dirty="0" smtClean="0"/>
              <a:t>Конвенции в документа</a:t>
            </a:r>
          </a:p>
          <a:p>
            <a:pPr lvl="1" indent="-342900" algn="just">
              <a:buSzPts val="1800"/>
            </a:pPr>
            <a:r>
              <a:rPr lang="bg-BG" dirty="0" smtClean="0"/>
              <a:t>Целева група</a:t>
            </a:r>
          </a:p>
          <a:p>
            <a:pPr lvl="1" indent="-342900" algn="just">
              <a:buSzPts val="1800"/>
            </a:pPr>
            <a:r>
              <a:rPr lang="bg-BG" dirty="0" smtClean="0"/>
              <a:t>Обхват на продукта (</a:t>
            </a:r>
            <a:r>
              <a:rPr lang="en-US" dirty="0" smtClean="0"/>
              <a:t>scope)</a:t>
            </a:r>
            <a:endParaRPr lang="bg-BG" dirty="0" smtClean="0"/>
          </a:p>
          <a:p>
            <a:pPr lvl="1" indent="-342900" algn="just">
              <a:buSzPts val="1800"/>
            </a:pPr>
            <a:r>
              <a:rPr lang="bg-BG" dirty="0" smtClean="0"/>
              <a:t>Референции</a:t>
            </a:r>
          </a:p>
          <a:p>
            <a:pPr lvl="1" indent="-342900" algn="just">
              <a:buSzPts val="18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796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Спецификация на изискванията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Общо описание</a:t>
            </a:r>
          </a:p>
          <a:p>
            <a:pPr lvl="1" indent="-342900" algn="just">
              <a:buSzPts val="1800"/>
            </a:pPr>
            <a:r>
              <a:rPr lang="bg-BG" dirty="0" smtClean="0"/>
              <a:t>Перспектива на продукта</a:t>
            </a:r>
          </a:p>
          <a:p>
            <a:pPr lvl="1" indent="-342900" algn="just">
              <a:buSzPts val="1800"/>
            </a:pPr>
            <a:r>
              <a:rPr lang="bg-BG" dirty="0" smtClean="0"/>
              <a:t>Функции на продукта</a:t>
            </a:r>
          </a:p>
          <a:p>
            <a:pPr lvl="1" indent="-342900" algn="just">
              <a:buSzPts val="1800"/>
            </a:pPr>
            <a:r>
              <a:rPr lang="en-US" dirty="0" smtClean="0"/>
              <a:t>User </a:t>
            </a:r>
            <a:r>
              <a:rPr lang="bg-BG" dirty="0" smtClean="0"/>
              <a:t>класове и характеристики</a:t>
            </a:r>
          </a:p>
          <a:p>
            <a:pPr lvl="1" indent="-342900" algn="just">
              <a:buSzPts val="1800"/>
            </a:pPr>
            <a:r>
              <a:rPr lang="bg-BG" dirty="0" smtClean="0"/>
              <a:t>Среда на опериране</a:t>
            </a:r>
          </a:p>
          <a:p>
            <a:pPr lvl="1" indent="-342900" algn="just">
              <a:buSzPts val="1800"/>
            </a:pPr>
            <a:r>
              <a:rPr lang="bg-BG" dirty="0" smtClean="0"/>
              <a:t>Ограничения в дизайна и имплементацията</a:t>
            </a:r>
          </a:p>
          <a:p>
            <a:pPr lvl="1" indent="-342900" algn="just">
              <a:buSzPts val="1800"/>
            </a:pPr>
            <a:r>
              <a:rPr lang="bg-BG" dirty="0" smtClean="0"/>
              <a:t>Потребителска документация</a:t>
            </a:r>
          </a:p>
          <a:p>
            <a:pPr lvl="1" indent="-342900" algn="just">
              <a:buSzPts val="1800"/>
            </a:pPr>
            <a:r>
              <a:rPr lang="bg-BG" dirty="0" smtClean="0"/>
              <a:t>Предположения и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3571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Спецификация на изискванията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Изисквания към външен интерфейс</a:t>
            </a:r>
          </a:p>
          <a:p>
            <a:pPr lvl="1" indent="-342900" algn="just">
              <a:buSzPts val="1800"/>
            </a:pPr>
            <a:r>
              <a:rPr lang="bg-BG" dirty="0" smtClean="0"/>
              <a:t>Потребителски интерфейси</a:t>
            </a:r>
          </a:p>
          <a:p>
            <a:pPr lvl="1" indent="-342900" algn="just">
              <a:buSzPts val="1800"/>
            </a:pPr>
            <a:r>
              <a:rPr lang="bg-BG" dirty="0" smtClean="0"/>
              <a:t>Хардуерни интерфейси</a:t>
            </a:r>
          </a:p>
          <a:p>
            <a:pPr lvl="1" indent="-342900" algn="just">
              <a:buSzPts val="1800"/>
            </a:pPr>
            <a:r>
              <a:rPr lang="bg-BG" dirty="0" smtClean="0"/>
              <a:t>Софтуерни интерфейси</a:t>
            </a:r>
          </a:p>
        </p:txBody>
      </p:sp>
    </p:spTree>
    <p:extLst>
      <p:ext uri="{BB962C8B-B14F-4D97-AF65-F5344CB8AC3E}">
        <p14:creationId xmlns:p14="http://schemas.microsoft.com/office/powerpoint/2010/main" val="27181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000" dirty="0" smtClean="0"/>
              <a:t>Софтуерни изисквания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-BG" sz="2000" dirty="0" smtClean="0"/>
              <a:t>Случаи на употреба (</a:t>
            </a:r>
            <a:r>
              <a:rPr lang="en-US" sz="2000" dirty="0" smtClean="0"/>
              <a:t>use cases)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" sz="2000" dirty="0" smtClean="0"/>
              <a:t>Истории (</a:t>
            </a:r>
            <a:r>
              <a:rPr lang="en-US" sz="2000" dirty="0" smtClean="0"/>
              <a:t>user stories)</a:t>
            </a:r>
            <a:endParaRPr lang="bg-BG" sz="2000" dirty="0" smtClean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-BG" sz="2000" dirty="0" smtClean="0"/>
              <a:t>Спецификация на изискванията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bg-BG" sz="2000" dirty="0" smtClean="0"/>
              <a:t>Прототипи на потребителския интерфейс (</a:t>
            </a:r>
            <a:r>
              <a:rPr lang="en-US" sz="2000" dirty="0" smtClean="0"/>
              <a:t>UI prototyping)</a:t>
            </a:r>
            <a:endParaRPr sz="20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Спецификация на изискванията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Нефункционални изисквания</a:t>
            </a:r>
          </a:p>
          <a:p>
            <a:pPr lvl="1" indent="-342900" algn="just">
              <a:buSzPts val="1800"/>
            </a:pPr>
            <a:r>
              <a:rPr lang="bg-BG" dirty="0" smtClean="0"/>
              <a:t>Производителност</a:t>
            </a:r>
          </a:p>
          <a:p>
            <a:pPr lvl="1" indent="-342900" algn="just">
              <a:buSzPts val="1800"/>
            </a:pPr>
            <a:r>
              <a:rPr lang="bg-BG" dirty="0" smtClean="0"/>
              <a:t>Сигурност</a:t>
            </a:r>
          </a:p>
          <a:p>
            <a:pPr lvl="1" indent="-342900" algn="just">
              <a:buSzPts val="1800"/>
            </a:pPr>
            <a:r>
              <a:rPr lang="bg-BG" dirty="0" smtClean="0"/>
              <a:t>Качество на софтуера</a:t>
            </a:r>
          </a:p>
          <a:p>
            <a:pPr lvl="1" indent="-342900" algn="just">
              <a:buSzPts val="1800"/>
            </a:pPr>
            <a:r>
              <a:rPr lang="bg-BG" dirty="0" smtClean="0"/>
              <a:t>Бизнес правила</a:t>
            </a:r>
          </a:p>
        </p:txBody>
      </p:sp>
    </p:spTree>
    <p:extLst>
      <p:ext uri="{BB962C8B-B14F-4D97-AF65-F5344CB8AC3E}">
        <p14:creationId xmlns:p14="http://schemas.microsoft.com/office/powerpoint/2010/main" val="30909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Спецификация на изискванията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Качества на спецификация на изискванията</a:t>
            </a:r>
          </a:p>
          <a:p>
            <a:pPr lvl="1" indent="-342900" algn="just">
              <a:buSzPts val="1800"/>
            </a:pPr>
            <a:r>
              <a:rPr lang="bg-BG" dirty="0" smtClean="0"/>
              <a:t>Коректна</a:t>
            </a:r>
          </a:p>
          <a:p>
            <a:pPr lvl="1" indent="-342900" algn="just">
              <a:buSzPts val="1800"/>
            </a:pPr>
            <a:r>
              <a:rPr lang="bg-BG" dirty="0" smtClean="0"/>
              <a:t>Недвусмислена</a:t>
            </a:r>
          </a:p>
          <a:p>
            <a:pPr lvl="1" indent="-342900" algn="just">
              <a:buSzPts val="1800"/>
            </a:pPr>
            <a:r>
              <a:rPr lang="bg-BG" dirty="0" smtClean="0"/>
              <a:t>Пълна</a:t>
            </a:r>
          </a:p>
          <a:p>
            <a:pPr lvl="1" indent="-342900" algn="just">
              <a:buSzPts val="1800"/>
            </a:pPr>
            <a:r>
              <a:rPr lang="bg-BG" dirty="0" smtClean="0"/>
              <a:t>Консистентна</a:t>
            </a:r>
          </a:p>
          <a:p>
            <a:pPr lvl="1" indent="-342900" algn="just">
              <a:buSzPts val="1800"/>
            </a:pPr>
            <a:r>
              <a:rPr lang="bg-BG" dirty="0" smtClean="0"/>
              <a:t>Може да бъде проверена</a:t>
            </a:r>
          </a:p>
          <a:p>
            <a:pPr lvl="1" indent="-342900" algn="just">
              <a:buSzPts val="1800"/>
            </a:pPr>
            <a:r>
              <a:rPr lang="bg-BG" dirty="0" smtClean="0"/>
              <a:t>Може да се променя</a:t>
            </a:r>
          </a:p>
          <a:p>
            <a:pPr lvl="1" indent="-342900" algn="just">
              <a:buSzPts val="1800"/>
            </a:pPr>
            <a:r>
              <a:rPr lang="bg-BG" dirty="0" smtClean="0"/>
              <a:t>Проследима</a:t>
            </a:r>
          </a:p>
        </p:txBody>
      </p:sp>
    </p:spTree>
    <p:extLst>
      <p:ext uri="{BB962C8B-B14F-4D97-AF65-F5344CB8AC3E}">
        <p14:creationId xmlns:p14="http://schemas.microsoft.com/office/powerpoint/2010/main" val="4997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Спецификация на изискванията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Пример:</a:t>
            </a:r>
          </a:p>
          <a:p>
            <a:pPr lvl="1" indent="-342900" algn="just">
              <a:buSzPts val="1800"/>
            </a:pPr>
            <a:r>
              <a:rPr lang="en-US" dirty="0">
                <a:hlinkClick r:id="rId3"/>
              </a:rPr>
              <a:t>https://www.slideshare.net/wayneethanchen/software-requirement-specification-master-template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442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Прототипи на потребителския интерфейс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indent="-342900" algn="just">
              <a:buSzPts val="1800"/>
            </a:pPr>
            <a:r>
              <a:rPr lang="bg-BG" dirty="0" smtClean="0"/>
              <a:t>Симулация на финалния продукт</a:t>
            </a:r>
          </a:p>
          <a:p>
            <a:pPr indent="-342900" algn="just">
              <a:buSzPts val="1800"/>
            </a:pPr>
            <a:r>
              <a:rPr lang="bg-BG" dirty="0" smtClean="0"/>
              <a:t>Позволява да се тества дали продуктът може да се използва гладко</a:t>
            </a:r>
          </a:p>
          <a:p>
            <a:pPr indent="-342900" algn="just">
              <a:buSzPts val="1800"/>
            </a:pPr>
            <a:r>
              <a:rPr lang="bg-BG" dirty="0" smtClean="0"/>
              <a:t>Позволява на дизайнерите да покажат продукта си, което го прави по-лесен за разбиране</a:t>
            </a:r>
          </a:p>
          <a:p>
            <a:pPr indent="-342900" algn="just">
              <a:buSzPts val="1800"/>
            </a:pPr>
            <a:r>
              <a:rPr lang="bg-BG" dirty="0" smtClean="0"/>
              <a:t>Прототипи могат да се създават повреме на всеки етап от процеса по дизайн, за да помогнат да се демонстрират идеи, които трудно биха се изразили само с думи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022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Прототипи на потребителския интерфейс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Прототипи с ниска точност</a:t>
            </a:r>
          </a:p>
          <a:p>
            <a:pPr lvl="1" indent="-342900" algn="just">
              <a:buSzPts val="1800"/>
            </a:pPr>
            <a:r>
              <a:rPr lang="bg-BG" dirty="0" smtClean="0"/>
              <a:t>Хартия</a:t>
            </a:r>
          </a:p>
          <a:p>
            <a:pPr lvl="1" indent="-342900" algn="just">
              <a:buSzPts val="1800"/>
            </a:pPr>
            <a:r>
              <a:rPr lang="bg-BG" dirty="0" smtClean="0"/>
              <a:t>Най-бърз</a:t>
            </a:r>
          </a:p>
          <a:p>
            <a:pPr indent="-342900" algn="just">
              <a:buSzPts val="1800"/>
            </a:pPr>
            <a:r>
              <a:rPr lang="bg-BG" dirty="0" smtClean="0"/>
              <a:t>Прототипи със средна точност</a:t>
            </a:r>
          </a:p>
          <a:p>
            <a:pPr lvl="1" indent="-342900" algn="just">
              <a:buSzPts val="1800"/>
            </a:pPr>
            <a:r>
              <a:rPr lang="bg-BG" dirty="0" smtClean="0"/>
              <a:t>Прототипи, позволяващи кликове</a:t>
            </a:r>
          </a:p>
          <a:p>
            <a:pPr lvl="1" indent="-342900" algn="just">
              <a:buSzPts val="1800"/>
            </a:pPr>
            <a:r>
              <a:rPr lang="bg-BG" dirty="0" smtClean="0"/>
              <a:t>Не са прекалено детайлни</a:t>
            </a:r>
          </a:p>
          <a:p>
            <a:pPr lvl="1" indent="-342900" algn="just">
              <a:buSzPts val="1800"/>
            </a:pPr>
            <a:r>
              <a:rPr lang="bg-BG" dirty="0" smtClean="0"/>
              <a:t>Позволяват на потребителя да почувства как ще изглежда финалният дизайн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1441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Прототипи на потребителския интерфейс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Прототипи с висока точност</a:t>
            </a:r>
          </a:p>
          <a:p>
            <a:pPr lvl="1" indent="-342900" algn="just">
              <a:buSzPts val="1800"/>
            </a:pPr>
            <a:r>
              <a:rPr lang="bg-BG" dirty="0" smtClean="0"/>
              <a:t>Сложни интеракции и промени</a:t>
            </a:r>
          </a:p>
          <a:p>
            <a:pPr lvl="1" indent="-342900" algn="just">
              <a:buSzPts val="1800"/>
            </a:pPr>
            <a:r>
              <a:rPr lang="bg-BG" dirty="0" smtClean="0"/>
              <a:t>Включва по-сложни анимации</a:t>
            </a:r>
          </a:p>
          <a:p>
            <a:pPr lvl="1" indent="-342900" algn="just">
              <a:buSzPts val="18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83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Прототипи на потребителския интерфейс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/>
          </a:bodyPr>
          <a:lstStyle/>
          <a:p>
            <a:pPr indent="-342900" algn="just">
              <a:buSzPts val="1800"/>
            </a:pPr>
            <a:r>
              <a:rPr lang="bg-BG" dirty="0" smtClean="0"/>
              <a:t>Предимства на прототипите</a:t>
            </a:r>
          </a:p>
          <a:p>
            <a:pPr lvl="1" indent="-342900" algn="just">
              <a:buSzPts val="1800"/>
            </a:pPr>
            <a:r>
              <a:rPr lang="bg-BG" dirty="0" smtClean="0"/>
              <a:t>Скорост: дизайнерите бързо могат да тестват няколко различни идеи преди да дадат на екип да ги разработи</a:t>
            </a:r>
          </a:p>
          <a:p>
            <a:pPr lvl="1" indent="-342900" algn="just">
              <a:buSzPts val="1800"/>
            </a:pPr>
            <a:r>
              <a:rPr lang="bg-BG" dirty="0" smtClean="0"/>
              <a:t>Позволяват преглеждане и оценяване на дизайнерските решения</a:t>
            </a:r>
          </a:p>
          <a:p>
            <a:pPr lvl="1" indent="-342900" algn="just">
              <a:buSzPts val="1800"/>
            </a:pPr>
            <a:r>
              <a:rPr lang="bg-BG" dirty="0" smtClean="0"/>
              <a:t>Обратна връзка</a:t>
            </a:r>
          </a:p>
          <a:p>
            <a:pPr lvl="1" indent="-342900" algn="just">
              <a:buSzPts val="1800"/>
            </a:pPr>
            <a:r>
              <a:rPr lang="bg-BG" dirty="0" smtClean="0"/>
              <a:t>Рано откриване на проблеми в дизайна</a:t>
            </a:r>
          </a:p>
          <a:p>
            <a:pPr lvl="1" indent="-342900" algn="just">
              <a:buSzPts val="1800"/>
            </a:pPr>
            <a:r>
              <a:rPr lang="bg-BG" dirty="0" smtClean="0"/>
              <a:t>Лесно могат да се сравнят няколко различни дизайна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8018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Прототипи на потребителския интерфейс</a:t>
            </a:r>
            <a:endParaRPr dirty="0"/>
          </a:p>
        </p:txBody>
      </p:sp>
      <p:pic>
        <p:nvPicPr>
          <p:cNvPr id="1026" name="Picture 2" descr="Резултат с изображение за UI prototyp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1017725"/>
            <a:ext cx="5572125" cy="38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Прототипи на потребителския интерфейс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bg-BG" dirty="0" smtClean="0"/>
              <a:t>Инструменти</a:t>
            </a:r>
          </a:p>
          <a:p>
            <a:pPr lvl="1" indent="-342900" algn="just">
              <a:buSzPts val="1800"/>
            </a:pPr>
            <a:r>
              <a:rPr lang="en-US" dirty="0" smtClean="0"/>
              <a:t>Sketch</a:t>
            </a:r>
          </a:p>
          <a:p>
            <a:pPr lvl="1" indent="-342900" algn="just">
              <a:buSzPts val="1800"/>
            </a:pPr>
            <a:r>
              <a:rPr lang="en-US" dirty="0" smtClean="0"/>
              <a:t>Adobe XD</a:t>
            </a:r>
          </a:p>
          <a:p>
            <a:pPr lvl="1" indent="-342900" algn="just">
              <a:buSzPts val="1800"/>
            </a:pPr>
            <a:r>
              <a:rPr lang="en-US" dirty="0" smtClean="0"/>
              <a:t>Axure XP</a:t>
            </a:r>
          </a:p>
          <a:p>
            <a:pPr lvl="1" indent="-342900" algn="just">
              <a:buSzPts val="1800"/>
            </a:pPr>
            <a:r>
              <a:rPr lang="en-US" dirty="0" smtClean="0"/>
              <a:t>Balsamiq</a:t>
            </a:r>
          </a:p>
          <a:p>
            <a:pPr lvl="1" indent="-342900" algn="just">
              <a:buSzPts val="1800"/>
            </a:pPr>
            <a:r>
              <a:rPr lang="en-US" dirty="0" smtClean="0"/>
              <a:t>Composite</a:t>
            </a:r>
          </a:p>
          <a:p>
            <a:pPr lvl="1" indent="-342900" algn="just">
              <a:buSzPts val="1800"/>
            </a:pPr>
            <a:r>
              <a:rPr lang="en-US" dirty="0" smtClean="0"/>
              <a:t>Fluid UI</a:t>
            </a:r>
          </a:p>
          <a:p>
            <a:pPr lvl="1" indent="-342900" algn="just">
              <a:buSzPts val="1800"/>
            </a:pPr>
            <a:r>
              <a:rPr lang="en-US" dirty="0" smtClean="0"/>
              <a:t>Framer X</a:t>
            </a:r>
            <a:endParaRPr lang="en-US" dirty="0" smtClean="0"/>
          </a:p>
          <a:p>
            <a:pPr lvl="1" indent="-342900" algn="just">
              <a:buSzPts val="1800"/>
            </a:pPr>
            <a:endParaRPr lang="en-US" dirty="0"/>
          </a:p>
          <a:p>
            <a:pPr lvl="1" indent="-342900" algn="just">
              <a:buSzPts val="1800"/>
            </a:pPr>
            <a:endParaRPr lang="en-US" dirty="0" smtClean="0"/>
          </a:p>
          <a:p>
            <a:pPr marL="571500" lvl="1" indent="0" algn="just">
              <a:buSzPts val="1800"/>
              <a:buNone/>
            </a:pPr>
            <a:endParaRPr lang="en-US" dirty="0" smtClean="0"/>
          </a:p>
          <a:p>
            <a:pPr lvl="1" indent="-342900" algn="just">
              <a:buSzPts val="18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963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Прототипи на потребителския интерфейс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indent="-342900" algn="just">
              <a:buSzPts val="1800"/>
            </a:pPr>
            <a:r>
              <a:rPr lang="en-US" dirty="0" smtClean="0"/>
              <a:t>Balsamiq Wireframes</a:t>
            </a:r>
            <a:endParaRPr lang="bg-B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63" y="1735542"/>
            <a:ext cx="5808274" cy="32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Софтуерни изисквания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Описват функционалността на дадена система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Изразяват очакванията на потребителите от софтуерния продукт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Изискванията може да са очевидни или скрити, познати или непознати, очаквани или неочаквани от гледна точка на клиента</a:t>
            </a:r>
            <a:endParaRPr lang="en-US" sz="2400" dirty="0"/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Събиране на информация, анализ, спецификация, управление</a:t>
            </a:r>
            <a:endParaRPr sz="2400" dirty="0" smtClean="0"/>
          </a:p>
        </p:txBody>
      </p:sp>
    </p:spTree>
    <p:extLst>
      <p:ext uri="{BB962C8B-B14F-4D97-AF65-F5344CB8AC3E}">
        <p14:creationId xmlns:p14="http://schemas.microsoft.com/office/powerpoint/2010/main" val="14764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Обобщение</a:t>
            </a:r>
            <a:endParaRPr/>
          </a:p>
        </p:txBody>
      </p:sp>
      <p:sp>
        <p:nvSpPr>
          <p:cNvPr id="342" name="Google Shape;342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lvl="0" indent="-342900" algn="just">
              <a:buSzPts val="1800"/>
            </a:pPr>
            <a:r>
              <a:rPr lang="bg-BG" sz="2000" dirty="0"/>
              <a:t>Софтуерни изисквания</a:t>
            </a:r>
          </a:p>
          <a:p>
            <a:pPr lvl="0" indent="-355600" algn="just">
              <a:spcBef>
                <a:spcPts val="0"/>
              </a:spcBef>
              <a:buSzPts val="2000"/>
            </a:pPr>
            <a:r>
              <a:rPr lang="bg-BG" sz="2000" dirty="0"/>
              <a:t>Случаи на употреба (</a:t>
            </a:r>
            <a:r>
              <a:rPr lang="en-US" sz="2000" dirty="0"/>
              <a:t>use cases)</a:t>
            </a:r>
          </a:p>
          <a:p>
            <a:pPr lvl="0" indent="-355600" algn="just">
              <a:spcBef>
                <a:spcPts val="0"/>
              </a:spcBef>
              <a:buSzPts val="2000"/>
            </a:pPr>
            <a:r>
              <a:rPr lang="bg-BG" sz="2000" dirty="0"/>
              <a:t>Истории (</a:t>
            </a:r>
            <a:r>
              <a:rPr lang="en-US" sz="2000" dirty="0"/>
              <a:t>user stories)</a:t>
            </a:r>
          </a:p>
          <a:p>
            <a:pPr lvl="0" indent="-355600" algn="just">
              <a:spcBef>
                <a:spcPts val="0"/>
              </a:spcBef>
              <a:buSzPts val="2000"/>
            </a:pPr>
            <a:r>
              <a:rPr lang="bg-BG" sz="2000" dirty="0"/>
              <a:t>Спецификация на изискванията</a:t>
            </a:r>
          </a:p>
          <a:p>
            <a:pPr lvl="0" indent="-355600" algn="just">
              <a:spcBef>
                <a:spcPts val="0"/>
              </a:spcBef>
              <a:buSzPts val="2000"/>
            </a:pPr>
            <a:r>
              <a:rPr lang="bg-BG" sz="2000" dirty="0"/>
              <a:t>Прототипи на потребителския интерфейс (</a:t>
            </a:r>
            <a:r>
              <a:rPr lang="en-US" sz="2000" dirty="0"/>
              <a:t>UI prototyping)</a:t>
            </a:r>
          </a:p>
          <a:p>
            <a:pPr marL="0" lv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Софтуерни изисквания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Събиране на информация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Събиране и откриване на изискванията от заинтересованите страни и други източници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Интервюта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Анализ на документи</a:t>
            </a:r>
            <a:endParaRPr lang="bg-BG" sz="2000" dirty="0"/>
          </a:p>
          <a:p>
            <a:pPr lvl="1" indent="-342900" algn="just">
              <a:buSzPts val="1800"/>
            </a:pPr>
            <a:r>
              <a:rPr lang="bg-BG" sz="2000" dirty="0" smtClean="0"/>
              <a:t>Първата стъпка в изграждането на софтуерни изисквания</a:t>
            </a:r>
          </a:p>
        </p:txBody>
      </p:sp>
    </p:spTree>
    <p:extLst>
      <p:ext uri="{BB962C8B-B14F-4D97-AF65-F5344CB8AC3E}">
        <p14:creationId xmlns:p14="http://schemas.microsoft.com/office/powerpoint/2010/main" val="6791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Софтуерни изисквания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Анализ</a:t>
            </a:r>
          </a:p>
          <a:p>
            <a:pPr lvl="1" indent="-342900" algn="just">
              <a:buSzPts val="1800"/>
            </a:pPr>
            <a:r>
              <a:rPr lang="bg-BG" sz="2200" dirty="0" smtClean="0"/>
              <a:t>Разбиване на събраната информация според логически критерий</a:t>
            </a:r>
            <a:endParaRPr lang="en-US" sz="2200" dirty="0" smtClean="0"/>
          </a:p>
          <a:p>
            <a:pPr lvl="1" indent="-342900" algn="just">
              <a:buSzPts val="1800"/>
            </a:pPr>
            <a:r>
              <a:rPr lang="bg-BG" sz="2200" dirty="0" smtClean="0"/>
              <a:t>Включва постигане на по-точно разбиране на всяко изискване</a:t>
            </a:r>
          </a:p>
          <a:p>
            <a:pPr lvl="1" indent="-342900" algn="just">
              <a:buSzPts val="1800"/>
            </a:pPr>
            <a:r>
              <a:rPr lang="bg-BG" sz="2200" dirty="0" smtClean="0"/>
              <a:t>Групиране на изискванията</a:t>
            </a:r>
          </a:p>
        </p:txBody>
      </p:sp>
    </p:spTree>
    <p:extLst>
      <p:ext uri="{BB962C8B-B14F-4D97-AF65-F5344CB8AC3E}">
        <p14:creationId xmlns:p14="http://schemas.microsoft.com/office/powerpoint/2010/main" val="42885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Софтуерни изисквания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Спецификация</a:t>
            </a:r>
          </a:p>
          <a:p>
            <a:pPr lvl="1" indent="-342900" algn="just">
              <a:buSzPts val="1800"/>
            </a:pPr>
            <a:r>
              <a:rPr lang="bg-BG" sz="2200" dirty="0" smtClean="0"/>
              <a:t>Представяне и запазване на събраното знание относно изискванията в добре организиран вид, ефективен за комуникация</a:t>
            </a:r>
          </a:p>
          <a:p>
            <a:pPr lvl="1" indent="-342900" algn="just">
              <a:buSzPts val="1800"/>
            </a:pPr>
            <a:r>
              <a:rPr lang="en-US" sz="2200" dirty="0" smtClean="0"/>
              <a:t>Use cases, user stories, </a:t>
            </a:r>
            <a:r>
              <a:rPr lang="bg-BG" sz="2200" dirty="0" smtClean="0"/>
              <a:t>функционални изисквания</a:t>
            </a:r>
          </a:p>
        </p:txBody>
      </p:sp>
    </p:spTree>
    <p:extLst>
      <p:ext uri="{BB962C8B-B14F-4D97-AF65-F5344CB8AC3E}">
        <p14:creationId xmlns:p14="http://schemas.microsoft.com/office/powerpoint/2010/main" val="11189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Софтуерни изисквания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Управление</a:t>
            </a:r>
          </a:p>
          <a:p>
            <a:pPr lvl="1" indent="-342900" algn="just">
              <a:buSzPts val="1800"/>
            </a:pPr>
            <a:r>
              <a:rPr lang="bg-BG" sz="2200" dirty="0" smtClean="0"/>
              <a:t>Изискванията се променят повреме на проектите, като често тези изисквания са голям брой</a:t>
            </a:r>
          </a:p>
          <a:p>
            <a:pPr lvl="1" indent="-342900" algn="just">
              <a:buSzPts val="1800"/>
            </a:pPr>
            <a:r>
              <a:rPr lang="bg-BG" sz="2200" dirty="0" smtClean="0"/>
              <a:t>Управлението е от първостепенна важност, за да се подсигури, че се разработва правилния софтуер за заинтересованите страни</a:t>
            </a:r>
          </a:p>
        </p:txBody>
      </p:sp>
    </p:spTree>
    <p:extLst>
      <p:ext uri="{BB962C8B-B14F-4D97-AF65-F5344CB8AC3E}">
        <p14:creationId xmlns:p14="http://schemas.microsoft.com/office/powerpoint/2010/main" val="19860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Случаи на употреба </a:t>
            </a:r>
            <a:r>
              <a:rPr lang="en-US" dirty="0" smtClean="0"/>
              <a:t>(use cases)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200" dirty="0" smtClean="0"/>
              <a:t>Списък от действия или постъпкови събития, обикновено дефиниращи интеракция между участник и система, за да се постигне дадена цел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200" dirty="0" smtClean="0"/>
              <a:t>Участник може да е човек или друга система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200" dirty="0" smtClean="0"/>
              <a:t>Дава решение или отговор на много въпроси, които биха изниканли, ако започнем проект без да го планираме предварително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200" dirty="0" smtClean="0"/>
              <a:t>Подобни на истории, но предлагат повече детайли</a:t>
            </a:r>
          </a:p>
        </p:txBody>
      </p:sp>
    </p:spTree>
    <p:extLst>
      <p:ext uri="{BB962C8B-B14F-4D97-AF65-F5344CB8AC3E}">
        <p14:creationId xmlns:p14="http://schemas.microsoft.com/office/powerpoint/2010/main" val="9331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Случаи на употреба </a:t>
            </a:r>
            <a:r>
              <a:rPr lang="en-US" dirty="0" smtClean="0"/>
              <a:t>(use cases)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022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200" dirty="0" smtClean="0"/>
              <a:t>Шаблон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Заглавие или име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Кратко описание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Участници/потребители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Протичане на събития (как участниците си взаимодействат)</a:t>
            </a:r>
          </a:p>
          <a:p>
            <a:pPr indent="-342900" algn="just">
              <a:buSzPts val="1800"/>
            </a:pPr>
            <a:r>
              <a:rPr lang="bg-BG" sz="2200" dirty="0" smtClean="0"/>
              <a:t>Опционални елементи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Сценарий за успех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Предпоставки</a:t>
            </a:r>
            <a:endParaRPr lang="en-US" sz="2000" dirty="0" smtClean="0"/>
          </a:p>
          <a:p>
            <a:pPr lvl="1" indent="-342900" algn="just">
              <a:buSzPts val="1800"/>
            </a:pPr>
            <a:r>
              <a:rPr lang="bg-BG" sz="2000" dirty="0" smtClean="0"/>
              <a:t>Състояние (след)</a:t>
            </a:r>
          </a:p>
          <a:p>
            <a:pPr lvl="1" indent="-342900" algn="just">
              <a:buSzPts val="1800"/>
            </a:pPr>
            <a:r>
              <a:rPr lang="bg-BG" sz="2000" dirty="0" smtClean="0"/>
              <a:t>Алтернативен път</a:t>
            </a:r>
          </a:p>
          <a:p>
            <a:pPr lvl="1" indent="-342900" algn="just">
              <a:buSzPts val="1800"/>
            </a:pP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1802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847</Words>
  <Application>Microsoft Office PowerPoint</Application>
  <PresentationFormat>On-screen Show (16:9)</PresentationFormat>
  <Paragraphs>182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</vt:lpstr>
      <vt:lpstr>Noto Sans Symbols</vt:lpstr>
      <vt:lpstr>Master</vt:lpstr>
      <vt:lpstr>Софтуерни изисквания и прототипи</vt:lpstr>
      <vt:lpstr>Съдържание</vt:lpstr>
      <vt:lpstr>Софтуерни изисквания</vt:lpstr>
      <vt:lpstr>Софтуерни изисквания</vt:lpstr>
      <vt:lpstr>Софтуерни изисквания</vt:lpstr>
      <vt:lpstr>Софтуерни изисквания</vt:lpstr>
      <vt:lpstr>Софтуерни изисквания</vt:lpstr>
      <vt:lpstr>Случаи на употреба (use cases)</vt:lpstr>
      <vt:lpstr>Случаи на употреба (use cases)</vt:lpstr>
      <vt:lpstr>Случаи на употреба (use cases)</vt:lpstr>
      <vt:lpstr>Случаи на употреба (use cases)</vt:lpstr>
      <vt:lpstr>Истории (user stories)</vt:lpstr>
      <vt:lpstr>Истории (user stories)</vt:lpstr>
      <vt:lpstr>Истории (user stories)</vt:lpstr>
      <vt:lpstr>Спецификация на изискванията</vt:lpstr>
      <vt:lpstr>Спецификация на изискванията</vt:lpstr>
      <vt:lpstr>Спецификация на изискванията</vt:lpstr>
      <vt:lpstr>Спецификация на изискванията</vt:lpstr>
      <vt:lpstr>Спецификация на изискванията</vt:lpstr>
      <vt:lpstr>Спецификация на изискванията</vt:lpstr>
      <vt:lpstr>Спецификация на изискванията</vt:lpstr>
      <vt:lpstr>Спецификация на изискванията</vt:lpstr>
      <vt:lpstr>Прототипи на потребителския интерфейс</vt:lpstr>
      <vt:lpstr>Прототипи на потребителския интерфейс</vt:lpstr>
      <vt:lpstr>Прототипи на потребителския интерфейс</vt:lpstr>
      <vt:lpstr>Прототипи на потребителския интерфейс</vt:lpstr>
      <vt:lpstr>Прототипи на потребителския интерфейс</vt:lpstr>
      <vt:lpstr>Прототипи на потребителския интерфейс</vt:lpstr>
      <vt:lpstr>Прототипи на потребителския интерфейс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курса</dc:title>
  <cp:lastModifiedBy>Danail Iliew</cp:lastModifiedBy>
  <cp:revision>62</cp:revision>
  <dcterms:modified xsi:type="dcterms:W3CDTF">2020-01-17T14:19:26Z</dcterms:modified>
</cp:coreProperties>
</file>