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8"/>
  </p:notesMasterIdLst>
  <p:sldIdLst>
    <p:sldId id="256" r:id="rId2"/>
    <p:sldId id="257" r:id="rId3"/>
    <p:sldId id="258" r:id="rId4"/>
    <p:sldId id="380" r:id="rId5"/>
    <p:sldId id="381" r:id="rId6"/>
    <p:sldId id="382" r:id="rId7"/>
    <p:sldId id="334" r:id="rId8"/>
    <p:sldId id="383" r:id="rId9"/>
    <p:sldId id="384" r:id="rId10"/>
    <p:sldId id="385" r:id="rId11"/>
    <p:sldId id="387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33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il Iliew" initials="DI" lastIdx="1" clrIdx="0">
    <p:extLst>
      <p:ext uri="{19B8F6BF-5375-455C-9EA6-DF929625EA0E}">
        <p15:presenceInfo xmlns:p15="http://schemas.microsoft.com/office/powerpoint/2012/main" userId="41d542fc64a7d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49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3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524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13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297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13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343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84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57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4f6dee5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4f6dee5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88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182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541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094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731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656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880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21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67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764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1250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223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632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704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739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187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414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900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74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4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476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940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41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892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867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170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42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5612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1509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8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5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4663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44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2334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37827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1268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3297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b4f6dee5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b4f6dee5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74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7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49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85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bg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Работа с чужд код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</a:t>
            </a:r>
            <a:r>
              <a:rPr lang="bg" dirty="0" smtClean="0"/>
              <a:t>проект – </a:t>
            </a:r>
            <a:r>
              <a:rPr lang="en-US" dirty="0" smtClean="0"/>
              <a:t>Visual Studio</a:t>
            </a:r>
            <a:endParaRPr dirty="0"/>
          </a:p>
        </p:txBody>
      </p:sp>
      <p:pic>
        <p:nvPicPr>
          <p:cNvPr id="2050" name="Picture 2" descr="Class Designer component in Visual Studio Inst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03" y="1017725"/>
            <a:ext cx="7077393" cy="39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</a:t>
            </a:r>
            <a:r>
              <a:rPr lang="bg" dirty="0" smtClean="0"/>
              <a:t>проект – </a:t>
            </a:r>
            <a:r>
              <a:rPr lang="en-US" dirty="0" smtClean="0"/>
              <a:t>Visual Studio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670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След успешна инсталация чрез </a:t>
            </a:r>
            <a:r>
              <a:rPr lang="en-US" sz="2800" dirty="0" smtClean="0"/>
              <a:t>Visual Studio</a:t>
            </a:r>
            <a:r>
              <a:rPr lang="bg-BG" sz="2800" dirty="0" smtClean="0"/>
              <a:t> изберете с десен бутон </a:t>
            </a:r>
            <a:r>
              <a:rPr lang="en-US" sz="2800" dirty="0" smtClean="0"/>
              <a:t>Solution Explorer</a:t>
            </a:r>
            <a:r>
              <a:rPr lang="bg-BG" sz="2800" dirty="0" smtClean="0"/>
              <a:t>-а, след което изберете </a:t>
            </a:r>
            <a:r>
              <a:rPr lang="en-US" sz="2800" dirty="0" smtClean="0"/>
              <a:t>View &gt; View Class Diagram</a:t>
            </a:r>
            <a:endParaRPr lang="en-GB" sz="2800" dirty="0" smtClean="0"/>
          </a:p>
          <a:p>
            <a:pPr lvl="1" indent="-355600" algn="just">
              <a:buSzPts val="2000"/>
            </a:pPr>
            <a:r>
              <a:rPr lang="bg-BG" sz="2800" dirty="0" smtClean="0"/>
              <a:t>Вашата диаграма трябва да се отвори</a:t>
            </a:r>
          </a:p>
          <a:p>
            <a:pPr indent="-355600" algn="just">
              <a:buSzPts val="2000"/>
            </a:pPr>
            <a:endParaRPr lang="bg-BG" sz="2800" dirty="0"/>
          </a:p>
          <a:p>
            <a:pPr marL="101600" indent="0" algn="just">
              <a:buSzPts val="2000"/>
              <a:buNone/>
            </a:pPr>
            <a:r>
              <a:rPr lang="bg-BG" sz="2800" u="sng" dirty="0" smtClean="0"/>
              <a:t>Забележка</a:t>
            </a:r>
            <a:r>
              <a:rPr lang="bg-BG" sz="2800" dirty="0" smtClean="0"/>
              <a:t>: </a:t>
            </a:r>
            <a:r>
              <a:rPr lang="en-US" sz="2800" dirty="0" smtClean="0"/>
              <a:t>.NET Core</a:t>
            </a:r>
            <a:r>
              <a:rPr lang="bg-BG" sz="2800" dirty="0" smtClean="0"/>
              <a:t> проектите не поддържат </a:t>
            </a:r>
            <a:r>
              <a:rPr lang="en-US" sz="2800" dirty="0" smtClean="0"/>
              <a:t>Class Designer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83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Рефакториране (нарицателно) – промяна във вътрешната структура на софтуера, въведена с цел да се улесни разбирането на кода и да се направи по-лесно въвеждането на нови промени, но без да се променя наблюдаваното </a:t>
            </a:r>
            <a:r>
              <a:rPr lang="bg-BG" sz="2400" dirty="0" smtClean="0"/>
              <a:t>поведение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1948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защо да го правим?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Улеснява въвеждането на бъдещи промени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Подобрява производителността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Рефакторирането е редактиране</a:t>
            </a:r>
          </a:p>
        </p:txBody>
      </p:sp>
    </p:spTree>
    <p:extLst>
      <p:ext uri="{BB962C8B-B14F-4D97-AF65-F5344CB8AC3E}">
        <p14:creationId xmlns:p14="http://schemas.microsoft.com/office/powerpoint/2010/main" val="24880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кога да го правим?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След написването на </a:t>
            </a:r>
            <a:r>
              <a:rPr lang="en-US" sz="2400" dirty="0" smtClean="0"/>
              <a:t>unit </a:t>
            </a:r>
            <a:r>
              <a:rPr lang="bg-BG" sz="2400" dirty="0" smtClean="0"/>
              <a:t>тест (</a:t>
            </a:r>
            <a:r>
              <a:rPr lang="en-US" sz="2400" dirty="0" smtClean="0"/>
              <a:t>Test-Driven Development)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Ако текущото състояние на кода причинява неудобство (</a:t>
            </a:r>
            <a:r>
              <a:rPr lang="en-US" sz="2400" dirty="0" smtClean="0"/>
              <a:t>Pain-Driven Development)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Като част от поправянето на грешки (</a:t>
            </a:r>
            <a:r>
              <a:rPr lang="en-US" sz="2400" dirty="0" smtClean="0"/>
              <a:t>bug fixing)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5453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кога да не го правим?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Кода не работи в текущото си състояние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При изоставане от крайния срок за завършване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9350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процесът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Остави кода по-добър, отколкото го намери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Запазва се работеща версия на проекта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Проверява се текущото поведение ( по възможност с автоматизирани тестове)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Рефакториране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Проверява се запазено ли е първоначалното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37802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характеризиращи тестове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Пише се тест, за който е сигурно, че ще се провали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Използва се изхода от проваления тест, за да се хване текущото поведение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Променя се теста, за да съвпада с текущото поведение</a:t>
            </a:r>
          </a:p>
          <a:p>
            <a:pPr marL="558800" lvl="0" indent="-457200" algn="just" rtl="0">
              <a:spcBef>
                <a:spcPts val="5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bg-BG" sz="2400" dirty="0" smtClean="0"/>
              <a:t>Теста се провежда отново, като този път трябва да премине</a:t>
            </a:r>
          </a:p>
        </p:txBody>
      </p:sp>
    </p:spTree>
    <p:extLst>
      <p:ext uri="{BB962C8B-B14F-4D97-AF65-F5344CB8AC3E}">
        <p14:creationId xmlns:p14="http://schemas.microsoft.com/office/powerpoint/2010/main" val="132240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по-чист код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Премахване на дупликацията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Подобряване на именуването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Разбиване на големи сегменти код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Редуциране на зависимостите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Редуциране на комплексността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Разделяне на отговорностите</a:t>
            </a:r>
          </a:p>
          <a:p>
            <a:pPr marL="444500" indent="-342900" algn="just">
              <a:buSzPts val="2000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84432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проблеми (</a:t>
            </a:r>
            <a:r>
              <a:rPr lang="en-US" dirty="0" smtClean="0"/>
              <a:t>code smells)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Проблем, изискващ рефакторирането на код (</a:t>
            </a:r>
            <a:r>
              <a:rPr lang="en-GB" sz="2400" dirty="0" smtClean="0">
                <a:solidFill>
                  <a:schemeClr val="accent1"/>
                </a:solidFill>
              </a:rPr>
              <a:t>code smell</a:t>
            </a:r>
            <a:r>
              <a:rPr lang="en-GB" sz="2400" dirty="0" smtClean="0"/>
              <a:t>) – </a:t>
            </a:r>
            <a:r>
              <a:rPr lang="bg-BG" sz="2400" dirty="0" smtClean="0"/>
              <a:t>повърхностна индикация, която обикновено сигнализира за по-дълбок проблем в системата</a:t>
            </a:r>
          </a:p>
        </p:txBody>
      </p:sp>
    </p:spTree>
    <p:extLst>
      <p:ext uri="{BB962C8B-B14F-4D97-AF65-F5344CB8AC3E}">
        <p14:creationId xmlns:p14="http://schemas.microsoft.com/office/powerpoint/2010/main" val="15994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000" dirty="0" smtClean="0"/>
              <a:t>Запознаване с проект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-BG" sz="2000" dirty="0" smtClean="0"/>
              <a:t>Картографиране на проект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-BG" sz="2000" dirty="0" smtClean="0"/>
              <a:t>Рефакториране</a:t>
            </a:r>
            <a:endParaRPr sz="20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принцип на най-малката изненада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Правете това, което потребителя очаква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Изграждайте </a:t>
            </a:r>
            <a:r>
              <a:rPr lang="en-US" sz="2400" dirty="0" smtClean="0"/>
              <a:t>API</a:t>
            </a:r>
            <a:r>
              <a:rPr lang="bg-BG" sz="2400" dirty="0" smtClean="0"/>
              <a:t>-та от перспективата на разработчиците, които ще ги изпозлват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Пишете прост код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Пишете ясен код</a:t>
            </a:r>
          </a:p>
        </p:txBody>
      </p:sp>
    </p:spTree>
    <p:extLst>
      <p:ext uri="{BB962C8B-B14F-4D97-AF65-F5344CB8AC3E}">
        <p14:creationId xmlns:p14="http://schemas.microsoft.com/office/powerpoint/2010/main" val="38740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класификация на проблемите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Набухватели (</a:t>
            </a:r>
            <a:r>
              <a:rPr lang="en-US" sz="2400" dirty="0" smtClean="0">
                <a:solidFill>
                  <a:schemeClr val="accent1"/>
                </a:solidFill>
              </a:rPr>
              <a:t>bloaters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Насилници на обектно-ориентираната парадигма (</a:t>
            </a:r>
            <a:r>
              <a:rPr lang="en-US" sz="2400" dirty="0" smtClean="0">
                <a:solidFill>
                  <a:schemeClr val="accent1"/>
                </a:solidFill>
              </a:rPr>
              <a:t>object-orientation abusers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Възпрепятстващи промени (</a:t>
            </a:r>
            <a:r>
              <a:rPr lang="en-US" sz="2400" dirty="0" smtClean="0">
                <a:solidFill>
                  <a:schemeClr val="accent1"/>
                </a:solidFill>
              </a:rPr>
              <a:t>change preventers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Ненужни (</a:t>
            </a:r>
            <a:r>
              <a:rPr lang="en-US" sz="2400" dirty="0" smtClean="0">
                <a:solidFill>
                  <a:schemeClr val="accent1"/>
                </a:solidFill>
              </a:rPr>
              <a:t>dispensables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Обвързващи (</a:t>
            </a:r>
            <a:r>
              <a:rPr lang="en-US" sz="2400" dirty="0" smtClean="0">
                <a:solidFill>
                  <a:schemeClr val="accent1"/>
                </a:solidFill>
              </a:rPr>
              <a:t>couplers</a:t>
            </a:r>
            <a:r>
              <a:rPr lang="en-US" sz="2400" dirty="0" smtClean="0"/>
              <a:t>)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Разсейващи (</a:t>
            </a:r>
            <a:r>
              <a:rPr lang="en-US" sz="2400" dirty="0" smtClean="0">
                <a:solidFill>
                  <a:schemeClr val="accent1"/>
                </a:solidFill>
              </a:rPr>
              <a:t>obfuscators</a:t>
            </a:r>
            <a:r>
              <a:rPr lang="en-US" sz="2400" dirty="0" smtClean="0"/>
              <a:t>)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5338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bloaters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Правят кода излишно голям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Обикновено влиянието им се усеща на по-късен етап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Предотвратяват се с писането на чист, фокусиран код</a:t>
            </a:r>
          </a:p>
        </p:txBody>
      </p:sp>
    </p:spTree>
    <p:extLst>
      <p:ext uri="{BB962C8B-B14F-4D97-AF65-F5344CB8AC3E}">
        <p14:creationId xmlns:p14="http://schemas.microsoft.com/office/powerpoint/2010/main" val="15091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object-orientation abusers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Нарушават полиморфизма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Създават излишни и неподходящи зависимости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Изискват повторение</a:t>
            </a:r>
          </a:p>
          <a:p>
            <a:pPr marL="444500" indent="-342900" algn="just">
              <a:buSzPts val="2000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3177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change preventers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Влияят на голяма част от системата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Създават тесни зависимости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Липсва разпределение на отговорностите</a:t>
            </a:r>
          </a:p>
        </p:txBody>
      </p:sp>
    </p:spTree>
    <p:extLst>
      <p:ext uri="{BB962C8B-B14F-4D97-AF65-F5344CB8AC3E}">
        <p14:creationId xmlns:p14="http://schemas.microsoft.com/office/powerpoint/2010/main" val="29430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en-US" dirty="0" err="1" smtClean="0"/>
              <a:t>dispensables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Допринасят с много малка или никаква стойност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Могат безопасно да се премахнат</a:t>
            </a:r>
          </a:p>
        </p:txBody>
      </p:sp>
    </p:spTree>
    <p:extLst>
      <p:ext uri="{BB962C8B-B14F-4D97-AF65-F5344CB8AC3E}">
        <p14:creationId xmlns:p14="http://schemas.microsoft.com/office/powerpoint/2010/main" val="34772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couplers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Въвеждат прекомерни зависимости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Свързват части от системата, които нямат нищо общо</a:t>
            </a:r>
          </a:p>
        </p:txBody>
      </p:sp>
    </p:spTree>
    <p:extLst>
      <p:ext uri="{BB962C8B-B14F-4D97-AF65-F5344CB8AC3E}">
        <p14:creationId xmlns:p14="http://schemas.microsoft.com/office/powerpoint/2010/main" val="4991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obfuscators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Пречат на ясната комуникация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Объкрват читателя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Скриват намеренията</a:t>
            </a:r>
          </a:p>
        </p:txBody>
      </p:sp>
    </p:spTree>
    <p:extLst>
      <p:ext uri="{BB962C8B-B14F-4D97-AF65-F5344CB8AC3E}">
        <p14:creationId xmlns:p14="http://schemas.microsoft.com/office/powerpoint/2010/main" val="392756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организация на проблемите според </a:t>
            </a:r>
            <a:r>
              <a:rPr lang="en-US" dirty="0" smtClean="0"/>
              <a:t>C# </a:t>
            </a:r>
            <a:r>
              <a:rPr lang="bg-BG" dirty="0" smtClean="0"/>
              <a:t>йерархията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Операторни проблеми (</a:t>
            </a:r>
            <a:r>
              <a:rPr lang="en-US" sz="2400" dirty="0" smtClean="0">
                <a:solidFill>
                  <a:schemeClr val="accent1"/>
                </a:solidFill>
              </a:rPr>
              <a:t>statement smells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 marL="444500" indent="-342900" algn="just">
              <a:buSzPts val="2000"/>
            </a:pPr>
            <a:r>
              <a:rPr lang="bg-BG" sz="2400" dirty="0" smtClean="0"/>
              <a:t>Методни проблеми (</a:t>
            </a:r>
            <a:r>
              <a:rPr lang="en-US" sz="2400" dirty="0" smtClean="0">
                <a:solidFill>
                  <a:schemeClr val="accent1"/>
                </a:solidFill>
              </a:rPr>
              <a:t>method smells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 marL="444500" indent="-342900" algn="just">
              <a:buSzPts val="2000"/>
            </a:pPr>
            <a:r>
              <a:rPr lang="bg-BG" sz="2400" dirty="0" smtClean="0"/>
              <a:t>Класови проблеми (</a:t>
            </a:r>
            <a:r>
              <a:rPr lang="en-US" sz="2400" dirty="0" smtClean="0">
                <a:solidFill>
                  <a:schemeClr val="accent1"/>
                </a:solidFill>
              </a:rPr>
              <a:t>class smells</a:t>
            </a:r>
            <a:r>
              <a:rPr lang="en-US" sz="2400" dirty="0" smtClean="0"/>
              <a:t>)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0215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Примитивна мания </a:t>
            </a:r>
            <a:r>
              <a:rPr lang="en-GB" sz="2400" dirty="0" smtClean="0"/>
              <a:t>[primitive obsession] (</a:t>
            </a:r>
            <a:r>
              <a:rPr lang="en-US" sz="2400" dirty="0" smtClean="0"/>
              <a:t>bloater</a:t>
            </a:r>
            <a:r>
              <a:rPr lang="en-GB" sz="2400" dirty="0" smtClean="0"/>
              <a:t>)</a:t>
            </a:r>
            <a:r>
              <a:rPr lang="bg-BG" sz="2400" dirty="0" smtClean="0"/>
              <a:t> – прекомерна употреба на примитивни типове, вместо изпозлването на по-добри абстракции или типове данни, което изисква повече код, за да се приложи дадено ограничение</a:t>
            </a:r>
          </a:p>
        </p:txBody>
      </p:sp>
    </p:spTree>
    <p:extLst>
      <p:ext uri="{BB962C8B-B14F-4D97-AF65-F5344CB8AC3E}">
        <p14:creationId xmlns:p14="http://schemas.microsoft.com/office/powerpoint/2010/main" val="10351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Запознаване с проект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Идентифициране на словете</a:t>
            </a:r>
            <a:endParaRPr lang="en-US" sz="2800" dirty="0" smtClean="0"/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Изследване структурата на всеки слой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Изследване на комуникацията между словете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Добавяне на нова функционалност на база проучването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Вертикално разделяне </a:t>
            </a:r>
            <a:r>
              <a:rPr lang="en-GB" sz="2400" dirty="0" smtClean="0"/>
              <a:t>[vertical separation] (</a:t>
            </a:r>
            <a:r>
              <a:rPr lang="en-US" sz="2400" dirty="0"/>
              <a:t>obfuscator</a:t>
            </a:r>
            <a:r>
              <a:rPr lang="en-GB" sz="2400" dirty="0" smtClean="0"/>
              <a:t>)</a:t>
            </a:r>
            <a:r>
              <a:rPr lang="bg-BG" sz="2400" dirty="0" smtClean="0"/>
              <a:t> – дефинирайте и използвайте променливите и функциите близо до местата, където се ползват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Инициализирайте локални променливи там, където за пръв път се използват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Дефинирайте </a:t>
            </a:r>
            <a:r>
              <a:rPr lang="en-US" sz="2400" dirty="0" smtClean="0"/>
              <a:t>private </a:t>
            </a:r>
            <a:r>
              <a:rPr lang="bg-BG" sz="2400" dirty="0" smtClean="0"/>
              <a:t>функции под  мястото, където се използват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Избягвайте да карате читателя да скролва</a:t>
            </a:r>
          </a:p>
        </p:txBody>
      </p:sp>
    </p:spTree>
    <p:extLst>
      <p:ext uri="{BB962C8B-B14F-4D97-AF65-F5344CB8AC3E}">
        <p14:creationId xmlns:p14="http://schemas.microsoft.com/office/powerpoint/2010/main" val="339822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Неконсистентност </a:t>
            </a:r>
            <a:r>
              <a:rPr lang="en-GB" sz="2400" dirty="0" smtClean="0"/>
              <a:t>[inconsistency] (</a:t>
            </a:r>
            <a:r>
              <a:rPr lang="en-US" sz="2400" dirty="0"/>
              <a:t>obfuscator</a:t>
            </a:r>
            <a:r>
              <a:rPr lang="en-GB" sz="2400" dirty="0" smtClean="0"/>
              <a:t>)</a:t>
            </a:r>
            <a:r>
              <a:rPr lang="bg-BG" sz="2400" dirty="0" smtClean="0"/>
              <a:t> – бъдете постоянни в именуването, форматирането и използването на шаблони в рамките на дадено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7455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Лошо именуване </a:t>
            </a:r>
            <a:r>
              <a:rPr lang="en-GB" sz="2400" dirty="0" smtClean="0"/>
              <a:t>[poor naming] (</a:t>
            </a:r>
            <a:r>
              <a:rPr lang="en-US" sz="2400" dirty="0"/>
              <a:t>obfuscator</a:t>
            </a:r>
            <a:r>
              <a:rPr lang="en-GB" sz="2400" dirty="0" smtClean="0"/>
              <a:t>)</a:t>
            </a:r>
            <a:r>
              <a:rPr lang="bg-BG" sz="2400" dirty="0" smtClean="0"/>
              <a:t> – Не доброто именуване е често посочвано като един от най-трудните проблеми в компютърните науки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Използвайте описателни имена и избягвайте абревиатури и криптиране, когато е възможно</a:t>
            </a:r>
          </a:p>
        </p:txBody>
      </p:sp>
    </p:spTree>
    <p:extLst>
      <p:ext uri="{BB962C8B-B14F-4D97-AF65-F5344CB8AC3E}">
        <p14:creationId xmlns:p14="http://schemas.microsoft.com/office/powerpoint/2010/main" val="2009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Характеристики за идеално именуване: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Описателно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Подходящо ниво на абстракция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Следване на стандарти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Недвусмислено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По-дълги имена при по-големи полета на живот (</a:t>
            </a:r>
            <a:r>
              <a:rPr lang="en-US" sz="2200" dirty="0" smtClean="0"/>
              <a:t>scopes)</a:t>
            </a:r>
            <a:endParaRPr lang="bg-BG" sz="2200" dirty="0" smtClean="0"/>
          </a:p>
          <a:p>
            <a:pPr marL="901700" lvl="1" indent="-342900" algn="just">
              <a:buSzPts val="2000"/>
            </a:pPr>
            <a:r>
              <a:rPr lang="bg-BG" sz="2200" dirty="0" smtClean="0"/>
              <a:t>Без съкращения</a:t>
            </a:r>
          </a:p>
        </p:txBody>
      </p:sp>
    </p:spTree>
    <p:extLst>
      <p:ext uri="{BB962C8B-B14F-4D97-AF65-F5344CB8AC3E}">
        <p14:creationId xmlns:p14="http://schemas.microsoft.com/office/powerpoint/2010/main" val="21555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en-US" sz="2400" dirty="0" smtClean="0"/>
              <a:t>[switch statements] (object-orientation abuser) – switch</a:t>
            </a:r>
            <a:r>
              <a:rPr lang="en-GB" sz="2400" dirty="0" smtClean="0"/>
              <a:t> </a:t>
            </a:r>
            <a:r>
              <a:rPr lang="bg-BG" sz="2400" dirty="0" smtClean="0"/>
              <a:t>оператори и комплексни вериги от </a:t>
            </a:r>
            <a:r>
              <a:rPr lang="en-US" sz="2400" dirty="0" smtClean="0"/>
              <a:t>if-else</a:t>
            </a:r>
            <a:r>
              <a:rPr lang="bg-BG" sz="2400" dirty="0" smtClean="0"/>
              <a:t> могат да са знак за неподходящо използване на обектно-ориентиран дизайн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36533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Повтарящ се код </a:t>
            </a:r>
            <a:r>
              <a:rPr lang="en-US" sz="2400" dirty="0" smtClean="0"/>
              <a:t>[duplicate code] (disposable) – </a:t>
            </a:r>
            <a:r>
              <a:rPr lang="bg-BG" sz="2400" dirty="0" smtClean="0"/>
              <a:t>повтарящият се код е корена на всяко зло за софтуера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Следвайте </a:t>
            </a:r>
            <a:r>
              <a:rPr lang="en-US" sz="2400" dirty="0" smtClean="0"/>
              <a:t>DRY</a:t>
            </a:r>
            <a:r>
              <a:rPr lang="bg-BG" sz="2400" dirty="0" smtClean="0"/>
              <a:t> принципа (</a:t>
            </a:r>
            <a:r>
              <a:rPr lang="en-US" sz="2400" dirty="0" smtClean="0"/>
              <a:t>Don’t Repeat Yourself)</a:t>
            </a:r>
            <a:r>
              <a:rPr lang="bg-BG" sz="2400" dirty="0" smtClean="0"/>
              <a:t>, т.е. избягвайте повторения в кода си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34371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Мъртъв код </a:t>
            </a:r>
            <a:r>
              <a:rPr lang="en-US" sz="2400" dirty="0" smtClean="0"/>
              <a:t>[dead code] (disposable) – </a:t>
            </a:r>
            <a:r>
              <a:rPr lang="bg-BG" sz="2400" dirty="0" smtClean="0"/>
              <a:t>отървете се от безполезения код, който никога не се извиква – той не добавя никаква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72433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statement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Скрита зависимост на последователността </a:t>
            </a:r>
            <a:r>
              <a:rPr lang="en-US" sz="2400" dirty="0" smtClean="0"/>
              <a:t>[hidden temporal coupling] (coupler) – </a:t>
            </a:r>
            <a:r>
              <a:rPr lang="bg-BG" sz="2400" dirty="0" smtClean="0"/>
              <a:t>определени операции трябва да се свършат в дадена последователност или няма да работят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Нищо в дизайна не налага тази последователност като задължителна – разработчиците трябва сами да я открият от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41119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method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Голям метод </a:t>
            </a:r>
            <a:r>
              <a:rPr lang="en-US" sz="2400" dirty="0" smtClean="0"/>
              <a:t>[long method] (</a:t>
            </a:r>
            <a:r>
              <a:rPr lang="en-GB" sz="2400" dirty="0" smtClean="0"/>
              <a:t>bloater) – </a:t>
            </a:r>
            <a:r>
              <a:rPr lang="bg-BG" sz="2400" dirty="0" smtClean="0"/>
              <a:t>предпочитайте по-кратки методи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Малките методи имат по-добри имена, защото правят по-малко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След като могат да бъдат добре именувани, по-кратки са  и не правят много – малките методи са по-лесни за разбиране</a:t>
            </a:r>
          </a:p>
        </p:txBody>
      </p:sp>
    </p:spTree>
    <p:extLst>
      <p:ext uri="{BB962C8B-B14F-4D97-AF65-F5344CB8AC3E}">
        <p14:creationId xmlns:p14="http://schemas.microsoft.com/office/powerpoint/2010/main" val="34152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method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Колко малко е „малко“?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В идеалния случай методите трябва да се събират на екрана (без скролване)</a:t>
            </a:r>
          </a:p>
          <a:p>
            <a:pPr marL="901700" lvl="1" indent="-342900" algn="just">
              <a:buSzPts val="2000"/>
            </a:pPr>
            <a:r>
              <a:rPr lang="bg-BG" sz="2200" dirty="0" smtClean="0"/>
              <a:t>Около 10 реда код</a:t>
            </a:r>
          </a:p>
        </p:txBody>
      </p:sp>
    </p:spTree>
    <p:extLst>
      <p:ext uri="{BB962C8B-B14F-4D97-AF65-F5344CB8AC3E}">
        <p14:creationId xmlns:p14="http://schemas.microsoft.com/office/powerpoint/2010/main" val="23835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Запознаване с проект – примерен процес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Отпред назад</a:t>
            </a:r>
          </a:p>
          <a:p>
            <a:pPr lvl="1" indent="-355600" algn="just">
              <a:buSzPts val="2000"/>
            </a:pPr>
            <a:r>
              <a:rPr lang="bg-BG" dirty="0" smtClean="0"/>
              <a:t>Изследвайте потребителския интерфейс – какво изпитва потребителя при работата си със софтуера</a:t>
            </a:r>
          </a:p>
          <a:p>
            <a:pPr lvl="1" indent="-355600" algn="just">
              <a:buSzPts val="2000"/>
            </a:pPr>
            <a:r>
              <a:rPr lang="bg-BG" dirty="0" smtClean="0"/>
              <a:t>Какъв е първия изглед, който се показва?</a:t>
            </a:r>
          </a:p>
          <a:p>
            <a:pPr lvl="1" indent="-355600" algn="just">
              <a:buSzPts val="2000"/>
            </a:pPr>
            <a:r>
              <a:rPr lang="bg-BG" dirty="0" smtClean="0"/>
              <a:t>Изисква ли се регистрация?</a:t>
            </a:r>
          </a:p>
          <a:p>
            <a:pPr lvl="1" indent="-355600" algn="just">
              <a:buSzPts val="2000"/>
            </a:pPr>
            <a:r>
              <a:rPr lang="bg-BG" dirty="0" smtClean="0"/>
              <a:t>За какво устройство е направен софтуера?</a:t>
            </a:r>
          </a:p>
          <a:p>
            <a:pPr lvl="1" indent="-355600" algn="just">
              <a:buSzPts val="2000"/>
            </a:pPr>
            <a:r>
              <a:rPr lang="bg-BG" dirty="0" smtClean="0"/>
              <a:t>На къде води всеки линк?</a:t>
            </a:r>
          </a:p>
          <a:p>
            <a:pPr lvl="1" indent="-355600" algn="just">
              <a:buSzPts val="2000"/>
            </a:pPr>
            <a:r>
              <a:rPr lang="bg-BG" dirty="0" smtClean="0"/>
              <a:t>Какво се показва в браузърния инспектор?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63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method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000" dirty="0" smtClean="0"/>
              <a:t>Сложна условност </a:t>
            </a:r>
            <a:r>
              <a:rPr lang="en-US" sz="2000" dirty="0" smtClean="0"/>
              <a:t>[conditional complexity] (change preventer) – </a:t>
            </a:r>
            <a:r>
              <a:rPr lang="bg-BG" sz="2000" dirty="0" smtClean="0"/>
              <a:t>методите трябва лимитират количеството условност, което съдържат</a:t>
            </a:r>
          </a:p>
          <a:p>
            <a:pPr marL="444500" indent="-342900" algn="just">
              <a:buSzPts val="2000"/>
            </a:pPr>
            <a:r>
              <a:rPr lang="bg-BG" sz="2000" dirty="0" smtClean="0"/>
              <a:t>Броя на уникални логически разклонения в метод може да се измери като цикломатическа сложност</a:t>
            </a:r>
            <a:r>
              <a:rPr lang="en-US" sz="2000" dirty="0" smtClean="0"/>
              <a:t>, </a:t>
            </a:r>
            <a:r>
              <a:rPr lang="bg-BG" sz="2000" dirty="0" smtClean="0"/>
              <a:t>която трябва да е не повече от 10</a:t>
            </a:r>
            <a:endParaRPr lang="en-GB" sz="2000" dirty="0" smtClean="0"/>
          </a:p>
          <a:p>
            <a:pPr marL="901700" lvl="1" indent="-342900" algn="just">
              <a:buSzPts val="2000"/>
            </a:pPr>
            <a:r>
              <a:rPr lang="bg-BG" sz="2000" dirty="0" smtClean="0"/>
              <a:t>Може да използвате </a:t>
            </a:r>
            <a:r>
              <a:rPr lang="en-US" sz="2000" dirty="0" smtClean="0"/>
              <a:t>Visual Studio</a:t>
            </a:r>
            <a:r>
              <a:rPr lang="bg-BG" sz="2000" dirty="0" smtClean="0"/>
              <a:t>, за да измерите цикломатическата сложност, като от </a:t>
            </a:r>
            <a:r>
              <a:rPr lang="en-US" sz="2000" dirty="0" smtClean="0"/>
              <a:t>Solution Explorer </a:t>
            </a:r>
            <a:r>
              <a:rPr lang="bg-BG" sz="2000" dirty="0" smtClean="0"/>
              <a:t>изберете проект -&gt; десен бутон -&gt; </a:t>
            </a:r>
            <a:r>
              <a:rPr lang="en-US" sz="2000" dirty="0" smtClean="0"/>
              <a:t>Analyze and Code Cleanup -&gt; Calculate Code Metrics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1252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method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Неконсистентно ниво на абстракция </a:t>
            </a:r>
            <a:r>
              <a:rPr lang="en-US" sz="2400" dirty="0" smtClean="0"/>
              <a:t>[inconsistent abstraction level] (change preventer) – </a:t>
            </a:r>
            <a:r>
              <a:rPr lang="bg-BG" sz="2400" dirty="0" smtClean="0"/>
              <a:t>методите трябва да работят на консистентно ниво абстракция – не смесвайте високото с ниското ниво на поведение в един и същи метод</a:t>
            </a:r>
          </a:p>
        </p:txBody>
      </p:sp>
    </p:spTree>
    <p:extLst>
      <p:ext uri="{BB962C8B-B14F-4D97-AF65-F5344CB8AC3E}">
        <p14:creationId xmlns:p14="http://schemas.microsoft.com/office/powerpoint/2010/main" val="34412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000" dirty="0" smtClean="0"/>
              <a:t>Изкарване на метод </a:t>
            </a:r>
            <a:r>
              <a:rPr lang="en-US" sz="2000" dirty="0"/>
              <a:t>[</a:t>
            </a:r>
            <a:r>
              <a:rPr lang="en-US" sz="2000" dirty="0" smtClean="0"/>
              <a:t>extract method]</a:t>
            </a:r>
          </a:p>
          <a:p>
            <a:pPr marL="10160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Идентифицирайте кода за изкарване в нов метод</a:t>
            </a:r>
          </a:p>
          <a:p>
            <a:pPr marL="10160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Създайте нов метод с подходящо име</a:t>
            </a:r>
          </a:p>
          <a:p>
            <a:pPr marL="10160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Копирайте кода от източника в новия метод</a:t>
            </a:r>
          </a:p>
          <a:p>
            <a:pPr marL="1473200" lvl="2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Временните променливи, използвани само в този код могат също да бъдат копирани</a:t>
            </a:r>
          </a:p>
          <a:p>
            <a:pPr marL="10160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Идентифицирайте променените локални променливи</a:t>
            </a:r>
          </a:p>
          <a:p>
            <a:pPr marL="1473200" lvl="2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Трябва ли новия метод да връща стойност?</a:t>
            </a:r>
          </a:p>
          <a:p>
            <a:pPr marL="1473200" lvl="2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Ако е повече от една, помислете за изкарване на по-малък метод</a:t>
            </a:r>
          </a:p>
        </p:txBody>
      </p:sp>
    </p:spTree>
    <p:extLst>
      <p:ext uri="{BB962C8B-B14F-4D97-AF65-F5344CB8AC3E}">
        <p14:creationId xmlns:p14="http://schemas.microsoft.com/office/powerpoint/2010/main" val="8423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800" dirty="0" smtClean="0"/>
              <a:t>Изкарване на метод </a:t>
            </a:r>
            <a:r>
              <a:rPr lang="en-US" sz="2800" dirty="0"/>
              <a:t>[</a:t>
            </a:r>
            <a:r>
              <a:rPr lang="en-US" sz="2800" dirty="0" smtClean="0"/>
              <a:t>extract method]</a:t>
            </a:r>
            <a:endParaRPr lang="bg-BG" sz="2800" dirty="0" smtClean="0"/>
          </a:p>
          <a:p>
            <a:pPr marL="901700" lvl="1" indent="-342900" algn="just">
              <a:buSzPts val="2000"/>
              <a:buFont typeface="+mj-lt"/>
              <a:buAutoNum type="arabicPeriod" startAt="5"/>
            </a:pPr>
            <a:r>
              <a:rPr lang="bg-BG" dirty="0" smtClean="0"/>
              <a:t>Компилирайте</a:t>
            </a:r>
          </a:p>
          <a:p>
            <a:pPr marL="901700" lvl="1" indent="-342900" algn="just">
              <a:buSzPts val="2000"/>
              <a:buFont typeface="+mj-lt"/>
              <a:buAutoNum type="arabicPeriod" startAt="5"/>
            </a:pPr>
            <a:r>
              <a:rPr lang="bg-BG" dirty="0" smtClean="0"/>
              <a:t>Сменете изкараният код с извикване на новия метод</a:t>
            </a:r>
          </a:p>
          <a:p>
            <a:pPr marL="901700" lvl="1" indent="-342900" algn="just">
              <a:buSzPts val="2000"/>
              <a:buFont typeface="+mj-lt"/>
              <a:buAutoNum type="arabicPeriod" startAt="5"/>
            </a:pPr>
            <a:r>
              <a:rPr lang="bg-BG" dirty="0" smtClean="0"/>
              <a:t>Компилирайте и тествайте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000" dirty="0" smtClean="0"/>
              <a:t>Преименуване на метод </a:t>
            </a:r>
            <a:r>
              <a:rPr lang="en-US" sz="2000" dirty="0" smtClean="0"/>
              <a:t>[rename method]</a:t>
            </a:r>
          </a:p>
          <a:p>
            <a:pPr marL="901700" lvl="1" indent="-342900" algn="just">
              <a:buSzPts val="2000"/>
              <a:buFont typeface="+mj-lt"/>
              <a:buAutoNum type="arabicPeriod"/>
            </a:pPr>
            <a:r>
              <a:rPr lang="bg-BG" sz="1800" dirty="0" smtClean="0"/>
              <a:t>Имплементиран ли е метода от под-/надкласове</a:t>
            </a:r>
          </a:p>
          <a:p>
            <a:pPr marL="1358900" lvl="2" algn="just">
              <a:buSzPts val="2000"/>
              <a:buFont typeface="+mj-lt"/>
              <a:buAutoNum type="arabicPeriod"/>
            </a:pPr>
            <a:r>
              <a:rPr lang="bg-BG" sz="1700" dirty="0" smtClean="0"/>
              <a:t>Ако е, повторете стъпките за всяка имплементация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Създайте нов метод със същите параметри и новото име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Копирайте (не изрязвайте) тялото на стария метод в тялото на новия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Компилирайте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Променете стария метод така, че да извиква новия (опционално)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Компилирайте и тествайте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Намерете всички извиквания на стария метод и ги променете към новия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r>
              <a:rPr lang="bg-BG" sz="1800" dirty="0" smtClean="0"/>
              <a:t>Премахнете стария метод. Компилирайте и тествайте</a:t>
            </a:r>
          </a:p>
          <a:p>
            <a:pPr marL="901700" lvl="1" algn="just">
              <a:buSzPts val="2000"/>
              <a:buFont typeface="+mj-lt"/>
              <a:buAutoNum type="arabicPeriod"/>
            </a:pPr>
            <a:endParaRPr lang="bg-BG" sz="1800" dirty="0" smtClean="0"/>
          </a:p>
        </p:txBody>
      </p:sp>
    </p:spTree>
    <p:extLst>
      <p:ext uri="{BB962C8B-B14F-4D97-AF65-F5344CB8AC3E}">
        <p14:creationId xmlns:p14="http://schemas.microsoft.com/office/powerpoint/2010/main" val="27884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Въвеждане на поясняваща променлива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Декларирайте променлива и задайте за стойността ѝ част от сложен израз</a:t>
            </a:r>
          </a:p>
          <a:p>
            <a:pPr marL="1308100" lvl="2" algn="just">
              <a:buSzPts val="2000"/>
              <a:buFont typeface="+mj-lt"/>
              <a:buAutoNum type="arabicPeriod"/>
            </a:pPr>
            <a:r>
              <a:rPr lang="bg-BG" sz="1800" dirty="0" smtClean="0"/>
              <a:t>Бъдете сигурни, че е добре именувана</a:t>
            </a:r>
          </a:p>
          <a:p>
            <a:pPr marL="850900" lvl="1" algn="just">
              <a:buSzPts val="2000"/>
              <a:buFont typeface="+mj-lt"/>
              <a:buAutoNum type="arabicPeriod"/>
            </a:pPr>
            <a:r>
              <a:rPr lang="bg-BG" sz="2000" dirty="0" smtClean="0"/>
              <a:t>Сменете частта от израза с променливата</a:t>
            </a:r>
          </a:p>
          <a:p>
            <a:pPr marL="850900" lvl="1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и тествайте</a:t>
            </a:r>
            <a:endParaRPr lang="bg-BG" sz="2000" dirty="0"/>
          </a:p>
          <a:p>
            <a:pPr marL="0" indent="0" algn="just">
              <a:buSzPts val="2000"/>
              <a:buNone/>
            </a:pPr>
            <a:endParaRPr lang="bg-BG" sz="2400" dirty="0" smtClean="0"/>
          </a:p>
          <a:p>
            <a:pPr marL="0" indent="0" algn="just">
              <a:buSzPts val="2000"/>
              <a:buNone/>
            </a:pPr>
            <a:r>
              <a:rPr lang="bg-BG" sz="2400" dirty="0" smtClean="0"/>
              <a:t>При нужда повторете и за други части от израза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1928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методи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Смяна на поясняващата променлива със заявка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Потвърдете, че на променливата се задава стойност само веднъж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Вземете дясната част от израза и я превърнете в метод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и тествайте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Сменете всички референци на променливата с извикявания към метода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и тествайте</a:t>
            </a:r>
          </a:p>
          <a:p>
            <a:pPr marL="850900" lvl="1" indent="-342900" algn="just">
              <a:buSzPts val="2000"/>
              <a:buFont typeface="+mj-lt"/>
              <a:buAutoNum type="arabicPeriod"/>
            </a:pPr>
            <a:r>
              <a:rPr lang="bg-BG" sz="2000" dirty="0" smtClean="0"/>
              <a:t>Премахнете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90487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Голям клас </a:t>
            </a:r>
            <a:r>
              <a:rPr lang="en-US" sz="2400" dirty="0" smtClean="0"/>
              <a:t>[large class] (bloater) – </a:t>
            </a:r>
            <a:r>
              <a:rPr lang="bg-BG" sz="2400" dirty="0" smtClean="0"/>
              <a:t>големия клас най-вероятно има прекано много отговорности и може да бъде разбит на два или три по-малки, по-фокусирани</a:t>
            </a:r>
            <a:r>
              <a:rPr lang="en-GB" sz="2400" dirty="0" smtClean="0"/>
              <a:t> </a:t>
            </a:r>
            <a:r>
              <a:rPr lang="bg-BG" sz="2400" dirty="0" smtClean="0"/>
              <a:t>класове</a:t>
            </a:r>
          </a:p>
          <a:p>
            <a:pPr marL="850900" lvl="1" indent="-342900" algn="just">
              <a:buSzPts val="2000"/>
            </a:pPr>
            <a:r>
              <a:rPr lang="bg-BG" sz="2200" dirty="0" smtClean="0"/>
              <a:t>Извлечете метод </a:t>
            </a:r>
            <a:r>
              <a:rPr lang="en-US" sz="2200" dirty="0" smtClean="0"/>
              <a:t>[extract method]</a:t>
            </a:r>
          </a:p>
          <a:p>
            <a:pPr marL="850900" lvl="1" indent="-342900" algn="just">
              <a:buSzPts val="2000"/>
            </a:pPr>
            <a:r>
              <a:rPr lang="bg-BG" sz="2200" dirty="0" smtClean="0"/>
              <a:t>Извлечете клас</a:t>
            </a:r>
          </a:p>
          <a:p>
            <a:pPr marL="850900" lvl="1" indent="-342900" algn="just">
              <a:buSzPts val="2000"/>
            </a:pPr>
            <a:r>
              <a:rPr lang="bg-BG" sz="2200" dirty="0" smtClean="0"/>
              <a:t>Извлечете подклас или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149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Клас, който не прави много </a:t>
            </a:r>
            <a:r>
              <a:rPr lang="en-GB" sz="2400" dirty="0" smtClean="0"/>
              <a:t>[class doesn’t do much] (bloater) – </a:t>
            </a:r>
            <a:r>
              <a:rPr lang="bg-BG" sz="2400" dirty="0" smtClean="0"/>
              <a:t>понякога след рефакториране даден клас не прави много</a:t>
            </a:r>
          </a:p>
          <a:p>
            <a:pPr marL="393700" indent="-342900" algn="just">
              <a:buSzPts val="2000"/>
            </a:pPr>
            <a:r>
              <a:rPr lang="bg-BG" sz="2400" dirty="0" smtClean="0"/>
              <a:t>Ако това, за което класа служи в сегашното си състояние има по-голяма логика да се извършва другаде – извлечете го и изтрийте класа</a:t>
            </a:r>
          </a:p>
          <a:p>
            <a:pPr marL="393700" indent="-342900" algn="just">
              <a:buSzPts val="2000"/>
            </a:pPr>
            <a:r>
              <a:rPr lang="bg-BG" sz="2400" dirty="0" smtClean="0"/>
              <a:t>Мързелив клас </a:t>
            </a:r>
            <a:r>
              <a:rPr lang="en-GB" sz="2400" dirty="0" smtClean="0"/>
              <a:t>[lazy class] (dispensable) – </a:t>
            </a:r>
            <a:r>
              <a:rPr lang="bg-BG" sz="2400" dirty="0" smtClean="0"/>
              <a:t>клас, който не върши достатъчно, за да оправдае съществуването си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8355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Временно поле </a:t>
            </a:r>
            <a:r>
              <a:rPr lang="en-US" sz="2400" dirty="0" smtClean="0"/>
              <a:t>[temporary field]</a:t>
            </a:r>
            <a:r>
              <a:rPr lang="bg-BG" sz="2400" dirty="0" smtClean="0"/>
              <a:t> </a:t>
            </a:r>
            <a:r>
              <a:rPr lang="en-US" sz="2400" dirty="0" smtClean="0"/>
              <a:t>(object-orientation abuser) – </a:t>
            </a:r>
            <a:r>
              <a:rPr lang="bg-BG" sz="2400" dirty="0" smtClean="0"/>
              <a:t>клас, който има поле, използвано само в определени случаи, обикновено, за да се предаде състояние между методи, вместо да се използват параметри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26785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Запознаване с проект – примерен процес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Инструменти и технологии</a:t>
            </a:r>
          </a:p>
          <a:p>
            <a:pPr lvl="1" indent="-355600" algn="just">
              <a:buSzPts val="2000"/>
            </a:pPr>
            <a:r>
              <a:rPr lang="bg-BG" dirty="0" smtClean="0"/>
              <a:t>Имате ли всички инструменти, нужни, за да се подкара проекта на вашата машина?</a:t>
            </a:r>
          </a:p>
          <a:p>
            <a:pPr lvl="1" indent="-355600" algn="just">
              <a:buSzPts val="2000"/>
            </a:pPr>
            <a:r>
              <a:rPr lang="bg-BG" dirty="0" smtClean="0"/>
              <a:t>Ако разполагате с по-нови/по-стари инструменти, ще можете ли да подкарате проекта?</a:t>
            </a:r>
          </a:p>
          <a:p>
            <a:pPr marL="558800" lvl="1" indent="0" algn="just">
              <a:buSzPts val="20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16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Алтернативни класове с различни интерфрейси </a:t>
            </a:r>
            <a:r>
              <a:rPr lang="en-GB" sz="2400" dirty="0" smtClean="0"/>
              <a:t>[common classes with different interfaces] (object-orientation abuser)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bg-BG" sz="2400" dirty="0" smtClean="0"/>
              <a:t>общите операци трябва да споделят общи семантики като имена, параметри и ред на параметрите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11321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Паралелна йерархия на наследяване </a:t>
            </a:r>
            <a:r>
              <a:rPr lang="en-US" sz="2400" dirty="0" smtClean="0"/>
              <a:t>[parallel inheritance hierarchy] </a:t>
            </a:r>
            <a:r>
              <a:rPr lang="bg-BG" sz="2400" dirty="0" smtClean="0"/>
              <a:t>(</a:t>
            </a:r>
            <a:r>
              <a:rPr lang="en-GB" sz="2400" dirty="0" smtClean="0"/>
              <a:t>change preventer</a:t>
            </a:r>
            <a:r>
              <a:rPr lang="bg-BG" sz="2400" dirty="0" smtClean="0"/>
              <a:t>)</a:t>
            </a:r>
            <a:r>
              <a:rPr lang="en-GB" sz="2400" dirty="0" smtClean="0"/>
              <a:t> – </a:t>
            </a:r>
            <a:r>
              <a:rPr lang="bg-BG" sz="2400" dirty="0" smtClean="0"/>
              <a:t>две концепции са моделирани с наследствена йерархия – всяка промяна в един наследик изисква съответната промяна и в друг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23873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Клас за данни </a:t>
            </a:r>
            <a:r>
              <a:rPr lang="en-GB" sz="2400" dirty="0" smtClean="0"/>
              <a:t>[data class] (dispensable) –</a:t>
            </a:r>
            <a:r>
              <a:rPr lang="bg-BG" sz="2400" dirty="0" smtClean="0"/>
              <a:t> клас, който няма никакво поведение, а съдържа само свойства и полета</a:t>
            </a:r>
          </a:p>
          <a:p>
            <a:pPr marL="393700" indent="-342900" algn="just">
              <a:buSzPts val="2000"/>
            </a:pPr>
            <a:endParaRPr lang="bg-BG" sz="2400" dirty="0"/>
          </a:p>
          <a:p>
            <a:pPr marL="393700" indent="-342900" algn="just">
              <a:buSzPts val="2000"/>
            </a:pPr>
            <a:r>
              <a:rPr lang="bg-BG" sz="2400" dirty="0" smtClean="0"/>
              <a:t>Забележка: Не става въпрос за класовете, които </a:t>
            </a:r>
            <a:r>
              <a:rPr lang="en-US" sz="2400" dirty="0" smtClean="0"/>
              <a:t>Entity Framework </a:t>
            </a:r>
            <a:r>
              <a:rPr lang="bg-BG" sz="2400" dirty="0" smtClean="0"/>
              <a:t>използва или за </a:t>
            </a:r>
            <a:r>
              <a:rPr lang="en-US" sz="2400" dirty="0" smtClean="0"/>
              <a:t>DTO</a:t>
            </a:r>
            <a:r>
              <a:rPr lang="bg-BG" sz="2400" dirty="0" smtClean="0"/>
              <a:t>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34931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class smells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400" dirty="0" smtClean="0"/>
              <a:t>Скрита зависимост </a:t>
            </a:r>
            <a:r>
              <a:rPr lang="en-US" sz="2400" dirty="0" smtClean="0"/>
              <a:t>[hidden dependency] (</a:t>
            </a:r>
            <a:r>
              <a:rPr lang="en-GB" sz="2400" dirty="0" smtClean="0"/>
              <a:t>coupler</a:t>
            </a:r>
            <a:r>
              <a:rPr lang="en-US" sz="2400" dirty="0" smtClean="0"/>
              <a:t>) – </a:t>
            </a:r>
            <a:r>
              <a:rPr lang="bg-BG" sz="2400" dirty="0" smtClean="0"/>
              <a:t>класове, имащи външни зависимости,  които не са оказани в конструктора им</a:t>
            </a:r>
          </a:p>
        </p:txBody>
      </p:sp>
    </p:spTree>
    <p:extLst>
      <p:ext uri="{BB962C8B-B14F-4D97-AF65-F5344CB8AC3E}">
        <p14:creationId xmlns:p14="http://schemas.microsoft.com/office/powerpoint/2010/main" val="36358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класове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000" dirty="0" smtClean="0"/>
              <a:t>Енкапсулиране на поле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Създайте </a:t>
            </a:r>
            <a:r>
              <a:rPr lang="en-US" sz="2000" dirty="0" smtClean="0"/>
              <a:t>get</a:t>
            </a:r>
            <a:r>
              <a:rPr lang="bg-BG" sz="2000" dirty="0" smtClean="0"/>
              <a:t> и </a:t>
            </a:r>
            <a:r>
              <a:rPr lang="en-US" sz="2000" dirty="0" smtClean="0"/>
              <a:t>set</a:t>
            </a:r>
            <a:r>
              <a:rPr lang="bg-BG" sz="2000" dirty="0" smtClean="0"/>
              <a:t> методи за полето</a:t>
            </a:r>
          </a:p>
          <a:p>
            <a:pPr marL="1308100" lvl="2" algn="just">
              <a:buSzPts val="2000"/>
              <a:buFontTx/>
              <a:buChar char="-"/>
            </a:pPr>
            <a:r>
              <a:rPr lang="bg-BG" sz="2000" dirty="0" smtClean="0"/>
              <a:t>Опционално използвайте автоматично свойство</a:t>
            </a:r>
            <a:endParaRPr lang="bg-BG" sz="2000" dirty="0"/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Намерете всички референции към полето</a:t>
            </a:r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Променете всички референции така, че да използват полето</a:t>
            </a:r>
            <a:endParaRPr lang="bg-BG" sz="2000" dirty="0"/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след всяка промяна</a:t>
            </a:r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Променете полето на </a:t>
            </a:r>
            <a:r>
              <a:rPr lang="en-GB" sz="2000" dirty="0" smtClean="0"/>
              <a:t>private</a:t>
            </a:r>
          </a:p>
          <a:p>
            <a:pPr marL="958850" lvl="1" indent="-457200" algn="just">
              <a:buSzPts val="2000"/>
              <a:buFont typeface="+mj-lt"/>
              <a:buAutoNum type="arabicPeriod"/>
            </a:pPr>
            <a:r>
              <a:rPr lang="bg-BG" sz="2000" dirty="0" smtClean="0"/>
              <a:t>Компилирайте и тествайте</a:t>
            </a:r>
          </a:p>
          <a:p>
            <a:pPr marL="387350" indent="-342900" algn="just">
              <a:buSzPts val="2000"/>
            </a:pPr>
            <a:r>
              <a:rPr lang="bg-BG" sz="2200" dirty="0" smtClean="0"/>
              <a:t>Бъдете внимателни при премахването на </a:t>
            </a:r>
            <a:r>
              <a:rPr lang="en-US" sz="2200" dirty="0" smtClean="0"/>
              <a:t>get/set</a:t>
            </a:r>
            <a:r>
              <a:rPr lang="bg-BG" sz="2200" dirty="0" smtClean="0"/>
              <a:t> метод – </a:t>
            </a:r>
            <a:r>
              <a:rPr lang="en-US" sz="2200" dirty="0" smtClean="0"/>
              <a:t>Entity Framework </a:t>
            </a:r>
            <a:r>
              <a:rPr lang="bg-BG" sz="2200" dirty="0" smtClean="0"/>
              <a:t>изисква </a:t>
            </a:r>
            <a:r>
              <a:rPr lang="en-US" sz="2200" dirty="0" smtClean="0"/>
              <a:t>set </a:t>
            </a:r>
            <a:r>
              <a:rPr lang="bg-BG" sz="2200" dirty="0" smtClean="0"/>
              <a:t>(дори и да е </a:t>
            </a:r>
            <a:r>
              <a:rPr lang="en-US" sz="2200" dirty="0" smtClean="0"/>
              <a:t>private)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16390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Рефакториран</a:t>
            </a:r>
            <a:r>
              <a:rPr lang="en-US" dirty="0" smtClean="0"/>
              <a:t>e – </a:t>
            </a:r>
            <a:r>
              <a:rPr lang="bg-BG" dirty="0" smtClean="0"/>
              <a:t>специфично за класове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93700" indent="-342900" algn="just">
              <a:buSzPts val="2000"/>
            </a:pPr>
            <a:r>
              <a:rPr lang="bg-BG" sz="2000" dirty="0" smtClean="0"/>
              <a:t>Енкапсулиране на колекция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Добавете изрични </a:t>
            </a:r>
            <a:r>
              <a:rPr lang="en-US" sz="1800" dirty="0" smtClean="0"/>
              <a:t>Add/Remove</a:t>
            </a:r>
            <a:r>
              <a:rPr lang="bg-BG" sz="1800" dirty="0" smtClean="0"/>
              <a:t> методи 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Инициализирайте полето с празна колекция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Компилирайте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Намерете референциите, които задават стойност на колекцията</a:t>
            </a:r>
          </a:p>
          <a:p>
            <a:pPr marL="1422400" lvl="2" indent="-457200" algn="just">
              <a:buSzPts val="2000"/>
              <a:buFont typeface="+mj-lt"/>
              <a:buAutoNum type="arabicPeriod"/>
            </a:pPr>
            <a:r>
              <a:rPr lang="bg-BG" sz="1700" dirty="0" smtClean="0"/>
              <a:t>Модифицирайте така, че да използват </a:t>
            </a:r>
            <a:r>
              <a:rPr lang="en-US" sz="1700" dirty="0" smtClean="0"/>
              <a:t>Add/Remove</a:t>
            </a:r>
            <a:r>
              <a:rPr lang="bg-BG" sz="1700" dirty="0" smtClean="0"/>
              <a:t> методите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Компилирайте и тествайте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Намерете референциите, които извличат и после променят колекцията. </a:t>
            </a:r>
            <a:r>
              <a:rPr lang="bg-BG" sz="1800" dirty="0"/>
              <a:t>Компилирайте и </a:t>
            </a:r>
            <a:r>
              <a:rPr lang="bg-BG" sz="1800" dirty="0" smtClean="0"/>
              <a:t>тествайте</a:t>
            </a:r>
          </a:p>
          <a:p>
            <a:pPr marL="965200" lvl="1" indent="-457200" algn="just">
              <a:buSzPts val="2000"/>
              <a:buFont typeface="+mj-lt"/>
              <a:buAutoNum type="arabicPeriod"/>
            </a:pPr>
            <a:r>
              <a:rPr lang="bg-BG" sz="1800" dirty="0" smtClean="0"/>
              <a:t>Модифицирайте </a:t>
            </a:r>
            <a:r>
              <a:rPr lang="en-US" sz="1800" dirty="0" smtClean="0"/>
              <a:t>get</a:t>
            </a:r>
            <a:r>
              <a:rPr lang="bg-BG" sz="1800" dirty="0" smtClean="0"/>
              <a:t> метода така, че да връща </a:t>
            </a:r>
            <a:r>
              <a:rPr lang="en-US" sz="1800" dirty="0" smtClean="0"/>
              <a:t>read</a:t>
            </a:r>
            <a:r>
              <a:rPr lang="bg-BG" sz="1800" dirty="0"/>
              <a:t>-</a:t>
            </a:r>
            <a:r>
              <a:rPr lang="en-US" sz="1800" dirty="0" smtClean="0"/>
              <a:t>only</a:t>
            </a:r>
            <a:r>
              <a:rPr lang="bg-BG" sz="1800" dirty="0" smtClean="0"/>
              <a:t> колекция. Компилирайте и тествайте</a:t>
            </a:r>
          </a:p>
        </p:txBody>
      </p:sp>
    </p:spTree>
    <p:extLst>
      <p:ext uri="{BB962C8B-B14F-4D97-AF65-F5344CB8AC3E}">
        <p14:creationId xmlns:p14="http://schemas.microsoft.com/office/powerpoint/2010/main" val="28793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Обобщение</a:t>
            </a:r>
            <a:endParaRPr/>
          </a:p>
        </p:txBody>
      </p:sp>
      <p:sp>
        <p:nvSpPr>
          <p:cNvPr id="572" name="Google Shape;572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lvl="0" indent="-342900" algn="just">
              <a:buSzPts val="1800"/>
            </a:pPr>
            <a:r>
              <a:rPr lang="ru-RU" sz="2000" dirty="0"/>
              <a:t>Запознаване с проект</a:t>
            </a:r>
          </a:p>
          <a:p>
            <a:pPr lvl="0" indent="-355600" algn="just">
              <a:spcBef>
                <a:spcPts val="0"/>
              </a:spcBef>
              <a:buSzPts val="2000"/>
            </a:pPr>
            <a:r>
              <a:rPr lang="ru-RU" sz="2000" dirty="0"/>
              <a:t>Картографиране на проект</a:t>
            </a:r>
          </a:p>
          <a:p>
            <a:pPr lvl="0" indent="-355600" algn="just">
              <a:spcBef>
                <a:spcPts val="0"/>
              </a:spcBef>
              <a:buSzPts val="2000"/>
            </a:pPr>
            <a:r>
              <a:rPr lang="ru-RU" sz="2000" dirty="0" smtClean="0"/>
              <a:t>Рефакториране</a:t>
            </a:r>
            <a:endParaRPr lang="ru-RU" sz="2000" dirty="0"/>
          </a:p>
          <a:p>
            <a:pPr marL="0" lvl="0" indent="0">
              <a:buNone/>
            </a:pP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Запознаване с проект – примерен процес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Обмен на данни</a:t>
            </a:r>
          </a:p>
          <a:p>
            <a:pPr lvl="1" indent="-355600" algn="just">
              <a:buSzPts val="2000"/>
            </a:pPr>
            <a:r>
              <a:rPr lang="bg-BG" sz="2000" dirty="0" smtClean="0"/>
              <a:t>Как се показват данните на потребителския интерфейс?</a:t>
            </a:r>
          </a:p>
          <a:p>
            <a:pPr lvl="1" indent="-355600" algn="just">
              <a:buSzPts val="2000"/>
            </a:pPr>
            <a:r>
              <a:rPr lang="bg-BG" sz="2000" dirty="0" smtClean="0"/>
              <a:t>Как се рендират данните?</a:t>
            </a:r>
          </a:p>
          <a:p>
            <a:pPr lvl="1" indent="-355600" algn="just">
              <a:buSzPts val="2000"/>
            </a:pPr>
            <a:r>
              <a:rPr lang="bg-BG" sz="2000" dirty="0" smtClean="0"/>
              <a:t>Как се управлява състоянието? От едно място ли се управлява или от няколко?</a:t>
            </a:r>
          </a:p>
          <a:p>
            <a:pPr lvl="1" indent="-355600" algn="just">
              <a:buSzPts val="2000"/>
            </a:pPr>
            <a:r>
              <a:rPr lang="bg-BG" sz="2000" dirty="0" smtClean="0"/>
              <a:t>Как се предават данните?</a:t>
            </a:r>
          </a:p>
          <a:p>
            <a:pPr lvl="1" indent="-355600" algn="just">
              <a:buSzPts val="2000"/>
            </a:pPr>
            <a:r>
              <a:rPr lang="bg-BG" sz="2000" dirty="0" smtClean="0"/>
              <a:t>Под каква форма трябва да са данните?</a:t>
            </a:r>
          </a:p>
          <a:p>
            <a:pPr lvl="1" indent="-355600" algn="just">
              <a:buSzPts val="2000"/>
            </a:pPr>
            <a:r>
              <a:rPr lang="bg-BG" sz="2000" dirty="0" smtClean="0"/>
              <a:t>Как се запазват данните и къде?</a:t>
            </a:r>
          </a:p>
          <a:p>
            <a:pPr marL="558800" lvl="1" indent="0" algn="just">
              <a:buSzPts val="20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55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проект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Клас-диаграма – тип статична диаграма, описваща структурата на дадена система, като изобразява класовете на системата, атрибутите им, методите им и връзките помежду им</a:t>
            </a:r>
          </a:p>
          <a:p>
            <a:pPr lvl="1" indent="-355600" algn="just">
              <a:buSzPts val="2000"/>
            </a:pPr>
            <a:r>
              <a:rPr lang="bg-BG" dirty="0" smtClean="0"/>
              <a:t>Лесно запознаване със структурата на системата</a:t>
            </a:r>
          </a:p>
          <a:p>
            <a:pPr lvl="1" indent="-355600" algn="just">
              <a:buSzPts val="2000"/>
            </a:pPr>
            <a:r>
              <a:rPr lang="bg-BG" dirty="0" smtClean="0"/>
              <a:t>Бизнес </a:t>
            </a:r>
            <a:r>
              <a:rPr lang="bg-BG" dirty="0" smtClean="0"/>
              <a:t>аналитиците могат да използват клас-диаграмите, за да моделират системите от бизнес перспектива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4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878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проект</a:t>
            </a:r>
            <a:endParaRPr dirty="0"/>
          </a:p>
        </p:txBody>
      </p:sp>
      <p:pic>
        <p:nvPicPr>
          <p:cNvPr id="1026" name="Picture 2" descr="https://www.dreamincode.net/forums/uploads/monthly_10_2015/post-664854-1445979445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1" y="678179"/>
            <a:ext cx="6998678" cy="42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Картографиране на </a:t>
            </a:r>
            <a:r>
              <a:rPr lang="bg" dirty="0" smtClean="0"/>
              <a:t>проект – </a:t>
            </a:r>
            <a:r>
              <a:rPr lang="en-US" dirty="0" smtClean="0"/>
              <a:t>Visual Studio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670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dirty="0" smtClean="0"/>
              <a:t>Добавяне на клас-диаграма към проект с </a:t>
            </a:r>
            <a:r>
              <a:rPr lang="en-US" dirty="0" smtClean="0"/>
              <a:t>Visual Studio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dirty="0" smtClean="0"/>
              <a:t>Инсталация на </a:t>
            </a:r>
            <a:r>
              <a:rPr lang="en-US" dirty="0" smtClean="0"/>
              <a:t>Class Designer</a:t>
            </a:r>
            <a:r>
              <a:rPr lang="bg-BG" dirty="0" smtClean="0"/>
              <a:t> компонента</a:t>
            </a:r>
          </a:p>
          <a:p>
            <a:pPr lvl="1" indent="-355600" algn="just">
              <a:buSzPts val="2000"/>
            </a:pPr>
            <a:r>
              <a:rPr lang="bg-BG" dirty="0" smtClean="0"/>
              <a:t>От </a:t>
            </a:r>
            <a:r>
              <a:rPr lang="en-US" dirty="0" smtClean="0"/>
              <a:t>Visual Studio Installer</a:t>
            </a:r>
            <a:r>
              <a:rPr lang="bg-BG" dirty="0" smtClean="0"/>
              <a:t> изберете </a:t>
            </a:r>
            <a:r>
              <a:rPr lang="en-US" dirty="0" smtClean="0"/>
              <a:t>Tools &gt; Get Tools and Features</a:t>
            </a:r>
          </a:p>
          <a:p>
            <a:pPr lvl="1" indent="-355600" algn="just">
              <a:buSzPts val="2000"/>
            </a:pPr>
            <a:r>
              <a:rPr lang="bg-BG" dirty="0" smtClean="0"/>
              <a:t>Изберете </a:t>
            </a:r>
            <a:r>
              <a:rPr lang="en-US" dirty="0" smtClean="0"/>
              <a:t>Individual Components</a:t>
            </a:r>
            <a:r>
              <a:rPr lang="bg-BG" dirty="0" smtClean="0"/>
              <a:t> и навигирайте до </a:t>
            </a:r>
            <a:r>
              <a:rPr lang="en-US" dirty="0" smtClean="0"/>
              <a:t>Code Tools</a:t>
            </a:r>
          </a:p>
          <a:p>
            <a:pPr lvl="1" indent="-355600" algn="just">
              <a:buSzPts val="2000"/>
            </a:pPr>
            <a:r>
              <a:rPr lang="bg-BG" dirty="0" smtClean="0"/>
              <a:t>Изберете </a:t>
            </a:r>
            <a:r>
              <a:rPr lang="en-US" dirty="0" smtClean="0"/>
              <a:t>Class Designer</a:t>
            </a:r>
            <a:r>
              <a:rPr lang="bg-BG" dirty="0" smtClean="0"/>
              <a:t>, след което </a:t>
            </a:r>
            <a:r>
              <a:rPr lang="en-US" dirty="0" smtClean="0"/>
              <a:t>Modify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4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2064</Words>
  <Application>Microsoft Office PowerPoint</Application>
  <PresentationFormat>On-screen Show (16:9)</PresentationFormat>
  <Paragraphs>248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</vt:lpstr>
      <vt:lpstr>Noto Sans Symbols</vt:lpstr>
      <vt:lpstr>Master</vt:lpstr>
      <vt:lpstr>Работа с чужд код</vt:lpstr>
      <vt:lpstr>Съдържание</vt:lpstr>
      <vt:lpstr>Запознаване с проект</vt:lpstr>
      <vt:lpstr>Запознаване с проект – примерен процес</vt:lpstr>
      <vt:lpstr>Запознаване с проект – примерен процес</vt:lpstr>
      <vt:lpstr>Запознаване с проект – примерен процес</vt:lpstr>
      <vt:lpstr>Картографиране на проект</vt:lpstr>
      <vt:lpstr>Картографиране на проект</vt:lpstr>
      <vt:lpstr>Картографиране на проект – Visual Studio</vt:lpstr>
      <vt:lpstr>Картографиране на проект – Visual Studio</vt:lpstr>
      <vt:lpstr>Картографиране на проект – Visual Studio</vt:lpstr>
      <vt:lpstr>Рефакториранe</vt:lpstr>
      <vt:lpstr>Рефакториранe – защо да го правим?</vt:lpstr>
      <vt:lpstr>Рефакториранe – кога да го правим?</vt:lpstr>
      <vt:lpstr>Рефакториранe – кога да не го правим?</vt:lpstr>
      <vt:lpstr>Рефакториранe – процесът</vt:lpstr>
      <vt:lpstr>Рефакториранe – характеризиращи тестове</vt:lpstr>
      <vt:lpstr>Рефакториранe – по-чист код</vt:lpstr>
      <vt:lpstr>Рефакториранe – проблеми (code smells)</vt:lpstr>
      <vt:lpstr>Рефакториранe – принцип на най-малката изненада</vt:lpstr>
      <vt:lpstr>Рефакториранe – класификация на проблемите</vt:lpstr>
      <vt:lpstr>Рефакториранe – bloaters</vt:lpstr>
      <vt:lpstr>Рефакториранe – object-orientation abusers</vt:lpstr>
      <vt:lpstr>Рефакториранe – change preventers</vt:lpstr>
      <vt:lpstr>Рефакториранe – dispensables</vt:lpstr>
      <vt:lpstr>Рефакториранe – couplers</vt:lpstr>
      <vt:lpstr>Рефакториранe – obfuscators</vt:lpstr>
      <vt:lpstr>Рефакториранe – организация на проблемите според C# йерархията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statement smells</vt:lpstr>
      <vt:lpstr>Рефакториранe – method smells</vt:lpstr>
      <vt:lpstr>Рефакториранe – method smells</vt:lpstr>
      <vt:lpstr>Рефакториранe – method smells</vt:lpstr>
      <vt:lpstr>Рефакториранe – method smells</vt:lpstr>
      <vt:lpstr>Рефакториранe – специфично за методи</vt:lpstr>
      <vt:lpstr>Рефакториранe – специфично за методи</vt:lpstr>
      <vt:lpstr>Рефакториранe – специфично за методи</vt:lpstr>
      <vt:lpstr>Рефакториранe – специфично за методи</vt:lpstr>
      <vt:lpstr>Рефакториранe – специфично за методи</vt:lpstr>
      <vt:lpstr>Рефакториранe – class smells</vt:lpstr>
      <vt:lpstr>Рефакториранe – class smells</vt:lpstr>
      <vt:lpstr>Рефакториранe – class smells</vt:lpstr>
      <vt:lpstr>Рефакториранe – class smells</vt:lpstr>
      <vt:lpstr>Рефакториранe – class smells</vt:lpstr>
      <vt:lpstr>Рефакториранe – class smells</vt:lpstr>
      <vt:lpstr>Рефакториранe – class smells</vt:lpstr>
      <vt:lpstr>Рефакториранe – специфично за класове</vt:lpstr>
      <vt:lpstr>Рефакториранe – специфично за класове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чужд код</dc:title>
  <cp:lastModifiedBy>Danail Iliew</cp:lastModifiedBy>
  <cp:revision>33</cp:revision>
  <dcterms:modified xsi:type="dcterms:W3CDTF">2019-12-22T16:27:19Z</dcterms:modified>
</cp:coreProperties>
</file>