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73" r:id="rId3"/>
    <p:sldId id="479" r:id="rId4"/>
    <p:sldId id="468" r:id="rId5"/>
    <p:sldId id="469" r:id="rId6"/>
    <p:sldId id="470" r:id="rId7"/>
    <p:sldId id="471" r:id="rId8"/>
    <p:sldId id="472" r:id="rId9"/>
    <p:sldId id="476" r:id="rId10"/>
    <p:sldId id="477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DFAE858-4CFF-4A7B-9D06-5696C22360BB}">
          <p14:sldIdLst>
            <p14:sldId id="473"/>
            <p14:sldId id="479"/>
          </p14:sldIdLst>
        </p14:section>
        <p14:section name="Масиви" id="{A8BFDC19-BB19-43A4-B113-ADD28CD2BECD}">
          <p14:sldIdLst>
            <p14:sldId id="468"/>
            <p14:sldId id="469"/>
            <p14:sldId id="470"/>
            <p14:sldId id="471"/>
            <p14:sldId id="472"/>
          </p14:sldIdLst>
        </p14:section>
        <p14:section name="Заключение" id="{490D3B59-CCE9-4360-8ABE-5E9D2D396257}">
          <p14:sldIdLst>
            <p14:sldId id="476"/>
            <p14:sldId id="47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37FAD32-39BB-4DC2-844D-5E1F13A523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391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C93CC2E-53D1-47B2-B9E8-7504688B4B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489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AFF4006-0127-4A38-8A9B-EBAC001F36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896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FA0ACE4-6710-4701-98ED-07557A5A13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655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0766E-DBD4-4FBE-9494-52C92B330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8373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BC737F-7965-4CA3-A495-E433E14762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9620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9412" y="1554117"/>
            <a:ext cx="11110698" cy="1260859"/>
          </a:xfrm>
        </p:spPr>
        <p:txBody>
          <a:bodyPr>
            <a:normAutofit fontScale="97500"/>
          </a:bodyPr>
          <a:lstStyle/>
          <a:p>
            <a:r>
              <a:rPr lang="bg-BG" dirty="0"/>
              <a:t>Работа с масиви</a:t>
            </a:r>
            <a:r>
              <a:rPr lang="en-US" dirty="0"/>
              <a:t>: </a:t>
            </a:r>
            <a:r>
              <a:rPr lang="bg-BG" dirty="0"/>
              <a:t>Постоянен размер. Множества от елементи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8898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99D6F81-F726-4D6D-BAE9-971D3951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Що е масив?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Масиви от различни типове (примери)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Даване на стойност на елемент от масив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Достъп до елемент от масив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B435ABC-855F-4E8D-94F7-0682B820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 програмирането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масивът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множество от елементи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номерирани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същия тип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намример</a:t>
            </a:r>
            <a:r>
              <a:rPr lang="en-US" dirty="0"/>
              <a:t> integers</a:t>
            </a:r>
            <a:r>
              <a:rPr lang="bg-BG" dirty="0"/>
              <a:t> – цели числа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Масивите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постоянен размер(дължина)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</a:t>
            </a:r>
            <a:r>
              <a:rPr lang="bg-BG" dirty="0"/>
              <a:t>не може да бъде променяна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представляват масивите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4243325" y="4219983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84212" y="4500588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34290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Индекс на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Елемент от масива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EC31B88-79E2-48AB-8180-AF0344FBC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10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Създаване на</a:t>
            </a:r>
            <a:r>
              <a:rPr lang="en-US" dirty="0"/>
              <a:t> </a:t>
            </a:r>
            <a:r>
              <a:rPr lang="bg-BG" dirty="0"/>
              <a:t>масив от 10</a:t>
            </a:r>
            <a:r>
              <a:rPr lang="en-US" dirty="0"/>
              <a:t> </a:t>
            </a:r>
            <a:r>
              <a:rPr lang="bg-BG" dirty="0"/>
              <a:t>цели числа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Задаване на стойности </a:t>
            </a:r>
            <a:r>
              <a:rPr lang="bg-BG" dirty="0"/>
              <a:t>на елементите на масива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Достъп</a:t>
            </a:r>
            <a:r>
              <a:rPr lang="en-US" dirty="0"/>
              <a:t> </a:t>
            </a:r>
            <a:r>
              <a:rPr lang="bg-BG" dirty="0"/>
              <a:t>до елементите на масива по индекс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масиви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77493" y="616955"/>
            <a:ext cx="3917519" cy="1145878"/>
          </a:xfrm>
          <a:prstGeom prst="wedgeRoundRectCallout">
            <a:avLst>
              <a:gd name="adj1" fmla="val -71801"/>
              <a:gd name="adj2" fmla="val 6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елеленти получават стойност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47012" y="1922864"/>
            <a:ext cx="3428999" cy="1547447"/>
          </a:xfrm>
          <a:prstGeom prst="wedgeRoundRectCallout">
            <a:avLst>
              <a:gd name="adj1" fmla="val -62882"/>
              <a:gd name="adj2" fmla="val 52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пази дъжината</a:t>
            </a:r>
          </a:p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(брой елементи) на масива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21534" y="4075666"/>
            <a:ext cx="3044878" cy="1494692"/>
          </a:xfrm>
          <a:prstGeom prst="wedgeRoundRectCallout">
            <a:avLst>
              <a:gd name="adj1" fmla="val -64030"/>
              <a:gd name="adj2" fmla="val 429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Операторът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служи за достъп до елементите</a:t>
            </a:r>
          </a:p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1C56856-75BA-45A2-A37D-9330C1630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Дните от седмицата могат да бъдат запазени 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низове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Дни от седмицата – 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79449"/>
              </p:ext>
            </p:extLst>
          </p:nvPr>
        </p:nvGraphicFramePr>
        <p:xfrm>
          <a:off x="6554685" y="1923772"/>
          <a:ext cx="4492727" cy="475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  <a:r>
                        <a:rPr lang="bg-BG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(име)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  <a:endParaRPr lang="bg-BG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bg-BG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(Стойност) 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6CFF9CA-8FF4-46A1-8A0F-9B9A7332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4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ден от седмицата като 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[1…7] </a:t>
            </a:r>
            <a:r>
              <a:rPr lang="bg-BG" dirty="0"/>
              <a:t>и изведете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 на деня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(in English) </a:t>
            </a:r>
            <a:r>
              <a:rPr lang="bg-BG" dirty="0"/>
              <a:t>или 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Ден от седмицата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14320"/>
              </p:ext>
            </p:extLst>
          </p:nvPr>
        </p:nvGraphicFramePr>
        <p:xfrm>
          <a:off x="3734971" y="2587625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3" imgW="4088880" imgH="2907720" progId="Photoshop.Image.15">
                  <p:embed/>
                </p:oleObj>
              </mc:Choice>
              <mc:Fallback>
                <p:oleObj name="Image" r:id="rId3" imgW="4088880" imgH="2907720" progId="Photoshop.Image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4971" y="2587625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FCDF76D-E2C0-4F6F-AF88-1E1EB766D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8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Ден от седмицата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931" y="198120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Console.WriteLine("Invalid day!");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71A9454-548B-4708-A2F7-18E678BD1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7607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Масивите</a:t>
            </a:r>
            <a:r>
              <a:rPr lang="bg-BG" sz="3000" dirty="0"/>
              <a:t> са променливи 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един и същи тип</a:t>
            </a:r>
            <a:r>
              <a:rPr lang="bg-BG" sz="3000" dirty="0"/>
              <a:t>, с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едно и също име</a:t>
            </a:r>
            <a:r>
              <a:rPr lang="bg-BG" sz="3000" dirty="0"/>
              <a:t>, различаващи се по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индекс</a:t>
            </a:r>
          </a:p>
          <a:p>
            <a:pPr>
              <a:lnSpc>
                <a:spcPct val="110000"/>
              </a:lnSpc>
            </a:pPr>
            <a:r>
              <a:rPr lang="bg-BG" sz="3000" dirty="0"/>
              <a:t>Достъпът до елемент от масив става с посочване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на масива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индекса</a:t>
            </a:r>
            <a:r>
              <a:rPr lang="bg-BG" sz="3000" dirty="0"/>
              <a:t> му</a:t>
            </a:r>
          </a:p>
          <a:p>
            <a:pPr>
              <a:lnSpc>
                <a:spcPct val="110000"/>
              </a:lnSpc>
            </a:pPr>
            <a:r>
              <a:rPr lang="bg-BG" sz="3000" dirty="0"/>
              <a:t>Индексите са 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sz="3000" dirty="0"/>
              <a:t> до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Length-1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bg-BG" sz="3000" dirty="0"/>
              <a:t>Броят на елементите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постоянен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bg-BG" sz="3000" dirty="0"/>
          </a:p>
          <a:p>
            <a:pPr>
              <a:lnSpc>
                <a:spcPct val="11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31C5D2-8C0F-4EAA-A704-44A19C7D1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263" y="4343401"/>
            <a:ext cx="4055686" cy="205364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EE5F172-F131-4D4E-ADDA-1ECA52A5C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Масиви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6700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7154</TotalTime>
  <Words>704</Words>
  <Application>Microsoft Office PowerPoint</Application>
  <PresentationFormat>Custom</PresentationFormat>
  <Paragraphs>115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Image</vt:lpstr>
      <vt:lpstr>Масиви</vt:lpstr>
      <vt:lpstr>Съдържание</vt:lpstr>
      <vt:lpstr>Какво представляват масивите?</vt:lpstr>
      <vt:lpstr>Работа с масиви</vt:lpstr>
      <vt:lpstr>Дни от седмицата – Пример</vt:lpstr>
      <vt:lpstr>Задача: Ден от седмицата</vt:lpstr>
      <vt:lpstr>Решение: Ден от седмицата</vt:lpstr>
      <vt:lpstr>Какво научихме този час?</vt:lpstr>
      <vt:lpstr>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2019-12-16T19:11:41Z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