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479" r:id="rId3"/>
    <p:sldId id="480" r:id="rId4"/>
    <p:sldId id="468" r:id="rId5"/>
    <p:sldId id="469" r:id="rId6"/>
    <p:sldId id="470" r:id="rId7"/>
    <p:sldId id="471" r:id="rId8"/>
    <p:sldId id="472" r:id="rId9"/>
    <p:sldId id="476" r:id="rId10"/>
    <p:sldId id="477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C87B248-7BF8-4348-8DC0-E6601AE6D38A}">
          <p14:sldIdLst>
            <p14:sldId id="479"/>
            <p14:sldId id="480"/>
          </p14:sldIdLst>
        </p14:section>
        <p14:section name="Готови методи за работа с масиви" id="{45FD82FC-485E-4010-A27D-8FD42E872445}">
          <p14:sldIdLst>
            <p14:sldId id="468"/>
            <p14:sldId id="469"/>
            <p14:sldId id="470"/>
            <p14:sldId id="471"/>
            <p14:sldId id="472"/>
          </p14:sldIdLst>
        </p14:section>
        <p14:section name="Заключение" id="{96A17B96-AB59-4630-9C17-23873F7DC9D6}">
          <p14:sldIdLst>
            <p14:sldId id="476"/>
            <p14:sldId id="477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202287C5-9297-433B-A960-4864856587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18322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8CA6E90-BF2B-477A-9B0D-B9A6B21CA1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1352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802E677-AC8D-447C-88CA-C56AA157C0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81761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000ED58-1904-418D-9536-7A77359CEE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2380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0153C89-CBC3-4D2B-86BE-BCE08DFB4D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831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6EC655D-AF30-49D2-94B0-21B93A28ED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9996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ACE227C-476B-46AC-A787-D2E861FCD6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85558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16D590B-69EE-4D2F-9B57-0170F54294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93140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E166D26-5990-4471-A29C-517629195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95718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74F715A-5AF3-4FD0-88CF-6D8853D9D1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1354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/>
              <a:t>Масиви. Методи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82500" lnSpcReduction="10000"/>
          </a:bodyPr>
          <a:lstStyle/>
          <a:p>
            <a:r>
              <a:rPr lang="bg-BG" dirty="0"/>
              <a:t>Готови методи за обработка на масиви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63974"/>
              </p:ext>
            </p:extLst>
          </p:nvPr>
        </p:nvGraphicFramePr>
        <p:xfrm>
          <a:off x="7963742" y="4245352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76434"/>
              </p:ext>
            </p:extLst>
          </p:nvPr>
        </p:nvGraphicFramePr>
        <p:xfrm>
          <a:off x="7963742" y="5303194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Curved Down Arrow 15"/>
          <p:cNvSpPr/>
          <p:nvPr/>
        </p:nvSpPr>
        <p:spPr>
          <a:xfrm rot="5400000">
            <a:off x="10905909" y="4940075"/>
            <a:ext cx="1168400" cy="7137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9736" y="2249595"/>
            <a:ext cx="4927268" cy="193899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[] arr = { 100 , 4, -5, 1, 10 };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Array.</a:t>
            </a:r>
            <a:r>
              <a:rPr lang="en-US" dirty="0">
                <a:solidFill>
                  <a:srgbClr val="FF0000"/>
                </a:solidFill>
              </a:rPr>
              <a:t>Reverse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(arr);		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Console.WriteLine(string.Join(" ",arr));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30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1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3941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34DBD74-876A-4BFB-BA1C-FCF64FDDF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5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dirty="0"/>
              <a:t>Reverse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dirty="0"/>
              <a:t>Sort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dirty="0"/>
              <a:t>Clear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dirty="0"/>
              <a:t>Copyto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dirty="0"/>
              <a:t>Copy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C18A945-DAD6-4FFD-93D6-F40044DA5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2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int[] arr = new int[] {  2, 4, -5, 1, 10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Array.Reverse</a:t>
            </a:r>
            <a:r>
              <a:rPr lang="en-US" b="1" dirty="0">
                <a:latin typeface="Consolas" panose="020B0609020204030204" pitchFamily="49" charset="0"/>
              </a:rPr>
              <a:t>(arr);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Console.WriteLine(string.Join(" ", arr));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}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endParaRPr lang="bg-BG" b="1" dirty="0"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Reverse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8245413" y="1357172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609013" y="154765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467937" y="847719"/>
            <a:ext cx="3505199" cy="648928"/>
          </a:xfrm>
          <a:prstGeom prst="wedgeRoundRectCallout">
            <a:avLst>
              <a:gd name="adj1" fmla="val 70135"/>
              <a:gd name="adj2" fmla="val 614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80212" y="4069790"/>
            <a:ext cx="4176600" cy="652770"/>
          </a:xfrm>
          <a:prstGeom prst="wedgeRoundRectCallout">
            <a:avLst>
              <a:gd name="adj1" fmla="val -87393"/>
              <a:gd name="adj2" fmla="val 64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Обръща реда на масива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405491"/>
              </p:ext>
            </p:extLst>
          </p:nvPr>
        </p:nvGraphicFramePr>
        <p:xfrm>
          <a:off x="8625092" y="215368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06545" y="5524935"/>
            <a:ext cx="2297391" cy="1098305"/>
          </a:xfrm>
          <a:prstGeom prst="wedgeRoundRectCallout">
            <a:avLst>
              <a:gd name="adj1" fmla="val 112263"/>
              <a:gd name="adj2" fmla="val -248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Обърнатият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211263"/>
              </p:ext>
            </p:extLst>
          </p:nvPr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999412" y="508957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10    </a:t>
            </a:r>
            <a:r>
              <a:rPr lang="en-US" sz="2800" dirty="0"/>
              <a:t> </a:t>
            </a:r>
            <a:r>
              <a:rPr lang="bg-BG" sz="2800" dirty="0"/>
              <a:t>1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</a:t>
            </a:r>
            <a:r>
              <a:rPr lang="bg-BG" sz="2800" dirty="0"/>
              <a:t>4   </a:t>
            </a:r>
            <a:r>
              <a:rPr lang="en-US" sz="2800" dirty="0"/>
              <a:t> </a:t>
            </a:r>
            <a:r>
              <a:rPr lang="bg-BG" sz="2800" dirty="0"/>
              <a:t>2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4468E884-8952-4184-B2F7-0ACEC5F47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29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int[] arr = new int[] {  2, 4, -5, 1, 10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Array.Sort(arr);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Console.WriteLine(string.Join(" ", arr));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Sort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8245413" y="1357172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609013" y="154765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120883" y="1421947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80212" y="3571813"/>
            <a:ext cx="3429000" cy="652770"/>
          </a:xfrm>
          <a:prstGeom prst="wedgeRoundRectCallout">
            <a:avLst>
              <a:gd name="adj1" fmla="val -100573"/>
              <a:gd name="adj2" fmla="val 109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Сортира масива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625092" y="215368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28917" y="5350012"/>
            <a:ext cx="2297391" cy="1098305"/>
          </a:xfrm>
          <a:prstGeom prst="wedgeRoundRectCallout">
            <a:avLst>
              <a:gd name="adj1" fmla="val 80200"/>
              <a:gd name="adj2" fmla="val -110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Сортираният 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082813" y="5073753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-5   1    2    4   10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50128BEB-E1AC-4DD0-A7C7-E207D50E7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4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int pos=1;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Int countOfZero=2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int[] arr = new int[] {  2, 4, -5, 1, 10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Array.Clear(arr,pos,countOfZero);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Console.WriteLine(string.Join(" ", arr));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Clear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8245413" y="1357172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609013" y="154765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120883" y="1421947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80212" y="3571812"/>
            <a:ext cx="4786200" cy="923987"/>
          </a:xfrm>
          <a:prstGeom prst="wedgeRoundRectCallout">
            <a:avLst>
              <a:gd name="adj1" fmla="val -88898"/>
              <a:gd name="adj2" fmla="val 475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Дава стойност 0 на последователни елементи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625092" y="215368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28917" y="5350012"/>
            <a:ext cx="2297391" cy="1098305"/>
          </a:xfrm>
          <a:prstGeom prst="wedgeRoundRectCallout">
            <a:avLst>
              <a:gd name="adj1" fmla="val 110604"/>
              <a:gd name="adj2" fmla="val -144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Резултатият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082813" y="5073753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 </a:t>
            </a:r>
            <a:r>
              <a:rPr lang="bg-BG" sz="2800" dirty="0"/>
              <a:t>   </a:t>
            </a:r>
            <a:r>
              <a:rPr lang="en-US" sz="2800" dirty="0"/>
              <a:t>0 </a:t>
            </a:r>
            <a:r>
              <a:rPr lang="bg-BG" sz="2800" dirty="0"/>
              <a:t>    </a:t>
            </a:r>
            <a:r>
              <a:rPr lang="en-US" sz="2800" dirty="0"/>
              <a:t>0</a:t>
            </a:r>
            <a:r>
              <a:rPr lang="bg-BG" sz="2800" dirty="0"/>
              <a:t>    </a:t>
            </a:r>
            <a:r>
              <a:rPr lang="en-US" sz="2800" dirty="0"/>
              <a:t>1 </a:t>
            </a:r>
            <a:r>
              <a:rPr lang="bg-BG" sz="2800" dirty="0"/>
              <a:t>  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20D0F0FB-9C38-4278-AAA6-51EFD500F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85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using System;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int[]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source</a:t>
            </a:r>
            <a:r>
              <a:rPr lang="en-US" dirty="0"/>
              <a:t> = new int[] {1,2,3};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int[] 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destination</a:t>
            </a:r>
            <a:r>
              <a:rPr lang="en-US" dirty="0"/>
              <a:t> =new int[] {</a:t>
            </a:r>
            <a:r>
              <a:rPr lang="bg-BG" dirty="0"/>
              <a:t> </a:t>
            </a:r>
            <a:r>
              <a:rPr lang="en-US" dirty="0"/>
              <a:t>2,</a:t>
            </a:r>
            <a:r>
              <a:rPr lang="bg-BG" dirty="0"/>
              <a:t> </a:t>
            </a:r>
            <a:r>
              <a:rPr lang="en-US" dirty="0"/>
              <a:t>4,</a:t>
            </a:r>
            <a:r>
              <a:rPr lang="bg-BG" dirty="0"/>
              <a:t> </a:t>
            </a:r>
            <a:r>
              <a:rPr lang="en-US" dirty="0"/>
              <a:t>-5,</a:t>
            </a:r>
            <a:r>
              <a:rPr lang="bg-BG" dirty="0"/>
              <a:t> </a:t>
            </a:r>
            <a:r>
              <a:rPr lang="en-US" dirty="0"/>
              <a:t>1,</a:t>
            </a:r>
            <a:r>
              <a:rPr lang="bg-BG" dirty="0"/>
              <a:t> </a:t>
            </a:r>
            <a:r>
              <a:rPr lang="en-US" dirty="0"/>
              <a:t>10</a:t>
            </a:r>
            <a:r>
              <a:rPr lang="bg-BG" dirty="0"/>
              <a:t> </a:t>
            </a:r>
            <a:r>
              <a:rPr lang="en-US" dirty="0"/>
              <a:t>};	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source</a:t>
            </a:r>
            <a:r>
              <a:rPr lang="en-US" dirty="0"/>
              <a:t>.CopyTo(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destination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/>
              <a:t>1</a:t>
            </a:r>
            <a:r>
              <a:rPr lang="bg-BG" dirty="0"/>
              <a:t> </a:t>
            </a:r>
            <a:r>
              <a:rPr lang="en-US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Console.WriteLine(</a:t>
            </a:r>
            <a:r>
              <a:rPr lang="bg-BG" dirty="0"/>
              <a:t> </a:t>
            </a:r>
            <a:r>
              <a:rPr lang="en-US" dirty="0"/>
              <a:t>string.Join(" ",</a:t>
            </a:r>
            <a:r>
              <a:rPr lang="bg-BG" dirty="0"/>
              <a:t> </a:t>
            </a:r>
            <a:r>
              <a:rPr lang="en-US" dirty="0"/>
              <a:t>destination</a:t>
            </a:r>
            <a:r>
              <a:rPr lang="bg-BG" dirty="0"/>
              <a:t> 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en-US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		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CopyTo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5281575" y="1894756"/>
            <a:ext cx="2209800" cy="162082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437325" y="512438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265614" y="228319"/>
            <a:ext cx="3505199" cy="648928"/>
          </a:xfrm>
          <a:prstGeom prst="wedgeRoundRectCallout">
            <a:avLst>
              <a:gd name="adj1" fmla="val 58415"/>
              <a:gd name="adj2" fmla="val 822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7959725" y="2425748"/>
            <a:ext cx="3435000" cy="1841452"/>
          </a:xfrm>
          <a:prstGeom prst="wedgeRoundRectCallout">
            <a:avLst>
              <a:gd name="adj1" fmla="val -188617"/>
              <a:gd name="adj2" fmla="val 569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Копира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масива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source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bg-BG" sz="2800" dirty="0">
                <a:solidFill>
                  <a:srgbClr val="FFFFFF"/>
                </a:solidFill>
              </a:rPr>
              <a:t>в масива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destination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bg-BG" sz="2800" dirty="0">
                <a:solidFill>
                  <a:srgbClr val="FFFFFF"/>
                </a:solidFill>
              </a:rPr>
              <a:t>от позиция </a:t>
            </a:r>
            <a:r>
              <a:rPr lang="en-US" sz="2800" dirty="0">
                <a:solidFill>
                  <a:srgbClr val="FFFFFF"/>
                </a:solidFill>
              </a:rPr>
              <a:t>index 1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848151"/>
              </p:ext>
            </p:extLst>
          </p:nvPr>
        </p:nvGraphicFramePr>
        <p:xfrm>
          <a:off x="8494712" y="114003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28917" y="5350012"/>
            <a:ext cx="2297391" cy="1098305"/>
          </a:xfrm>
          <a:prstGeom prst="wedgeRoundRectCallout">
            <a:avLst>
              <a:gd name="adj1" fmla="val 107840"/>
              <a:gd name="adj2" fmla="val -6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Резултатният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082813" y="5073753"/>
            <a:ext cx="3040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 2 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bg-BG" sz="28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bg-BG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en-US" sz="2800" dirty="0"/>
              <a:t> </a:t>
            </a:r>
            <a:r>
              <a:rPr lang="bg-BG" sz="2800" dirty="0"/>
              <a:t>   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3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171637" y="393488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552802" y="1890105"/>
            <a:ext cx="158579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1   2   3</a:t>
            </a:r>
            <a:endParaRPr lang="bg-BG" sz="2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075" y="2473312"/>
            <a:ext cx="1828800" cy="800100"/>
          </a:xfrm>
          <a:prstGeom prst="rect">
            <a:avLst/>
          </a:prstGeom>
        </p:spPr>
      </p:pic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3123581" y="945461"/>
            <a:ext cx="3505199" cy="648928"/>
          </a:xfrm>
          <a:prstGeom prst="wedgeRoundRectCallout">
            <a:avLst>
              <a:gd name="adj1" fmla="val 41387"/>
              <a:gd name="adj2" fmla="val 1038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3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 елемента</a:t>
            </a:r>
          </a:p>
        </p:txBody>
      </p:sp>
      <p:sp>
        <p:nvSpPr>
          <p:cNvPr id="22" name="Slide Number Placeholder">
            <a:extLst>
              <a:ext uri="{FF2B5EF4-FFF2-40B4-BE49-F238E27FC236}">
                <a16:creationId xmlns:a16="http://schemas.microsoft.com/office/drawing/2014/main" id="{1BA48DAD-F817-4BB1-A0BE-957F3D77D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74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  <p:bldP spid="20" grpId="0" animBg="1"/>
      <p:bldP spid="21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using System;	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int[] source = new int[] {2,4,6,8,10,12,14,16};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int[] destination = new int[] {1,3,5,7,9,11,13,15,17};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Array.Copy(source,4,destination,2,3);  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Console.WriteLine(string.Join(" ", destination));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	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Copy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265612" y="152400"/>
            <a:ext cx="2514598" cy="1676682"/>
          </a:xfrm>
          <a:prstGeom prst="wedgeRoundRectCallout">
            <a:avLst>
              <a:gd name="adj1" fmla="val -57365"/>
              <a:gd name="adj2" fmla="val 1536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source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от </a:t>
            </a:r>
            <a:r>
              <a:rPr lang="en-US" sz="2800" dirty="0">
                <a:solidFill>
                  <a:srgbClr val="FFFFFF"/>
                </a:solidFill>
              </a:rPr>
              <a:t>8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 елемента</a:t>
            </a:r>
            <a:r>
              <a:rPr lang="bg-BG" sz="2800" dirty="0">
                <a:solidFill>
                  <a:srgbClr val="FFFFFF"/>
                </a:solidFill>
              </a:rPr>
              <a:t> четни числа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1651222" y="5524935"/>
            <a:ext cx="2297391" cy="1098305"/>
          </a:xfrm>
          <a:prstGeom prst="wedgeRoundRectCallout">
            <a:avLst>
              <a:gd name="adj1" fmla="val 107840"/>
              <a:gd name="adj2" fmla="val -6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Резултатният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99212" y="5845424"/>
            <a:ext cx="3733800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1 3 10 12 14 11 13 15 17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60825" y="1472038"/>
            <a:ext cx="3448449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bg1"/>
                </a:solidFill>
              </a:rPr>
              <a:t>2 4 6 8 10 12 14 16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42173" y="2149842"/>
            <a:ext cx="3467101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tx1"/>
                </a:solidFill>
              </a:rPr>
              <a:t>1 3 5 7 9 11 13 15 17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42173" y="2996487"/>
            <a:ext cx="3467101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tx1"/>
                </a:solidFill>
              </a:rPr>
              <a:t>1 3            11 13 15 17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56331" y="1014710"/>
            <a:ext cx="1447800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bg1"/>
                </a:solidFill>
              </a:rPr>
              <a:t>10 12 14</a:t>
            </a:r>
          </a:p>
        </p:txBody>
      </p:sp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760411" y="1012578"/>
            <a:ext cx="2800057" cy="1676682"/>
          </a:xfrm>
          <a:prstGeom prst="wedgeRoundRectCallout">
            <a:avLst>
              <a:gd name="adj1" fmla="val 31341"/>
              <a:gd name="adj2" fmla="val 1379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destination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от </a:t>
            </a:r>
            <a:r>
              <a:rPr lang="en-US" sz="2800" dirty="0">
                <a:solidFill>
                  <a:srgbClr val="FFFFFF"/>
                </a:solidFill>
              </a:rPr>
              <a:t>9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 елемента</a:t>
            </a:r>
            <a:r>
              <a:rPr lang="bg-BG" sz="2800" dirty="0">
                <a:solidFill>
                  <a:srgbClr val="FFFFFF"/>
                </a:solidFill>
              </a:rPr>
              <a:t> нечетни числа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F69F2065-E0EE-4C6B-85ED-A7CCED8E9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50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8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89 0.00671 L 0.00638 0.19398 C 0.0379 0.23356 0.05587 0.29282 0.05587 0.3544 C 0.05587 0.42431 0.0379 0.48032 0.00638 0.51991 L -0.13389 0.70764 " pathEditMode="relative" rAng="0" ptsTypes="AAAAA">
                                      <p:cBhvr>
                                        <p:cTn id="6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82" y="3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6 -3.7037E-7 L -0.05848 0.11181 C -0.0564 0.13542 -0.05509 0.17083 -0.05509 0.20741 C -0.05509 0.24931 -0.0564 0.28264 -0.05848 0.30625 L -0.0676 0.41852 " pathEditMode="relative" rAng="0" ptsTypes="AAAAA">
                                      <p:cBhvr>
                                        <p:cTn id="6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2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animBg="1"/>
      <p:bldP spid="17" grpId="0" animBg="1"/>
      <p:bldP spid="4" grpId="0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/>
              <a:t>Съществуват готови методи за работа с масиви, които улесняват работата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Reverse</a:t>
            </a:r>
            <a:r>
              <a:rPr lang="bg-BG" sz="2800" dirty="0"/>
              <a:t>,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Sort, </a:t>
            </a:r>
            <a:endParaRPr lang="bg-BG" sz="2800" dirty="0"/>
          </a:p>
          <a:p>
            <a:pPr lvl="1">
              <a:lnSpc>
                <a:spcPct val="110000"/>
              </a:lnSpc>
            </a:pPr>
            <a:r>
              <a:rPr lang="en-US" sz="2800" dirty="0"/>
              <a:t>Clear, 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Copy, 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CopyTo</a:t>
            </a:r>
          </a:p>
          <a:p>
            <a:pPr marL="530225" indent="-457200">
              <a:lnSpc>
                <a:spcPct val="110000"/>
              </a:lnSpc>
            </a:pPr>
            <a:r>
              <a:rPr lang="bg-BG" sz="3000" dirty="0"/>
              <a:t>Позволяват по-високо ниво на абстракция</a:t>
            </a:r>
          </a:p>
          <a:p>
            <a:pPr marL="530225" indent="-457200">
              <a:lnSpc>
                <a:spcPct val="110000"/>
              </a:lnSpc>
            </a:pPr>
            <a:r>
              <a:rPr lang="bg-BG" sz="3000" dirty="0"/>
              <a:t>Гарантират правилна и оптимална работа</a:t>
            </a:r>
            <a:r>
              <a:rPr lang="en-US" sz="30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B02CA93-D762-4045-8D66-9010DB9C4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53302"/>
              </p:ext>
            </p:extLst>
          </p:nvPr>
        </p:nvGraphicFramePr>
        <p:xfrm>
          <a:off x="7963742" y="4245352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CF361B-F7EE-4642-88E4-C220CF1F9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57890"/>
              </p:ext>
            </p:extLst>
          </p:nvPr>
        </p:nvGraphicFramePr>
        <p:xfrm>
          <a:off x="7963742" y="5303194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Curved Down Arrow 15">
            <a:extLst>
              <a:ext uri="{FF2B5EF4-FFF2-40B4-BE49-F238E27FC236}">
                <a16:creationId xmlns:a16="http://schemas.microsoft.com/office/drawing/2014/main" id="{A3FD73FD-0340-45D9-B66C-EE02FA6CCD8C}"/>
              </a:ext>
            </a:extLst>
          </p:cNvPr>
          <p:cNvSpPr/>
          <p:nvPr/>
        </p:nvSpPr>
        <p:spPr>
          <a:xfrm rot="5400000">
            <a:off x="10905909" y="4940075"/>
            <a:ext cx="1168400" cy="7137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0479B10-E44F-4873-AB89-632AF8491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7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Масиви. Методи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23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7158</TotalTime>
  <Words>1036</Words>
  <Application>Microsoft Office PowerPoint</Application>
  <PresentationFormat>Custom</PresentationFormat>
  <Paragraphs>243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Масиви. Методи</vt:lpstr>
      <vt:lpstr>Съдържание</vt:lpstr>
      <vt:lpstr>Методът Reverse</vt:lpstr>
      <vt:lpstr>Методът Sort</vt:lpstr>
      <vt:lpstr>Методът Clear</vt:lpstr>
      <vt:lpstr>Методът CopyTo</vt:lpstr>
      <vt:lpstr>Методът Copy</vt:lpstr>
      <vt:lpstr>Какво научихме този час?</vt:lpstr>
      <vt:lpstr>Масиви. Методи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2019-12-16T19:16:04Z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