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402" r:id="rId3"/>
    <p:sldId id="488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64" r:id="rId15"/>
    <p:sldId id="416" r:id="rId16"/>
    <p:sldId id="4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5D23919-D79A-4C8A-B119-FE9BC4BCB743}">
          <p14:sldIdLst>
            <p14:sldId id="402"/>
            <p14:sldId id="488"/>
          </p14:sldIdLst>
        </p14:section>
        <p14:section name="Lists" id="{FC19701F-DADE-4061-BB31-A8029433AA95}">
          <p14:sldIdLst>
            <p14:sldId id="467"/>
            <p14:sldId id="468"/>
            <p14:sldId id="469"/>
            <p14:sldId id="470"/>
            <p14:sldId id="471"/>
            <p14:sldId id="472"/>
          </p14:sldIdLst>
        </p14:section>
        <p14:section name="Reading Lists from the Console" id="{422CD5EC-73F3-4204-A245-FBE7B3DD9F34}">
          <p14:sldIdLst>
            <p14:sldId id="473"/>
            <p14:sldId id="474"/>
            <p14:sldId id="475"/>
            <p14:sldId id="476"/>
          </p14:sldIdLst>
        </p14:section>
        <p14:section name="Conclusion" id="{0A5E1E68-51C3-4951-834E-F70081519A55}">
          <p14:sldIdLst>
            <p14:sldId id="464"/>
            <p14:sldId id="416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3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1:45:08.441" idx="1">
    <p:pos x="10" y="10"/>
    <p:text>1-2 минути уводни думи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1:51:12.512" idx="10">
    <p:pos x="10" y="10"/>
    <p:text>отпечатване по два начина - демонстрация за 4-5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1:51:32.403" idx="11">
    <p:pos x="10" y="10"/>
    <p:text>бърз обзор, ~1 минута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1:51:50.903" idx="12">
    <p:pos x="10" y="10"/>
    <p:text>Време за въпроси/резервно време: 5 минути при 40 минутен час, 10 минути при 45 минутен.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7T09:26:56.180" idx="13">
    <p:pos x="10" y="10"/>
    <p:text>&lt;1 минута за бърз обзор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1:45:56.254" idx="3">
    <p:pos x="10" y="10"/>
    <p:text>5-7 минути за обяснение на примерите и демонстрация на кода реализиращ единия и другия списък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1:48:12.590" idx="4">
    <p:pos x="10" y="10"/>
    <p:text>преглед на възможностите на списъка, по няколко думи за всяка една опция - 2-3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1:48:56.731" idx="5">
    <p:pos x="10" y="10"/>
    <p:text>Пример за добавяне на елемент и обяснение как работи, около 2-3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1:49:14.044" idx="6">
    <p:pos x="10" y="10"/>
    <p:text>Пример за изтриване, около 2-3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1:49:26.090" idx="7">
    <p:pos x="10" y="10"/>
    <p:text>Вмъкване и подчертаване на разликата между insert и add, 3-4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1:50:26.090" idx="8">
    <p:pos x="10" y="10"/>
    <p:text>обяснение на необходимите стъпки за въвеждане, демонстрация на програмата - 3-4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1:50:54.294" idx="9">
    <p:pos x="10" y="10"/>
    <p:text>алтернативно въвеждане, демонстрация - 4-5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D49658BB-418D-47F2-8592-2AEA5EF7DB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9583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3D4A8B-7532-4B60-8BB3-2D815DA95C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5827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8F7D84A-51A7-4CE9-A500-1C04B089E6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7312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301E391-C1E0-48E5-A20F-B5BE2B83F1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48359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4CD1A8F-0D82-433D-8227-D827FAF78F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36071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40B6C1C-F122-40D7-8C81-DB3BE8F940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9489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15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79016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/>
              <a:t>Обработка на поредици с променлива дължина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30920" y="3616341"/>
            <a:ext cx="232483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2358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Първо, въвеждаме от конзолата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дължината</a:t>
            </a:r>
            <a:r>
              <a:rPr lang="bg-BG" dirty="0"/>
              <a:t> на списъка: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bg-BG" dirty="0"/>
              <a:t>После, създаваме списък с размер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и въвеждаме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елементи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Въвеждане на списъци от конзолата</a:t>
            </a: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list.Add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AB8F7D8-BE05-4E0E-A8CC-DE83500ED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58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dirty="0"/>
              <a:t>Стойностите могат да се въвеждат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ред с интервали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Въвеждане на данни от един ред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756121"/>
            <a:ext cx="10458452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(int.Parse(items[i]));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981200"/>
            <a:ext cx="1045845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02609" y="1752600"/>
            <a:ext cx="4006803" cy="1600200"/>
          </a:xfrm>
          <a:prstGeom prst="wedgeRoundRectCallout">
            <a:avLst>
              <a:gd name="adj1" fmla="val -59724"/>
              <a:gd name="adj2" fmla="val 543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отделя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низа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интервали и прави колекция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167885" y="4267200"/>
            <a:ext cx="3197054" cy="969683"/>
          </a:xfrm>
          <a:prstGeom prst="wedgeRoundRectCallout">
            <a:avLst>
              <a:gd name="adj1" fmla="val -40798"/>
              <a:gd name="adj2" fmla="val -970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Превръща колекцията в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6612" y="5561115"/>
            <a:ext cx="1045845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9142412" y="5486400"/>
            <a:ext cx="2286000" cy="909234"/>
          </a:xfrm>
          <a:prstGeom prst="wedgeRoundRectCallout">
            <a:avLst>
              <a:gd name="adj1" fmla="val -72135"/>
              <a:gd name="adj2" fmla="val -12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Всичко наведнъж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9344343-5582-4E78-BCAD-203B63F0F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8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Изпечатване на списъци на конзолата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Изпчатване на списъка чрез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Изпечатване на списъка чрез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2412" y="1941944"/>
            <a:ext cx="109440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list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2412" y="4709523"/>
            <a:ext cx="109440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ACFEF44-4577-43BD-ABC7-4E7D2BF19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84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4" y="1151121"/>
            <a:ext cx="8560384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sz="3000" dirty="0"/>
              <a:t> </a:t>
            </a:r>
            <a:r>
              <a:rPr lang="bg-BG" sz="3000" dirty="0"/>
              <a:t>съдържа поредица от елементи</a:t>
            </a:r>
            <a:r>
              <a:rPr lang="en-US" sz="3000" dirty="0"/>
              <a:t> (</a:t>
            </a:r>
            <a:r>
              <a:rPr lang="bg-BG" sz="3000" dirty="0"/>
              <a:t>като масив, но с променлива дължина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Може да добавяме / трием / вмъкваме елементи по време на работата на програмата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Създаване на списък</a:t>
            </a:r>
            <a:r>
              <a:rPr lang="en-US" sz="3000" dirty="0"/>
              <a:t>:</a:t>
            </a: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Достъп до елементите</a:t>
            </a:r>
            <a:r>
              <a:rPr lang="en-US" sz="3000" dirty="0"/>
              <a:t>: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</a:pPr>
            <a:r>
              <a:rPr lang="bg-BG" sz="3000" dirty="0"/>
              <a:t>Изпечатване на</a:t>
            </a:r>
            <a:br>
              <a:rPr lang="bg-BG" sz="3000" dirty="0"/>
            </a:br>
            <a:r>
              <a:rPr lang="bg-BG" sz="3000" dirty="0"/>
              <a:t>елементите на списък: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34" y="162957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9033" y="2133600"/>
            <a:ext cx="2106858" cy="2280150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4CCF318-B4B2-4FB9-A707-68F999881CA8}"/>
              </a:ext>
            </a:extLst>
          </p:cNvPr>
          <p:cNvSpPr txBox="1">
            <a:spLocks/>
          </p:cNvSpPr>
          <p:nvPr/>
        </p:nvSpPr>
        <p:spPr>
          <a:xfrm>
            <a:off x="648592" y="3657600"/>
            <a:ext cx="7655619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</a:t>
            </a:r>
            <a:r>
              <a:rPr lang="en-US" sz="2600" dirty="0"/>
              <a:t>;</a:t>
            </a:r>
          </a:p>
          <a:p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 { 1, 2, 3 }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05787FA-0371-41C4-BD84-0D4A8D45E04C}"/>
              </a:ext>
            </a:extLst>
          </p:cNvPr>
          <p:cNvSpPr txBox="1">
            <a:spLocks/>
          </p:cNvSpPr>
          <p:nvPr/>
        </p:nvSpPr>
        <p:spPr>
          <a:xfrm>
            <a:off x="4494211" y="4800600"/>
            <a:ext cx="3809999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C67C6FF-C799-4EEE-96F9-6176CEC3E029}"/>
              </a:ext>
            </a:extLst>
          </p:cNvPr>
          <p:cNvSpPr txBox="1">
            <a:spLocks/>
          </p:cNvSpPr>
          <p:nvPr/>
        </p:nvSpPr>
        <p:spPr>
          <a:xfrm>
            <a:off x="4494211" y="5761038"/>
            <a:ext cx="72390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list));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1B60A88D-5E24-4E38-9B9F-62EC42A2B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45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4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D084F5D-3C8A-4D20-A15D-0267F3F3C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2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Що е то списък?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Операции върху списъци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Вход/Изход на списък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036C0B6-B8BD-49A4-B556-D76E0FB0A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78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692873"/>
          </a:xfrm>
        </p:spPr>
        <p:txBody>
          <a:bodyPr/>
          <a:lstStyle/>
          <a:p>
            <a:r>
              <a:rPr lang="bg-BG" dirty="0"/>
              <a:t>Масиви с променлива дължина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CB1AB13-AC02-46AC-99EC-57B442141F2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5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</a:t>
            </a:r>
            <a:r>
              <a:rPr lang="bg-BG" dirty="0"/>
              <a:t>- списък на елементи от какъв да е тип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</a:t>
            </a:r>
            <a:r>
              <a:rPr lang="bg-BG" dirty="0"/>
              <a:t>Списък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986229"/>
            <a:ext cx="10944000" cy="4361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names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създава списък от низове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("Peter");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("George");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name in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Console.WriteLine(name);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812" y="2786448"/>
            <a:ext cx="5319600" cy="3561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10, 20, 30, 40, 50, 60};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(0, -100);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6653289-31C5-4DFC-890A-8EA0169A5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List&lt;T&gt;</a:t>
            </a:r>
            <a:r>
              <a:rPr lang="en-US" noProof="1"/>
              <a:t> </a:t>
            </a:r>
            <a:r>
              <a:rPr lang="bg-BG" noProof="1"/>
              <a:t>съдържа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списък</a:t>
            </a:r>
            <a:r>
              <a:rPr lang="en-US" noProof="1"/>
              <a:t> </a:t>
            </a:r>
            <a:r>
              <a:rPr lang="bg-BG" noProof="1"/>
              <a:t>от елементи (като масив, но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разширяващ се</a:t>
            </a:r>
            <a:r>
              <a:rPr lang="en-US" noProof="1"/>
              <a:t>)</a:t>
            </a:r>
          </a:p>
          <a:p>
            <a:r>
              <a:rPr lang="bg-BG" noProof="1"/>
              <a:t>Позволява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добавяне</a:t>
            </a:r>
            <a:r>
              <a:rPr lang="en-US" noProof="1"/>
              <a:t> /</a:t>
            </a:r>
            <a:r>
              <a:rPr lang="bg-BG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вмъкване</a:t>
            </a:r>
            <a:r>
              <a:rPr lang="en-US" noProof="1"/>
              <a:t> /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премахване</a:t>
            </a:r>
            <a:r>
              <a:rPr lang="en-US" noProof="1"/>
              <a:t> /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търсене</a:t>
            </a:r>
            <a:r>
              <a:rPr lang="en-US" noProof="1"/>
              <a:t> </a:t>
            </a:r>
            <a:r>
              <a:rPr lang="bg-BG" noProof="1"/>
              <a:t>на елементи</a:t>
            </a:r>
            <a:r>
              <a:rPr lang="en-US" noProof="1"/>
              <a:t>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bg-BG" noProof="1"/>
              <a:t>добавя елемент към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bg-BG" noProof="1"/>
              <a:t>връща броя на елементите в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bg-BG" noProof="1"/>
              <a:t>премахва първото срещане на елемент</a:t>
            </a:r>
            <a:r>
              <a:rPr lang="en-US" noProof="1"/>
              <a:t> (</a:t>
            </a:r>
            <a:r>
              <a:rPr lang="bg-BG" noProof="1"/>
              <a:t>връща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noProof="1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noProof="1"/>
              <a:t>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RemoveAt(index)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bg-BG" noProof="1"/>
              <a:t>премахва елемент по неговия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индекс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Insert(index,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element)</a:t>
            </a:r>
            <a:r>
              <a:rPr lang="en-US" noProof="1"/>
              <a:t> – </a:t>
            </a:r>
            <a:r>
              <a:rPr lang="bg-BG" noProof="1"/>
              <a:t>вмъква елемент на зададената позиция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bg-BG" noProof="1"/>
              <a:t>определя дали елемента се съдържа в списъка</a:t>
            </a:r>
            <a:endParaRPr lang="en-US" noProof="1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–</a:t>
            </a:r>
            <a:r>
              <a:rPr lang="en-US" noProof="1"/>
              <a:t> </a:t>
            </a:r>
            <a:r>
              <a:rPr lang="bg-BG" noProof="1"/>
              <a:t>сортира във възходящ ред</a:t>
            </a:r>
            <a:endParaRPr lang="en-US" noProof="1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Reverse()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–</a:t>
            </a:r>
            <a:r>
              <a:rPr lang="en-US" noProof="1"/>
              <a:t> </a:t>
            </a:r>
            <a:r>
              <a:rPr lang="bg-BG" noProof="1"/>
              <a:t>обръща списъка наобратно</a:t>
            </a:r>
            <a:endParaRPr lang="en-US" noProof="1"/>
          </a:p>
          <a:p>
            <a:pPr lvl="1"/>
            <a:endParaRPr lang="bg-BG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Структурата от данни </a:t>
            </a:r>
            <a:r>
              <a:rPr lang="en-US" dirty="0"/>
              <a:t>List&lt;T&gt;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26745C6-9F65-4E5A-9641-316CB38F0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92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Залепя елемента за края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Брой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b="1" noProof="1"/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3CCB39FD-9A27-4700-B6CD-F531BF55D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75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11745 3.33333E-6 C 0.16941 3.33333E-6 0.2349 0.08541 0.2349 0.15602 L 0.2349 0.3152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5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79 3.33333E-6 0.23542 0.14074 0.23542 0.25625 L 0.23542 0.51527 " pathEditMode="relative" rAng="0" ptsTypes="FfFF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9" grpId="0" animBg="1"/>
      <p:bldP spid="9" grpId="1" animBg="1"/>
      <p:bldP spid="12" grpId="0" animBg="1"/>
      <p:bldP spid="12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7" y="414095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288008" y="482947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Брой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Изтрива елемент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0AA7E754-D5E6-4031-9EC1-796C01794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9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1004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  <p:bldP spid="12" grpId="0" animBg="1"/>
      <p:bldP spid="11" grpId="0" animBg="1"/>
      <p:bldP spid="17" grpId="0" animBg="1"/>
      <p:bldP spid="17" grpId="1" animBg="1"/>
      <p:bldP spid="17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9" y="48291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/>
              <a:t>Remove() – Deletes an Element</a:t>
            </a:r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Брой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88814" y="46477"/>
            <a:ext cx="9577597" cy="110464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kern="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Добавя елемент на позиция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91E7BA40-278B-45B2-A198-36E69CB32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1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12" grpId="0" animBg="1"/>
      <p:bldP spid="17" grpId="0" animBg="1"/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2" y="4071411"/>
            <a:ext cx="11049000" cy="1568497"/>
          </a:xfrm>
        </p:spPr>
        <p:txBody>
          <a:bodyPr/>
          <a:lstStyle/>
          <a:p>
            <a:r>
              <a:rPr lang="bg-BG" dirty="0"/>
              <a:t>Въвеждане на списъци от конзолата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10721128" cy="719034"/>
          </a:xfrm>
        </p:spPr>
        <p:txBody>
          <a:bodyPr/>
          <a:lstStyle/>
          <a:p>
            <a:r>
              <a:rPr lang="bg-BG" dirty="0"/>
              <a:t>Използваме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0ADD85A-B0F5-4B36-8C14-674A66829FE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2712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7136</TotalTime>
  <Words>1033</Words>
  <Application>Microsoft Office PowerPoint</Application>
  <PresentationFormat>Custom</PresentationFormat>
  <Paragraphs>157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Списъци</vt:lpstr>
      <vt:lpstr>Съдържание</vt:lpstr>
      <vt:lpstr>Списъци</vt:lpstr>
      <vt:lpstr>List&lt;T&gt; – Списък</vt:lpstr>
      <vt:lpstr>Структурата от данни List&lt;T&gt;</vt:lpstr>
      <vt:lpstr>Add() – Залепя елемента за края</vt:lpstr>
      <vt:lpstr>Remove() – Изтрива елемент</vt:lpstr>
      <vt:lpstr>Remove() – Deletes an Element</vt:lpstr>
      <vt:lpstr>Въвеждане на списъци от конзолата</vt:lpstr>
      <vt:lpstr>Въвеждане на списъци от конзолата</vt:lpstr>
      <vt:lpstr>Въвеждане на данни от един ред</vt:lpstr>
      <vt:lpstr>Изпечатване на списъци на конзолата</vt:lpstr>
      <vt:lpstr>Какво научихме този час?</vt:lpstr>
      <vt:lpstr>Списъци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295</cp:revision>
  <dcterms:created xsi:type="dcterms:W3CDTF">2014-01-02T17:00:34Z</dcterms:created>
  <dcterms:modified xsi:type="dcterms:W3CDTF">2019-12-16T13:35:41Z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