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5"/>
  </p:notesMasterIdLst>
  <p:handoutMasterIdLst>
    <p:handoutMasterId r:id="rId16"/>
  </p:handoutMasterIdLst>
  <p:sldIdLst>
    <p:sldId id="402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64" r:id="rId12"/>
    <p:sldId id="416" r:id="rId13"/>
    <p:sldId id="48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D6E71-0EB2-4BD8-A6A1-DCDA131CAC1D}">
          <p14:sldIdLst>
            <p14:sldId id="402"/>
          </p14:sldIdLst>
        </p14:section>
        <p14:section name="Sorting Lists and Arrays" id="{083081D9-9C81-4B39-9BDA-4DDB4FB4AA81}">
          <p14:sldIdLst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clusion" id="{7AA18CB9-BD4C-4591-A7A9-3FB8C8932F98}">
          <p14:sldIdLst>
            <p14:sldId id="464"/>
            <p14:sldId id="416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526B79-4ECB-4B78-8F12-64D46A03BB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247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E54F980-5740-4DC1-ACBB-818C20385F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399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7D22059-02E3-4AEF-8FC0-77E7BD901F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4140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5B70D85-344B-456C-AA94-71AF896B9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762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B0FF4A4-2EE0-4BF6-92F8-7AEC74C35F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0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63491" y="3688594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16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8560384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sz="3000" dirty="0"/>
              <a:t> </a:t>
            </a:r>
            <a:r>
              <a:rPr lang="bg-BG" sz="3000" dirty="0"/>
              <a:t>съдържа поредица от елементи</a:t>
            </a:r>
            <a:r>
              <a:rPr lang="en-US" sz="3000" dirty="0"/>
              <a:t> (</a:t>
            </a:r>
            <a:r>
              <a:rPr lang="bg-BG" sz="3000" dirty="0"/>
              <a:t>като масив, но с променлива дължина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Може да добавяме / трием / вмъкваме елементи по време на работата на програмата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Създаване на списък</a:t>
            </a:r>
            <a:r>
              <a:rPr lang="en-US" sz="3000" dirty="0"/>
              <a:t>:</a:t>
            </a: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bg-BG" sz="3000" dirty="0"/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bg-BG" sz="3000" dirty="0"/>
              <a:t>Достъп до елементите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</a:pPr>
            <a:r>
              <a:rPr lang="bg-BG" sz="3000" dirty="0"/>
              <a:t>Изпечатване на</a:t>
            </a:r>
            <a:br>
              <a:rPr lang="bg-BG" sz="3000" dirty="0"/>
            </a:br>
            <a:r>
              <a:rPr lang="bg-BG" sz="3000" dirty="0"/>
              <a:t>елементите на списък: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в този раздел?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834" y="162957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9033" y="2133600"/>
            <a:ext cx="2106858" cy="228015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4CCF318-B4B2-4FB9-A707-68F999881CA8}"/>
              </a:ext>
            </a:extLst>
          </p:cNvPr>
          <p:cNvSpPr txBox="1">
            <a:spLocks/>
          </p:cNvSpPr>
          <p:nvPr/>
        </p:nvSpPr>
        <p:spPr>
          <a:xfrm>
            <a:off x="648592" y="3657600"/>
            <a:ext cx="765561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600" dirty="0"/>
              <a:t>numbers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</a:t>
            </a:r>
            <a:r>
              <a:rPr lang="en-US" sz="2600" dirty="0"/>
              <a:t>;</a:t>
            </a:r>
          </a:p>
          <a:p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nums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= new 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&gt;() { 1, 2, 3 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05787FA-0371-41C4-BD84-0D4A8D45E04C}"/>
              </a:ext>
            </a:extLst>
          </p:cNvPr>
          <p:cNvSpPr txBox="1">
            <a:spLocks/>
          </p:cNvSpPr>
          <p:nvPr/>
        </p:nvSpPr>
        <p:spPr>
          <a:xfrm>
            <a:off x="4494211" y="4800600"/>
            <a:ext cx="3809999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numbers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/>
              <a:t>5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/>
              <a:t> = 10;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C67C6FF-C799-4EEE-96F9-6176CEC3E029}"/>
              </a:ext>
            </a:extLst>
          </p:cNvPr>
          <p:cNvSpPr txBox="1">
            <a:spLocks/>
          </p:cNvSpPr>
          <p:nvPr/>
        </p:nvSpPr>
        <p:spPr>
          <a:xfrm>
            <a:off x="4494211" y="5761038"/>
            <a:ext cx="723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Console.Write(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string.Join</a:t>
            </a:r>
            <a:r>
              <a:rPr lang="en-US" sz="2600" dirty="0"/>
              <a:t>(" ", list));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7E9123FF-F89C-41C4-8C7A-0EFAA6FF9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 – сортиране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3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06E9D88-2B79-4C81-8ACC-CAB83A2F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4781020"/>
            <a:ext cx="8938472" cy="1467380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на списъци и масиви</a:t>
            </a:r>
            <a:endParaRPr lang="en-US" dirty="0"/>
          </a:p>
        </p:txBody>
      </p:sp>
      <p:pic>
        <p:nvPicPr>
          <p:cNvPr id="1026" name="Picture 2" descr="https://cdn0.iconfinder.com/data/icons/large-glossy-icons/512/Sorting_1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050340"/>
            <a:ext cx="2481400" cy="24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gal.com/gallery/image/158787/actions_view_sort_ascend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84" y="1676400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0.iconfinder.com/data/icons/large-glossy-icons/256/Sorting_A-Z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64" y="2050340"/>
            <a:ext cx="2505648" cy="25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5D7314-E678-4CAC-AC15-1725576EBE5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Сортиране </a:t>
            </a:r>
            <a:r>
              <a:rPr lang="bg-BG" dirty="0"/>
              <a:t>на списък</a:t>
            </a:r>
            <a:r>
              <a:rPr lang="en-US" dirty="0"/>
              <a:t> == </a:t>
            </a:r>
            <a:r>
              <a:rPr lang="bg-BG" dirty="0"/>
              <a:t>възходяща подредба на елементите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bg-BG" dirty="0"/>
              <a:t>Елементите трябва да са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сравними</a:t>
            </a:r>
            <a:r>
              <a:rPr lang="en-US" dirty="0"/>
              <a:t>, </a:t>
            </a:r>
            <a:r>
              <a:rPr lang="bg-BG" dirty="0"/>
              <a:t>т</a:t>
            </a:r>
            <a:r>
              <a:rPr lang="en-US" dirty="0"/>
              <a:t>.</a:t>
            </a:r>
            <a:r>
              <a:rPr lang="bg-BG" dirty="0"/>
              <a:t>е</a:t>
            </a:r>
            <a:r>
              <a:rPr lang="en-US" dirty="0"/>
              <a:t>. </a:t>
            </a:r>
            <a:r>
              <a:rPr lang="bg-BG" dirty="0"/>
              <a:t>числа, низове, дати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списъци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9724" y="2169825"/>
            <a:ext cx="11506200" cy="4267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/>
              <a:t>var names =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new List&lt;string&gt;()</a:t>
            </a:r>
            <a:r>
              <a:rPr lang="en-US" sz="2500" dirty="0"/>
              <a:t> {"Nakov", "Angel",</a:t>
            </a:r>
            <a:br>
              <a:rPr lang="en-US" sz="2500" dirty="0"/>
            </a:br>
            <a:r>
              <a:rPr lang="en-US" sz="2500" dirty="0"/>
              <a:t>  "Ivan", "Atanas", "Boris" };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names.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sz="2500" dirty="0"/>
              <a:t>Console.WriteLine(string.Join(", ", names)); 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Angel,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Atanas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, Boris, Ivan, </a:t>
            </a:r>
            <a:r>
              <a:rPr lang="en-US" sz="2500" i="1" dirty="0" err="1">
                <a:solidFill>
                  <a:schemeClr val="tx2">
                    <a:lumMod val="75000"/>
                  </a:schemeClr>
                </a:solidFill>
              </a:rPr>
              <a:t>Nakov</a:t>
            </a:r>
            <a:endParaRPr lang="en-US" sz="25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bg-BG" sz="2500" dirty="0"/>
              <a:t> 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Сортираме списъка в нарастващ ред</a:t>
            </a:r>
            <a:endParaRPr lang="bg-BG" sz="2500" dirty="0"/>
          </a:p>
          <a:p>
            <a:pPr>
              <a:lnSpc>
                <a:spcPct val="120000"/>
              </a:lnSpc>
            </a:pPr>
            <a:r>
              <a:rPr lang="en-US" sz="2500" dirty="0" err="1"/>
              <a:t>names.</a:t>
            </a:r>
            <a:r>
              <a:rPr lang="en-US" sz="2500" dirty="0" err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500" dirty="0"/>
              <a:t>;</a:t>
            </a: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bg-BG" sz="2500" i="1" dirty="0">
                <a:solidFill>
                  <a:schemeClr val="tx2">
                    <a:lumMod val="75000"/>
                  </a:schemeClr>
                </a:solidFill>
              </a:rPr>
              <a:t>Обръщаме списъка, получава се намалящ ред</a:t>
            </a:r>
          </a:p>
          <a:p>
            <a:pPr>
              <a:lnSpc>
                <a:spcPct val="120000"/>
              </a:lnSpc>
            </a:pPr>
            <a:r>
              <a:rPr lang="en-US" sz="2500" dirty="0" err="1"/>
              <a:t>Console.WriteLine</a:t>
            </a:r>
            <a:r>
              <a:rPr lang="en-US" sz="2500" dirty="0"/>
              <a:t>(</a:t>
            </a:r>
            <a:r>
              <a:rPr lang="en-US" sz="2500" dirty="0" err="1"/>
              <a:t>string.Join</a:t>
            </a:r>
            <a:r>
              <a:rPr lang="en-US" sz="2500" dirty="0"/>
              <a:t>(", ", names));</a:t>
            </a:r>
          </a:p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sz="2500" i="1" dirty="0">
                <a:solidFill>
                  <a:schemeClr val="tx2">
                    <a:lumMod val="75000"/>
                  </a:schemeClr>
                </a:solidFill>
              </a:rPr>
              <a:t>Nakov, Ivan, Boris, Atanas, Angel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092824" y="2667000"/>
            <a:ext cx="3012140" cy="1004047"/>
          </a:xfrm>
          <a:prstGeom prst="wedgeRoundRectCallout">
            <a:avLst>
              <a:gd name="adj1" fmla="val -152213"/>
              <a:gd name="adj2" fmla="val 22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в нарастващ ред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879D21B-17C6-4F72-89A1-685A6E2C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го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сортирайте</a:t>
            </a:r>
            <a:endParaRPr lang="en-US" dirty="0"/>
          </a:p>
          <a:p>
            <a:pPr lvl="1"/>
            <a:r>
              <a:rPr lang="bg-BG" dirty="0"/>
              <a:t>Изведете сортирания списък както е показано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896265"/>
            <a:ext cx="172691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8 2 7 3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39700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1839" y="2896265"/>
            <a:ext cx="3509455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&lt;= 3 &lt;= 7 &lt;= 8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4192330"/>
            <a:ext cx="172691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4 -9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639700" y="429739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51839" y="4192330"/>
            <a:ext cx="350945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-9 &lt;= 2 &lt;=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123082" y="419233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1 -0.5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835996" y="431316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69366" y="4192330"/>
            <a:ext cx="208629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-0.5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123082" y="2895600"/>
            <a:ext cx="156054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835996" y="301643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9366" y="2895600"/>
            <a:ext cx="20862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&lt;=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5ABB70E1-22E2-43BE-9781-8914C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числа</a:t>
            </a:r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3" y="1428005"/>
            <a:ext cx="10515600" cy="33770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List&lt;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000" dirty="0"/>
              <a:t>&gt; nums = </a:t>
            </a:r>
          </a:p>
          <a:p>
            <a:r>
              <a:rPr lang="en-US" sz="3000" dirty="0"/>
              <a:t>  Console.ReadLine().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3000" dirty="0"/>
              <a:t>(' ')</a:t>
            </a:r>
          </a:p>
          <a:p>
            <a:r>
              <a:rPr lang="en-US" sz="3000" dirty="0"/>
              <a:t>  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000" dirty="0"/>
              <a:t>).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nums.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();</a:t>
            </a:r>
          </a:p>
          <a:p>
            <a:endParaRPr lang="en-US" sz="3000" dirty="0"/>
          </a:p>
          <a:p>
            <a:r>
              <a:rPr lang="en-US" sz="3000" dirty="0"/>
              <a:t>Console.WriteLine(string.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sz="3000" dirty="0"/>
              <a:t>(" &lt;= ", nums));</a:t>
            </a:r>
            <a:endParaRPr lang="en-US" sz="3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380412" y="1583093"/>
            <a:ext cx="2743200" cy="935163"/>
          </a:xfrm>
          <a:prstGeom prst="wedgeRoundRectCallout">
            <a:avLst>
              <a:gd name="adj1" fmla="val -76794"/>
              <a:gd name="adj2" fmla="val 387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от числа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4103976" y="3024352"/>
            <a:ext cx="3514436" cy="609600"/>
          </a:xfrm>
          <a:prstGeom prst="wedgeRoundRectCallout">
            <a:avLst>
              <a:gd name="adj1" fmla="val -71902"/>
              <a:gd name="adj2" fmla="val 404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Сортирайте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847011" y="3429000"/>
            <a:ext cx="3038763" cy="616973"/>
          </a:xfrm>
          <a:prstGeom prst="wedgeRoundRectCallout">
            <a:avLst>
              <a:gd name="adj1" fmla="val -70681"/>
              <a:gd name="adj2" fmla="val 70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Изведете </a:t>
            </a:r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234588E-E6A8-4479-AD67-C217D8F6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5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изведете всички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 квадрати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списъка в намалящ ред</a:t>
            </a:r>
            <a:endParaRPr lang="en-US" dirty="0"/>
          </a:p>
          <a:p>
            <a:pPr lvl="1"/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число квадрат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</a:t>
            </a:r>
            <a:r>
              <a:rPr lang="bg-BG" dirty="0"/>
              <a:t>е число, за което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bg-BG" dirty="0"/>
              <a:t>, където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цяло число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Квадрати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64095" y="3120547"/>
            <a:ext cx="3162397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16 4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5 6 8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99212" y="322561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2611" y="3120547"/>
            <a:ext cx="16002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16 9 4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8198" y="3992174"/>
            <a:ext cx="1069525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/>
              <a:t>var squares = new List&lt;int&gt;();</a:t>
            </a:r>
          </a:p>
          <a:p>
            <a:r>
              <a:rPr lang="en-US" sz="3000" dirty="0"/>
              <a:t>foreach (var num in nums)</a:t>
            </a:r>
          </a:p>
          <a:p>
            <a:r>
              <a:rPr lang="en-US" sz="3000" dirty="0"/>
              <a:t>  if (√num == (int)√num) squares.Add(num);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// TODO: 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sort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squares</a:t>
            </a:r>
            <a:r>
              <a:rPr lang="en-US" sz="3000" i="1" dirty="0">
                <a:solidFill>
                  <a:schemeClr val="tx2">
                    <a:lumMod val="75000"/>
                  </a:schemeClr>
                </a:solidFill>
              </a:rPr>
              <a:t> descending and print them</a:t>
            </a:r>
          </a:p>
        </p:txBody>
      </p:sp>
      <p:sp>
        <p:nvSpPr>
          <p:cNvPr id="13" name="AutoShape 24"/>
          <p:cNvSpPr>
            <a:spLocks noChangeArrowheads="1"/>
          </p:cNvSpPr>
          <p:nvPr/>
        </p:nvSpPr>
        <p:spPr bwMode="auto">
          <a:xfrm>
            <a:off x="7479007" y="3708400"/>
            <a:ext cx="3873205" cy="1244600"/>
          </a:xfrm>
          <a:prstGeom prst="wedgeRoundRectCallout">
            <a:avLst>
              <a:gd name="adj1" fmla="val -85695"/>
              <a:gd name="adj2" fmla="val 693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Потърсете в Интернет как да изчислите</a:t>
            </a:r>
            <a:r>
              <a:rPr lang="en-US" sz="27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корен квадратен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FD9CCAC1-5D51-42C6-AAAB-5D8C6F1E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9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интервала</a:t>
            </a:r>
            <a:r>
              <a:rPr lang="en-US" dirty="0"/>
              <a:t> [0…1000]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отпечайте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571613"/>
            <a:ext cx="33898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8 2 2 8 2 2 3 7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3771378"/>
            <a:ext cx="3389852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</a:t>
            </a:r>
          </a:p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226737" y="3313233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24822" y="2571613"/>
            <a:ext cx="2823988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10 8 8 10 10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40154" y="3771378"/>
            <a:ext cx="280884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10 -&gt;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84415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99759" y="2571613"/>
            <a:ext cx="258916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0 5 0 0 1 0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14462" y="3771378"/>
            <a:ext cx="2575278" cy="2074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0 -&gt;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1 -&gt; 1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5 -&gt; 1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541938" y="3308780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FA8CAB16-9D9C-4138-8256-3AB07BDD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</a:t>
            </a:r>
            <a:r>
              <a:rPr lang="en-US" dirty="0"/>
              <a:t> (</a:t>
            </a:r>
            <a:r>
              <a:rPr lang="bg-BG" dirty="0"/>
              <a:t>Просто</a:t>
            </a:r>
            <a:r>
              <a:rPr lang="en-US" dirty="0"/>
              <a:t>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0687" y="1134635"/>
            <a:ext cx="11166325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</a:t>
            </a:r>
            <a:r>
              <a:rPr lang="en-US" sz="2800" dirty="0"/>
              <a:t> = Console.ReadLine().Split(' ')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.Select(int.Parse).ToList();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var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 = new int[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nums.Max() + 1</a:t>
            </a:r>
            <a:r>
              <a:rPr lang="en-US" sz="2800" dirty="0"/>
              <a:t>];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foreach (var num in nums)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2800" dirty="0"/>
              <a:t>[num]++;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for (int i = 0; i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counts.Length</a:t>
            </a:r>
            <a:r>
              <a:rPr lang="en-US" sz="2800" dirty="0"/>
              <a:t>; i++)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{ 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 &gt; 0)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    Console.WriteLine($"{i} -&gt; {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counts[i]</a:t>
            </a:r>
            <a:r>
              <a:rPr lang="en-US" sz="2800" dirty="0"/>
              <a:t>}");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637601" y="2209800"/>
            <a:ext cx="2867011" cy="1981200"/>
          </a:xfrm>
          <a:prstGeom prst="wedgeRoundRectCallout">
            <a:avLst>
              <a:gd name="adj1" fmla="val -74848"/>
              <a:gd name="adj2" fmla="val -33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списъка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1C9B039-3783-46B7-9E0A-A55D15C74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Брой на числа </a:t>
            </a:r>
            <a:r>
              <a:rPr lang="en-US" dirty="0"/>
              <a:t>(</a:t>
            </a:r>
            <a:r>
              <a:rPr lang="bg-BG" dirty="0"/>
              <a:t>със сортиране</a:t>
            </a:r>
            <a:r>
              <a:rPr lang="en-US" dirty="0"/>
              <a:t>) 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836612" y="1112579"/>
            <a:ext cx="10375696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800" dirty="0"/>
              <a:t>List&lt;int&gt; nums = ReadNumbers();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nums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.Sort()</a:t>
            </a:r>
            <a:r>
              <a:rPr lang="en-US" sz="2800" dirty="0"/>
              <a:t>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var pos = 0;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while (pos &lt;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nums.Count</a:t>
            </a:r>
            <a:r>
              <a:rPr lang="en-US" sz="28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int num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nums[pos]</a:t>
            </a:r>
            <a:r>
              <a:rPr lang="en-US" sz="2800" dirty="0"/>
              <a:t>, count = 1;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while (pos + count &lt; nums.Count &amp;&amp; 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nums[pos + count]</a:t>
            </a:r>
            <a:r>
              <a:rPr lang="en-US" sz="2800" dirty="0"/>
              <a:t> == num)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    count++;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pos = pos + count;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  Console.WriteLine($"{num} -&gt; {count}");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}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4189412" y="1676400"/>
            <a:ext cx="3352800" cy="631982"/>
          </a:xfrm>
          <a:prstGeom prst="wedgeRoundRectCallout">
            <a:avLst>
              <a:gd name="adj1" fmla="val -70649"/>
              <a:gd name="adj2" fmla="val -314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числата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264111" y="1828800"/>
            <a:ext cx="3302301" cy="1824537"/>
          </a:xfrm>
          <a:prstGeom prst="wedgeRoundRectCallout">
            <a:avLst>
              <a:gd name="adj1" fmla="val -70454"/>
              <a:gd name="adj2" fmla="val 37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Броим колко пъти се среща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започвайи с позицията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pos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6AFE932-CFB2-4836-892C-542F150A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7136</TotalTime>
  <Words>941</Words>
  <Application>Microsoft Office PowerPoint</Application>
  <PresentationFormat>Custom</PresentationFormat>
  <Paragraphs>135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Сортиране на списъци и масиви</vt:lpstr>
      <vt:lpstr>Сортиране на списъци</vt:lpstr>
      <vt:lpstr>Задача: Сортиране на числа</vt:lpstr>
      <vt:lpstr>Решение: Сортиране на числа </vt:lpstr>
      <vt:lpstr>Задача: Квадрати</vt:lpstr>
      <vt:lpstr>Задача: Брой на числа</vt:lpstr>
      <vt:lpstr>Решение: Брой на числа (Просто)</vt:lpstr>
      <vt:lpstr>Решение: Брой на числа (със сортиране) </vt:lpstr>
      <vt:lpstr>Какво научихме в този раздел?</vt:lpstr>
      <vt:lpstr>Списъци – сортиране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295</cp:revision>
  <dcterms:created xsi:type="dcterms:W3CDTF">2014-01-02T17:00:34Z</dcterms:created>
  <dcterms:modified xsi:type="dcterms:W3CDTF">2019-12-16T13:36:41Z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