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34" r:id="rId3"/>
    <p:sldId id="635" r:id="rId4"/>
    <p:sldId id="633" r:id="rId5"/>
    <p:sldId id="600" r:id="rId6"/>
    <p:sldId id="631" r:id="rId7"/>
    <p:sldId id="538" r:id="rId8"/>
    <p:sldId id="542" r:id="rId9"/>
    <p:sldId id="637" r:id="rId10"/>
    <p:sldId id="638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893B2B2-C0B9-4E5A-B610-A95DCCCB6F57}">
          <p14:sldIdLst>
            <p14:sldId id="634"/>
            <p14:sldId id="635"/>
          </p14:sldIdLst>
        </p14:section>
        <p14:section name="Символни низове" id="{F4FE76F6-D20E-4E67-B185-C51211BB99A0}">
          <p14:sldIdLst>
            <p14:sldId id="633"/>
            <p14:sldId id="600"/>
            <p14:sldId id="631"/>
          </p14:sldIdLst>
        </p14:section>
        <p14:section name="Обработка на символни низове" id="{56CD02CF-6BA0-4FEE-AA28-A9E895763BEF}">
          <p14:sldIdLst>
            <p14:sldId id="538"/>
            <p14:sldId id="542"/>
          </p14:sldIdLst>
        </p14:section>
        <p14:section name="Заключение" id="{4F6636F1-D2EA-48B5-B6DD-F322FB16AD22}">
          <p14:sldIdLst>
            <p14:sldId id="637"/>
            <p14:sldId id="63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C6B17BE-0652-4A8B-95D2-DFC7C96C72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669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436A290-C550-4A03-A133-3FF5815C5F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785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448ADF-FE75-41C8-B79C-F7709E872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36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6119E65-7D9D-47BE-85E7-629309A07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95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457E500-8873-4ED7-ABAB-B2E3AA668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07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70581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02729"/>
            <a:ext cx="10043898" cy="78807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r>
              <a:rPr lang="bg-BG" altLang="en-US">
                <a:latin typeface="+mn-ea"/>
              </a:rPr>
              <a:t>и текстообработка. Увод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C1425-2023-4F98-AC5D-FA9A24E46646}"/>
              </a:ext>
            </a:extLst>
          </p:cNvPr>
          <p:cNvGrpSpPr/>
          <p:nvPr/>
        </p:nvGrpSpPr>
        <p:grpSpPr>
          <a:xfrm>
            <a:off x="6437059" y="4439068"/>
            <a:ext cx="4896437" cy="1939884"/>
            <a:chOff x="2036175" y="1204913"/>
            <a:chExt cx="7758546" cy="3667125"/>
          </a:xfrm>
        </p:grpSpPr>
        <p:pic>
          <p:nvPicPr>
            <p:cNvPr id="14" name="Picture 2" descr="Image result for str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175" y="1204913"/>
              <a:ext cx="7758546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0E2E45-237C-4414-94C3-461D996D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454" y="1544784"/>
              <a:ext cx="6569764" cy="23713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0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90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44C7D7-CE85-4B37-8CC3-A289236B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?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означава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Въведение в обработката на </a:t>
            </a:r>
            <a:r>
              <a:rPr lang="en-US" dirty="0"/>
              <a:t> </a:t>
            </a:r>
            <a:r>
              <a:rPr lang="bg-BG" dirty="0"/>
              <a:t>символни низове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Сравняване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Съединяване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048000"/>
            <a:ext cx="4992957" cy="267635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53776A1-7860-4011-9CC2-A08B2D42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/>
              <a:t>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Съединени с оператор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34060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92861" y="1407055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912477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46258E1-1DB4-41D7-A1AF-0D64BC5E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9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/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  <a:endParaRPr lang="en-US" sz="3600" dirty="0"/>
          </a:p>
          <a:p>
            <a:pPr marL="609494" lvl="2"/>
            <a:r>
              <a:rPr lang="bg-BG" sz="3400" dirty="0"/>
              <a:t>Достъпни по индекс</a:t>
            </a:r>
            <a:r>
              <a:rPr lang="en-US" sz="3400" dirty="0"/>
              <a:t> 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/>
              <a:t>Символните низове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</a:t>
            </a:r>
            <a:r>
              <a:rPr lang="bg-BG" sz="3600" dirty="0"/>
              <a:t>може да се ползват мого азбуки, например Арабски</a:t>
            </a:r>
            <a:r>
              <a:rPr lang="en-US" sz="3600" dirty="0"/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символните низове са</a:t>
            </a:r>
            <a:r>
              <a:rPr lang="en-US" dirty="0"/>
              <a:t> Immutable, </a:t>
            </a:r>
            <a:r>
              <a:rPr lang="bg-BG" dirty="0"/>
              <a:t>използват </a:t>
            </a:r>
            <a:r>
              <a:rPr lang="en-US" dirty="0"/>
              <a:t> Unicode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" y="3048000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0" y="6176712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498604" y="3047999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61958"/>
              </p:ext>
            </p:extLst>
          </p:nvPr>
        </p:nvGraphicFramePr>
        <p:xfrm>
          <a:off x="7678779" y="3576988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52673" y="3545818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71628" y="4075972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02C7DEE-E8DD-4A8D-A8B2-DC5CC90E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Инициализация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Въвеждане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конзолата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Преобразуване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и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символни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5127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86" y="307932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1E8DBD8-4FD4-4DCA-A508-F56A60C7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символни низове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2648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>
            <a:extLst>
              <a:ext uri="{FF2B5EF4-FFF2-40B4-BE49-F238E27FC236}">
                <a16:creationId xmlns:a16="http://schemas.microsoft.com/office/drawing/2014/main" id="{5AF50E60-3315-467C-8591-9C855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9B66E2-E08D-481E-9D69-38EB853C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8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Използване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</a:t>
            </a:r>
            <a:r>
              <a:rPr lang="bg-BG" dirty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обект може да бъде добавен към символен низ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Съединяване (комбиниране) на символни низове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2666-180D-4F3F-89C9-75BA7366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E9E9ACB-FBA8-416D-B871-BC1A30EB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1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  <a:r>
              <a:rPr lang="bg-BG" dirty="0"/>
              <a:t>, 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bg-BG" noProof="1"/>
              <a:t>, 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Можем да ги сравняваме, съединяваме</a:t>
            </a:r>
            <a:endParaRPr lang="bg-BG" sz="3000" dirty="0"/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000" dirty="0"/>
              <a:t>Съединяването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“+” e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бавно, </a:t>
            </a:r>
            <a:r>
              <a:rPr lang="bg-BG" sz="3000" dirty="0"/>
              <a:t>ще разгледаме специален начин в следващите теми</a:t>
            </a:r>
            <a:endParaRPr lang="bg-BG" sz="3600" dirty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BAEB215-48D3-4D67-A867-ADF72F71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7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Символни 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49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751</Words>
  <Application>Microsoft Office PowerPoint</Application>
  <PresentationFormat>Custom</PresentationFormat>
  <Paragraphs>145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Символни низове </vt:lpstr>
      <vt:lpstr>Съдържание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2019-12-16T19:19:31Z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