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4"/>
  </p:notesMasterIdLst>
  <p:handoutMasterIdLst>
    <p:handoutMasterId r:id="rId15"/>
  </p:handoutMasterIdLst>
  <p:sldIdLst>
    <p:sldId id="265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48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BEE7357-FE91-465C-B488-77D669257DFC}">
          <p14:sldIdLst>
            <p14:sldId id="265"/>
            <p14:sldId id="266"/>
          </p14:sldIdLst>
        </p14:section>
        <p14:section name="Изграждане и промяна на Символни низове" id="{A36199E2-D67A-4C2C-953B-082B9501EB07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Заключение" id="{EC82465A-C640-44A9-A3B7-EAAD5C2D02EB}">
          <p14:sldIdLst>
            <p14:sldId id="267"/>
            <p14:sldId id="268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081D7EDD-D0F7-449E-89F9-7F9F154FAB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60240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F5965FD-52C7-4347-B548-DF26683521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86015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23597-FBBC-42B6-95B8-38385222AA31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84200" y="465138"/>
            <a:ext cx="8051800" cy="4530725"/>
          </a:xfrm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113236"/>
            <a:ext cx="5733818" cy="3472271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Introducing the StringBuffer Class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>
                <a:latin typeface="Courier New" pitchFamily="49" charset="0"/>
              </a:rPr>
              <a:t>StringBuffer</a:t>
            </a:r>
            <a:r>
              <a:rPr lang="en-US" dirty="0"/>
              <a:t> represents strings that can be modified and extended at run time. The following example creates three new </a:t>
            </a:r>
            <a:r>
              <a:rPr lang="en-US" dirty="0">
                <a:latin typeface="Courier New" pitchFamily="49" charset="0"/>
              </a:rPr>
              <a:t>String</a:t>
            </a:r>
            <a:r>
              <a:rPr lang="en-US" dirty="0"/>
              <a:t> objects, and copies all the characters each time a new </a:t>
            </a:r>
            <a:r>
              <a:rPr lang="en-US" dirty="0">
                <a:latin typeface="Courier New" pitchFamily="49" charset="0"/>
              </a:rPr>
              <a:t>String</a:t>
            </a:r>
            <a:r>
              <a:rPr lang="en-US" dirty="0"/>
              <a:t> is created: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String quote = "Fasten your seatbelts, ";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quote = quote + "it's going to be a bumpy night.";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It is more efficient to preallocate the amount of space required using the </a:t>
            </a:r>
            <a:r>
              <a:rPr lang="en-US" dirty="0">
                <a:latin typeface="Courier New" pitchFamily="49" charset="0"/>
              </a:rPr>
              <a:t>StringBuffer</a:t>
            </a:r>
            <a:r>
              <a:rPr lang="en-US" dirty="0"/>
              <a:t> constructor, and its </a:t>
            </a:r>
            <a:r>
              <a:rPr lang="en-US" dirty="0">
                <a:latin typeface="Courier New" pitchFamily="49" charset="0"/>
              </a:rPr>
              <a:t>append()</a:t>
            </a:r>
            <a:r>
              <a:rPr lang="en-US" dirty="0"/>
              <a:t> method as follows: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StringBuffer quote = new StringBuffer(60); // allocate 60 chars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quote.append("Fasten your seatbelts, ");</a:t>
            </a:r>
            <a:br>
              <a:rPr lang="en-US" dirty="0"/>
            </a:br>
            <a:r>
              <a:rPr lang="en-US" dirty="0"/>
              <a:t>quote.append(" it's going to be a bumpy night. ");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>
                <a:latin typeface="Courier New" pitchFamily="49" charset="0"/>
              </a:rPr>
              <a:t>StringBuffer</a:t>
            </a:r>
            <a:r>
              <a:rPr lang="en-US" dirty="0"/>
              <a:t> also provides a number of overloaded </a:t>
            </a:r>
            <a:r>
              <a:rPr lang="en-US" dirty="0">
                <a:latin typeface="Courier New" pitchFamily="49" charset="0"/>
              </a:rPr>
              <a:t>insert()</a:t>
            </a:r>
            <a:r>
              <a:rPr lang="en-US" dirty="0"/>
              <a:t> methods for inserting various types of data at a particular location in the string buffer.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>
                <a:solidFill>
                  <a:srgbClr val="0000FF"/>
                </a:solidFill>
              </a:rPr>
              <a:t>Instructor Note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0000FF"/>
                </a:solidFill>
              </a:rPr>
              <a:t>The example in the slide uses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to reverse the characters in a string. A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 is created, with the same length as the string. The loop traverses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parameter in reverse order and appends each of its characters to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 by using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append()</a:t>
            </a:r>
            <a:r>
              <a:rPr lang="en-US" dirty="0">
                <a:solidFill>
                  <a:srgbClr val="0000FF"/>
                </a:solidFill>
              </a:rPr>
              <a:t>.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therefore holds a reverse copy of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parameter. At the end of the method, a new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 </a:t>
            </a:r>
            <a:r>
              <a:rPr lang="en-US" dirty="0">
                <a:solidFill>
                  <a:srgbClr val="0000FF"/>
                </a:solidFill>
              </a:rPr>
              <a:t>object is created from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object, and this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is returned from the method</a:t>
            </a:r>
            <a:r>
              <a:rPr lang="en-US" dirty="0"/>
              <a:t>.</a:t>
            </a: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0DE6B802-87F7-4A26-A141-A2559F448C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627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ADBD95C-268E-4B2C-930F-CAE10A7D0F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02688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C892B99-F41C-45EE-B430-EDE0949967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87681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A09434B-B833-4918-9402-15D7483817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299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3.jpeg"/><Relationship Id="rId4" Type="http://schemas.openxmlformats.org/officeDocument/2006/relationships/image" Target="../media/image20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1813" y="693427"/>
            <a:ext cx="11216942" cy="1241998"/>
          </a:xfrm>
        </p:spPr>
        <p:txBody>
          <a:bodyPr>
            <a:normAutofit/>
          </a:bodyPr>
          <a:lstStyle/>
          <a:p>
            <a:r>
              <a:rPr lang="ru-RU" dirty="0"/>
              <a:t>Изграждане и промяна на низове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1813" y="1981200"/>
            <a:ext cx="11216942" cy="743274"/>
          </a:xfrm>
        </p:spPr>
        <p:txBody>
          <a:bodyPr>
            <a:normAutofit fontScale="97500"/>
          </a:bodyPr>
          <a:lstStyle/>
          <a:p>
            <a:r>
              <a:rPr lang="bg-BG" noProof="1"/>
              <a:t>Използване на класа </a:t>
            </a:r>
            <a:r>
              <a:rPr lang="en-US" noProof="1"/>
              <a:t>StringBuilder</a:t>
            </a:r>
          </a:p>
          <a:p>
            <a:endParaRPr lang="x-none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19E457-A12E-47D2-BADB-4F80777182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412" y="4861631"/>
            <a:ext cx="3510596" cy="1267160"/>
          </a:xfrm>
          <a:prstGeom prst="rect">
            <a:avLst/>
          </a:prstGeom>
        </p:spPr>
      </p:pic>
      <p:pic>
        <p:nvPicPr>
          <p:cNvPr id="15" name="Picture 2" descr="http://www.eton.ac/images/search-icon.png">
            <a:extLst>
              <a:ext uri="{FF2B5EF4-FFF2-40B4-BE49-F238E27FC236}">
                <a16:creationId xmlns:a16="http://schemas.microsoft.com/office/drawing/2014/main" id="{8F22C2CB-5D16-41B5-9DB7-85F150E2F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145" y="4645520"/>
            <a:ext cx="672246" cy="67224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875E62-6A90-431D-A059-A716128E7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57697">
            <a:off x="7565648" y="4012945"/>
            <a:ext cx="1286679" cy="857786"/>
          </a:xfrm>
          <a:prstGeom prst="rect">
            <a:avLst/>
          </a:prstGeom>
        </p:spPr>
      </p:pic>
      <p:pic>
        <p:nvPicPr>
          <p:cNvPr id="18" name="Picture 2" descr="Резултат с изображение за replace icon">
            <a:extLst>
              <a:ext uri="{FF2B5EF4-FFF2-40B4-BE49-F238E27FC236}">
                <a16:creationId xmlns:a16="http://schemas.microsoft.com/office/drawing/2014/main" id="{84FEA1B0-A70E-4ADF-BEA1-1156E54B3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4579">
            <a:off x="9180056" y="3917568"/>
            <a:ext cx="683912" cy="68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Свързано изображение">
            <a:extLst>
              <a:ext uri="{FF2B5EF4-FFF2-40B4-BE49-F238E27FC236}">
                <a16:creationId xmlns:a16="http://schemas.microsoft.com/office/drawing/2014/main" id="{33F33288-4175-4C0F-9948-EE307BAF6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0523">
            <a:off x="11028814" y="4131554"/>
            <a:ext cx="695637" cy="6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22" name="Picture 21" descr="http://softuni.b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4" name="Picture 4" title="CC-BY-NC-SA License">
              <a:hlinkClick r:id="rId9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5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30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31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11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7927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Изграждане и промяна на низове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09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9147EC31-0B61-42EF-A76A-07D5D1702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5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noProof="1"/>
              <a:t>StringBuilde</a:t>
            </a:r>
            <a:r>
              <a:rPr lang="en-US" dirty="0"/>
              <a:t>r: </a:t>
            </a:r>
            <a:r>
              <a:rPr lang="bg-BG" dirty="0"/>
              <a:t>Как работи</a:t>
            </a:r>
            <a:r>
              <a:rPr lang="en-US" dirty="0"/>
              <a:t>?</a:t>
            </a: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Промяната на съдържанието на низ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noProof="1"/>
              <a:t>StringBuilde</a:t>
            </a:r>
            <a:r>
              <a:rPr lang="en-US" dirty="0"/>
              <a:t>r</a:t>
            </a: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noProof="1"/>
              <a:t>Операции със </a:t>
            </a:r>
            <a:r>
              <a:rPr lang="en-US" noProof="1"/>
              <a:t>StringBuilde</a:t>
            </a:r>
            <a:r>
              <a:rPr lang="en-US" dirty="0"/>
              <a:t>r  – </a:t>
            </a:r>
            <a:r>
              <a:rPr lang="bg-BG" dirty="0"/>
              <a:t>Примери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Задача:</a:t>
            </a:r>
            <a:r>
              <a:rPr lang="en-GB" dirty="0"/>
              <a:t> </a:t>
            </a:r>
            <a:r>
              <a:rPr lang="bg-BG" dirty="0"/>
              <a:t>Съединяване на символни низове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20045CA-037C-45C8-B2E5-B74B79EA5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743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поддържа предварително</a:t>
            </a:r>
            <a:r>
              <a:rPr lang="bg-BG" dirty="0"/>
              <a:t> заделен </a:t>
            </a:r>
            <a:r>
              <a:rPr lang="ru-RU" dirty="0"/>
              <a:t> буфер</a:t>
            </a:r>
          </a:p>
          <a:p>
            <a:pPr>
              <a:lnSpc>
                <a:spcPct val="100000"/>
              </a:lnSpc>
            </a:pPr>
            <a:r>
              <a:rPr lang="ru-RU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заделя памет за повечето операции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производителност</a:t>
            </a:r>
            <a:endParaRPr lang="en-US" dirty="0"/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StringBuilde</a:t>
            </a:r>
            <a:r>
              <a:rPr lang="en-US" dirty="0"/>
              <a:t>r: </a:t>
            </a:r>
            <a:r>
              <a:rPr lang="bg-BG" dirty="0"/>
              <a:t>Как работи</a:t>
            </a:r>
            <a:r>
              <a:rPr lang="en-US" dirty="0"/>
              <a:t>?</a:t>
            </a:r>
            <a:endParaRPr lang="bg-BG" dirty="0"/>
          </a:p>
        </p:txBody>
      </p:sp>
      <p:graphicFrame>
        <p:nvGraphicFramePr>
          <p:cNvPr id="67384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177524"/>
              </p:ext>
            </p:extLst>
          </p:nvPr>
        </p:nvGraphicFramePr>
        <p:xfrm>
          <a:off x="5324473" y="3741737"/>
          <a:ext cx="5526088" cy="4318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3831" name="AutoShape 39"/>
          <p:cNvSpPr>
            <a:spLocks/>
          </p:cNvSpPr>
          <p:nvPr/>
        </p:nvSpPr>
        <p:spPr bwMode="auto">
          <a:xfrm rot="16200000">
            <a:off x="6724676" y="2821452"/>
            <a:ext cx="460375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2" name="AutoShape 40"/>
          <p:cNvSpPr>
            <a:spLocks/>
          </p:cNvSpPr>
          <p:nvPr/>
        </p:nvSpPr>
        <p:spPr bwMode="auto">
          <a:xfrm rot="16200000">
            <a:off x="9517089" y="3350143"/>
            <a:ext cx="460375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5" name="AutoShape 43"/>
          <p:cNvSpPr>
            <a:spLocks/>
          </p:cNvSpPr>
          <p:nvPr/>
        </p:nvSpPr>
        <p:spPr bwMode="auto">
          <a:xfrm rot="5400000" flipV="1">
            <a:off x="7917656" y="767556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05644" y="3630038"/>
            <a:ext cx="323678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Дължина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9</a:t>
            </a:r>
          </a:p>
          <a:p>
            <a:pPr lvl="1"/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Капацитет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58116" y="2785028"/>
            <a:ext cx="1793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Капацитет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5752" y="4716600"/>
            <a:ext cx="1928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използван буфер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(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дължина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85276" y="4710446"/>
            <a:ext cx="2290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неизползван буфер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917CA6E7-DC67-465C-8A7F-DBB9D6812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855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4" grpId="0" uiExpand="1" build="p"/>
      <p:bldP spid="673831" grpId="0" animBg="1"/>
      <p:bldP spid="673832" grpId="0" animBg="1"/>
      <p:bldP spid="673835" grpId="0" animBg="1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bg-BG" sz="3200" noProof="1"/>
              <a:t>Използване на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System.Text.StringBuilder</a:t>
            </a:r>
            <a:r>
              <a:rPr lang="en-US" sz="3200" noProof="1"/>
              <a:t> </a:t>
            </a:r>
            <a:r>
              <a:rPr lang="ru-RU" sz="3200" noProof="1"/>
              <a:t>за изграждане / промяна на низ:</a:t>
            </a:r>
            <a:endParaRPr lang="en-US" sz="3200" noProof="1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Промяната на съдържанието на низ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1748" name="Rectangle 4"/>
          <p:cNvSpPr>
            <a:spLocks noChangeArrowheads="1"/>
          </p:cNvSpPr>
          <p:nvPr/>
        </p:nvSpPr>
        <p:spPr bwMode="auto">
          <a:xfrm>
            <a:off x="974612" y="2352794"/>
            <a:ext cx="10591800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ReverseString(string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sb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StringBuilder()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str.Length - 1; i &gt;= 0; i--)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(str[i]);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sb.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FCF4A7C-8CE5-42BA-94F4-F5B0DBE3C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70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StringBuilder(int capacity)</a:t>
            </a:r>
            <a:r>
              <a:rPr lang="en-US" sz="3200" dirty="0"/>
              <a:t> </a:t>
            </a:r>
            <a:r>
              <a:rPr lang="ru-RU" sz="3200" dirty="0"/>
              <a:t>конструктор, предварително заделя буфер с размер равен на указания 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капацитет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Capacity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3000" dirty="0"/>
              <a:t>съдържа</a:t>
            </a:r>
            <a:r>
              <a:rPr lang="en-US" sz="3000" dirty="0"/>
              <a:t> </a:t>
            </a:r>
            <a:r>
              <a:rPr lang="bg-BG" sz="3000" dirty="0"/>
              <a:t>текущия размер</a:t>
            </a:r>
            <a:r>
              <a:rPr lang="en-US" sz="3000" dirty="0"/>
              <a:t> (</a:t>
            </a:r>
            <a:r>
              <a:rPr lang="bg-BG" sz="3000" dirty="0"/>
              <a:t>в символи</a:t>
            </a:r>
            <a:r>
              <a:rPr lang="en-US" sz="3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000" dirty="0"/>
              <a:t>съдържа дължината на низа в буфера</a:t>
            </a:r>
          </a:p>
          <a:p>
            <a:pPr lvl="1">
              <a:lnSpc>
                <a:spcPct val="11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this[int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index]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индексатор</a:t>
            </a:r>
            <a:r>
              <a:rPr lang="en-US" sz="3200" dirty="0"/>
              <a:t>) </a:t>
            </a:r>
            <a:r>
              <a:rPr lang="bg-BG" sz="3200" dirty="0"/>
              <a:t>достъпва символа на дадената позиция</a:t>
            </a:r>
            <a:endParaRPr lang="en-US" sz="3200" dirty="0"/>
          </a:p>
        </p:txBody>
      </p: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noProof="1"/>
              <a:t>StringBuilde</a:t>
            </a:r>
            <a:r>
              <a:rPr lang="en-US" dirty="0"/>
              <a:t>r</a:t>
            </a:r>
            <a:endParaRPr lang="bg-BG" dirty="0"/>
          </a:p>
        </p:txBody>
      </p:sp>
      <p:graphicFrame>
        <p:nvGraphicFramePr>
          <p:cNvPr id="13" name="Group 48">
            <a:extLst>
              <a:ext uri="{FF2B5EF4-FFF2-40B4-BE49-F238E27FC236}">
                <a16:creationId xmlns:a16="http://schemas.microsoft.com/office/drawing/2014/main" id="{61F7B190-1B0A-4E8A-BD38-527C85FB4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078290"/>
              </p:ext>
            </p:extLst>
          </p:nvPr>
        </p:nvGraphicFramePr>
        <p:xfrm>
          <a:off x="4594169" y="5039806"/>
          <a:ext cx="5526088" cy="4318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AutoShape 39">
            <a:extLst>
              <a:ext uri="{FF2B5EF4-FFF2-40B4-BE49-F238E27FC236}">
                <a16:creationId xmlns:a16="http://schemas.microsoft.com/office/drawing/2014/main" id="{F07620DF-E5D3-448F-9010-5F0BE56EF24C}"/>
              </a:ext>
            </a:extLst>
          </p:cNvPr>
          <p:cNvSpPr>
            <a:spLocks/>
          </p:cNvSpPr>
          <p:nvPr/>
        </p:nvSpPr>
        <p:spPr bwMode="auto">
          <a:xfrm rot="16200000">
            <a:off x="6029465" y="4084429"/>
            <a:ext cx="390190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40">
            <a:extLst>
              <a:ext uri="{FF2B5EF4-FFF2-40B4-BE49-F238E27FC236}">
                <a16:creationId xmlns:a16="http://schemas.microsoft.com/office/drawing/2014/main" id="{7B516815-4D7E-4551-AB90-0A141FBDF9E2}"/>
              </a:ext>
            </a:extLst>
          </p:cNvPr>
          <p:cNvSpPr>
            <a:spLocks/>
          </p:cNvSpPr>
          <p:nvPr/>
        </p:nvSpPr>
        <p:spPr bwMode="auto">
          <a:xfrm rot="16200000">
            <a:off x="8821878" y="4613119"/>
            <a:ext cx="390190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43">
            <a:extLst>
              <a:ext uri="{FF2B5EF4-FFF2-40B4-BE49-F238E27FC236}">
                <a16:creationId xmlns:a16="http://schemas.microsoft.com/office/drawing/2014/main" id="{07370042-B22D-4CB6-8220-9572EFD7E5FD}"/>
              </a:ext>
            </a:extLst>
          </p:cNvPr>
          <p:cNvSpPr>
            <a:spLocks/>
          </p:cNvSpPr>
          <p:nvPr/>
        </p:nvSpPr>
        <p:spPr bwMode="auto">
          <a:xfrm rot="5400000" flipV="1">
            <a:off x="7249833" y="2059190"/>
            <a:ext cx="26050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E7D5FF-2B70-4F60-A864-08D13D5448C4}"/>
              </a:ext>
            </a:extLst>
          </p:cNvPr>
          <p:cNvSpPr txBox="1"/>
          <p:nvPr/>
        </p:nvSpPr>
        <p:spPr>
          <a:xfrm>
            <a:off x="6726380" y="4223423"/>
            <a:ext cx="1564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Капацитет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DCA10E-DBB3-490E-BF35-546BF244B6B2}"/>
              </a:ext>
            </a:extLst>
          </p:cNvPr>
          <p:cNvSpPr txBox="1"/>
          <p:nvPr/>
        </p:nvSpPr>
        <p:spPr>
          <a:xfrm>
            <a:off x="4612340" y="5901976"/>
            <a:ext cx="3234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Използван буфер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дължина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A1F19E-37CA-4BC3-AE2A-4746D075E5D1}"/>
              </a:ext>
            </a:extLst>
          </p:cNvPr>
          <p:cNvSpPr txBox="1"/>
          <p:nvPr/>
        </p:nvSpPr>
        <p:spPr>
          <a:xfrm>
            <a:off x="7789764" y="5901976"/>
            <a:ext cx="2454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Неизползван буфер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0886DDF7-B960-4761-BFBD-697EAA6EE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892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C361FF-0524-43F0-9E9B-DD408FBB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Операции със </a:t>
            </a:r>
            <a:r>
              <a:rPr lang="en-US" noProof="1"/>
              <a:t>StringBuilde</a:t>
            </a:r>
            <a:r>
              <a:rPr lang="en-US" dirty="0"/>
              <a:t>r  – </a:t>
            </a:r>
            <a:r>
              <a:rPr lang="bg-BG" dirty="0"/>
              <a:t>Примери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671E3B-15C1-4361-A549-8DACCA13E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83243"/>
            <a:ext cx="10820400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builder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StringBuilder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(100);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 Maria, how are you?");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Console.WriteLine(builder);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Hello Maria, how are you?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'D';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Console.WriteLine(builder);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Hello Daria, how are you?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(5, 6);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Console.WriteLine(builder);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Hello, how are you?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(5, " Peter");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Console.WriteLine(builder);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Hello Peter, how are you?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Peter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George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Console.WriteLine(builder);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Hello George, how are you?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DFF5389-05A2-4D4F-8CA7-4974D74DD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87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Даденият по-долу код ще се опитаме да </a:t>
            </a:r>
            <a:r>
              <a:rPr lang="ru-RU" dirty="0">
                <a:solidFill>
                  <a:srgbClr val="F3CD60"/>
                </a:solidFill>
              </a:rPr>
              <a:t>го</a:t>
            </a:r>
            <a:r>
              <a:rPr lang="ru-RU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оптимизираме</a:t>
            </a:r>
            <a:r>
              <a:rPr lang="en-US" dirty="0"/>
              <a:t> </a:t>
            </a:r>
            <a:r>
              <a:rPr lang="bg-BG" dirty="0"/>
              <a:t>да се изпълнява за по-малко от секунда</a:t>
            </a:r>
            <a:endParaRPr lang="en-US" dirty="0"/>
          </a:p>
          <a:p>
            <a:pPr lvl="1"/>
            <a:r>
              <a:rPr lang="bg-BG" dirty="0"/>
              <a:t>С метода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Convert.ToString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</a:t>
            </a:r>
            <a:r>
              <a:rPr lang="en-GB" dirty="0"/>
              <a:t> </a:t>
            </a:r>
            <a:r>
              <a:rPr lang="bg-BG" dirty="0"/>
              <a:t>Съединяване на символни низове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E787CAA-1E0D-4056-8432-EB399A98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483" y="3258389"/>
            <a:ext cx="5890130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timer = new Stopwatch();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timer.Start();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result = "";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50000;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result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Convert.ToString(i,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Console.WriteLine(result.Length);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Console.WriteLine(timer.Elapsed);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FB509-C94C-4B0F-B76B-0DFEA0F35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512" y="3248439"/>
            <a:ext cx="4686300" cy="1362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ACE533-0F5B-48F6-9C77-89DD51685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512" y="4838700"/>
            <a:ext cx="4686300" cy="1333500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9229985C-6CEF-4DF9-935E-032032F19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95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 класа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StringBuilder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2AA062-C4B4-4C61-B815-6E529E17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GB" dirty="0"/>
              <a:t>: </a:t>
            </a:r>
            <a:r>
              <a:rPr lang="bg-BG" dirty="0"/>
              <a:t>Съединяване на символни низове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A3F1C9-48D2-4022-A6AA-79BD12103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26" y="2113371"/>
            <a:ext cx="10515598" cy="39826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var timer = new Stopwatch();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timer.Start();</a:t>
            </a:r>
          </a:p>
          <a:p>
            <a:pPr eaLnBrk="0" hangingPunct="0">
              <a:lnSpc>
                <a:spcPct val="12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var result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new StringBuilder()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for (int i = 0; i &lt; 50000;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result.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Append(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Convert.ToString(i, 2)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Console.WriteLine(result.Length);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Console.WriteLine(timer.Elapsed);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097A7A2-2ED2-4524-971D-B1562D575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77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bg-BG" sz="3600" noProof="1"/>
              <a:t> ефективно изгражда</a:t>
            </a:r>
            <a:r>
              <a:rPr lang="en-US" sz="3600" noProof="1"/>
              <a:t>/</a:t>
            </a:r>
            <a:r>
              <a:rPr lang="bg-BG" sz="3600" noProof="1"/>
              <a:t>променя низове</a:t>
            </a:r>
          </a:p>
          <a:p>
            <a:pPr>
              <a:lnSpc>
                <a:spcPct val="110000"/>
              </a:lnSpc>
            </a:pPr>
            <a:endParaRPr lang="en-US" sz="3600" noProof="1"/>
          </a:p>
          <a:p>
            <a:pPr>
              <a:lnSpc>
                <a:spcPct val="11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241">
            <a:off x="8507944" y="4254964"/>
            <a:ext cx="1633595" cy="816797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863">
            <a:off x="9330624" y="5326986"/>
            <a:ext cx="2398736" cy="951223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7C2160B-A20F-40FB-BD41-DC1432879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2764777"/>
            <a:ext cx="6959054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var result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new StringBuilder()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for (int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500000;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 result.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(i.ToString());</a:t>
            </a: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0CAD073F-CBC4-44CA-86E2-89EDFCFEC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69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7165</TotalTime>
  <Words>1017</Words>
  <Application>Microsoft Office PowerPoint</Application>
  <PresentationFormat>Custom</PresentationFormat>
  <Paragraphs>136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Изграждане и промяна на низове</vt:lpstr>
      <vt:lpstr>Съдържание</vt:lpstr>
      <vt:lpstr>StringBuilder: Как работи?</vt:lpstr>
      <vt:lpstr>Промяната на съдържанието на низ</vt:lpstr>
      <vt:lpstr>Класът StringBuilder</vt:lpstr>
      <vt:lpstr>Операции със StringBuilder  – Примери</vt:lpstr>
      <vt:lpstr>Задача: Съединяване на символни низове</vt:lpstr>
      <vt:lpstr>Решение: Съединяване на символни низове</vt:lpstr>
      <vt:lpstr>Какво научихме този час?</vt:lpstr>
      <vt:lpstr>Изграждане и промяна на низове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Text Processing</dc:title>
  <dc:subject>Programming Fundamentals Course</dc:subject>
  <dc:creator>Software University Foundation</dc:creator>
  <cp:keywords>C#; text; string; processing; programming; course; SoftUni; Software University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2019-12-16T19:23:24Z</dcterms:modified>
  <cp:category>programming; software engineering; C#;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