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0"/>
  </p:notesMasterIdLst>
  <p:handoutMasterIdLst>
    <p:handoutMasterId r:id="rId21"/>
  </p:handoutMasterIdLst>
  <p:sldIdLst>
    <p:sldId id="402" r:id="rId3"/>
    <p:sldId id="465" r:id="rId4"/>
    <p:sldId id="482" r:id="rId5"/>
    <p:sldId id="484" r:id="rId6"/>
    <p:sldId id="485" r:id="rId7"/>
    <p:sldId id="486" r:id="rId8"/>
    <p:sldId id="487" r:id="rId9"/>
    <p:sldId id="489" r:id="rId10"/>
    <p:sldId id="490" r:id="rId11"/>
    <p:sldId id="491" r:id="rId12"/>
    <p:sldId id="492" r:id="rId13"/>
    <p:sldId id="493" r:id="rId14"/>
    <p:sldId id="494" r:id="rId15"/>
    <p:sldId id="495" r:id="rId16"/>
    <p:sldId id="464" r:id="rId17"/>
    <p:sldId id="481" r:id="rId18"/>
    <p:sldId id="496"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9CB0D58E-C551-4246-804F-39CEA5E7100E}">
          <p14:sldIdLst>
            <p14:sldId id="402"/>
            <p14:sldId id="465"/>
          </p14:sldIdLst>
        </p14:section>
        <p14:section name="Представяне на темата" id="{35F86AB0-5C87-458A-9095-8500367B3E4C}">
          <p14:sldIdLst>
            <p14:sldId id="482"/>
            <p14:sldId id="484"/>
            <p14:sldId id="485"/>
            <p14:sldId id="486"/>
            <p14:sldId id="487"/>
            <p14:sldId id="489"/>
            <p14:sldId id="490"/>
            <p14:sldId id="491"/>
            <p14:sldId id="492"/>
            <p14:sldId id="493"/>
            <p14:sldId id="494"/>
            <p14:sldId id="495"/>
          </p14:sldIdLst>
        </p14:section>
        <p14:section name="Заключения" id="{5E637A54-2849-429C-96F8-F0AC0FADDA32}">
          <p14:sldIdLst>
            <p14:sldId id="464"/>
            <p14:sldId id="481"/>
            <p14:sldId id="496"/>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16-Dec-19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16-Dec-19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t>1</a:t>
            </a:fld>
            <a:endParaRPr lang="en-US" dirty="0"/>
          </a:p>
        </p:txBody>
      </p:sp>
      <p:sp>
        <p:nvSpPr>
          <p:cNvPr id="7" name="Footer Placeholder">
            <a:extLst>
              <a:ext uri="{FF2B5EF4-FFF2-40B4-BE49-F238E27FC236}">
                <a16:creationId xmlns:a16="http://schemas.microsoft.com/office/drawing/2014/main" id="{4EA19BEF-52F0-4843-A88C-5D246153286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00058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bg-BG" dirty="0"/>
          </a:p>
        </p:txBody>
      </p:sp>
      <p:sp>
        <p:nvSpPr>
          <p:cNvPr id="4" name="Footer Placeholder">
            <a:extLst>
              <a:ext uri="{FF2B5EF4-FFF2-40B4-BE49-F238E27FC236}">
                <a16:creationId xmlns:a16="http://schemas.microsoft.com/office/drawing/2014/main" id="{625F0B40-A58A-480A-8BFA-24314D53D91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7959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02D5548A-4A1F-4885-B688-A5BF5214DE8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0768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E4ED5FCA-1E80-4312-9E9E-E8B8FD9DD7F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06592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16</a:t>
            </a:fld>
            <a:endParaRPr lang="en-US" dirty="0">
              <a:solidFill>
                <a:prstClr val="black"/>
              </a:solidFill>
            </a:endParaRPr>
          </a:p>
        </p:txBody>
      </p:sp>
      <p:sp>
        <p:nvSpPr>
          <p:cNvPr id="6" name="Footer Placeholder">
            <a:extLst>
              <a:ext uri="{FF2B5EF4-FFF2-40B4-BE49-F238E27FC236}">
                <a16:creationId xmlns:a16="http://schemas.microsoft.com/office/drawing/2014/main" id="{7D15E4B4-4FBD-4C3A-BA4F-C288024B4D3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15903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
        <p:nvSpPr>
          <p:cNvPr id="6" name="Footer Placeholder">
            <a:extLst>
              <a:ext uri="{FF2B5EF4-FFF2-40B4-BE49-F238E27FC236}">
                <a16:creationId xmlns:a16="http://schemas.microsoft.com/office/drawing/2014/main" id="{753C9509-8793-483F-BC20-80BDAD66A0E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97115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softuni.foundation/" TargetMode="External"/><Relationship Id="rId10" Type="http://schemas.openxmlformats.org/officeDocument/2006/relationships/image" Target="../media/image15.jpeg"/><Relationship Id="rId4" Type="http://schemas.openxmlformats.org/officeDocument/2006/relationships/image" Target="../media/image12.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2812" y="457200"/>
            <a:ext cx="10577299" cy="788071"/>
          </a:xfrm>
        </p:spPr>
        <p:txBody>
          <a:bodyPr>
            <a:normAutofit/>
          </a:bodyPr>
          <a:lstStyle/>
          <a:p>
            <a:r>
              <a:rPr lang="bg-BG" altLang="en-US" dirty="0">
                <a:latin typeface="+mn-ea"/>
              </a:rPr>
              <a:t>Многомерни масиви</a:t>
            </a:r>
            <a:endParaRPr lang="x-none" altLang="en-US" dirty="0">
              <a:latin typeface="+mn-ea"/>
            </a:endParaRPr>
          </a:p>
        </p:txBody>
      </p:sp>
      <p:sp>
        <p:nvSpPr>
          <p:cNvPr id="6" name="Subtitle 5"/>
          <p:cNvSpPr>
            <a:spLocks noGrp="1"/>
          </p:cNvSpPr>
          <p:nvPr>
            <p:ph type="subTitle" idx="1"/>
          </p:nvPr>
        </p:nvSpPr>
        <p:spPr>
          <a:xfrm>
            <a:off x="3579812" y="1554117"/>
            <a:ext cx="7910298" cy="803801"/>
          </a:xfrm>
        </p:spPr>
        <p:txBody>
          <a:bodyPr>
            <a:normAutofit fontScale="97500"/>
          </a:bodyPr>
          <a:lstStyle/>
          <a:p>
            <a:r>
              <a:rPr lang="bg-BG" altLang="en-US" dirty="0">
                <a:latin typeface="+mn-ea"/>
              </a:rPr>
              <a:t>Масиви с повече размерности</a:t>
            </a:r>
            <a:endParaRPr lang="x-none" altLang="en-US" dirty="0">
              <a:latin typeface="+mn-ea"/>
            </a:endParaRPr>
          </a:p>
        </p:txBody>
      </p:sp>
      <p:sp>
        <p:nvSpPr>
          <p:cNvPr id="20" name="TextBox 19"/>
          <p:cNvSpPr txBox="1"/>
          <p:nvPr/>
        </p:nvSpPr>
        <p:spPr>
          <a:xfrm rot="1403126">
            <a:off x="4454673" y="3575296"/>
            <a:ext cx="2666402" cy="409023"/>
          </a:xfrm>
          <a:prstGeom prst="rect">
            <a:avLst/>
          </a:prstGeom>
          <a:noFill/>
        </p:spPr>
        <p:txBody>
          <a:bodyPr wrap="square" rtlCol="0">
            <a:spAutoFit/>
          </a:bodyPr>
          <a:lstStyle/>
          <a:p>
            <a:pPr algn="ctr">
              <a:lnSpc>
                <a:spcPct val="85000"/>
              </a:lnSpc>
            </a:pPr>
            <a:r>
              <a:rPr lang="bg-BG" b="1" spc="50" dirty="0">
                <a:ln w="9525" cmpd="sng">
                  <a:solidFill>
                    <a:srgbClr val="FFA72A"/>
                  </a:solidFill>
                  <a:prstDash val="solid"/>
                </a:ln>
                <a:solidFill>
                  <a:srgbClr val="FFF0D9"/>
                </a:solidFill>
                <a:effectLst>
                  <a:glow rad="38100">
                    <a:schemeClr val="accent1">
                      <a:alpha val="40000"/>
                    </a:schemeClr>
                  </a:glow>
                </a:effectLst>
              </a:rPr>
              <a:t>Програмиране</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grpSp>
        <p:nvGrpSpPr>
          <p:cNvPr id="16" name="Group 15">
            <a:extLst>
              <a:ext uri="{FF2B5EF4-FFF2-40B4-BE49-F238E27FC236}">
                <a16:creationId xmlns:a16="http://schemas.microsoft.com/office/drawing/2014/main" id="{B784138F-0950-4E77-A9DD-5A425862148D}"/>
              </a:ext>
            </a:extLst>
          </p:cNvPr>
          <p:cNvGrpSpPr/>
          <p:nvPr/>
        </p:nvGrpSpPr>
        <p:grpSpPr>
          <a:xfrm>
            <a:off x="760412" y="3583505"/>
            <a:ext cx="5043827" cy="2524722"/>
            <a:chOff x="745783" y="3624633"/>
            <a:chExt cx="5043827" cy="2524722"/>
          </a:xfrm>
        </p:grpSpPr>
        <p:pic>
          <p:nvPicPr>
            <p:cNvPr id="17" name="Picture 16" descr="http://softuni.b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pic>
          <p:nvPicPr>
            <p:cNvPr id="18"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F06E175F-5BEA-4FFA-BEFE-073279FABE54}"/>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19" name="Text Placeholder 7">
              <a:extLst>
                <a:ext uri="{FF2B5EF4-FFF2-40B4-BE49-F238E27FC236}">
                  <a16:creationId xmlns:a16="http://schemas.microsoft.com/office/drawing/2014/main" id="{89D41982-99A7-459C-A044-BC03FB5F8014}"/>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dirty="0"/>
                <a:t> екип</a:t>
              </a:r>
            </a:p>
          </p:txBody>
        </p:sp>
        <p:sp>
          <p:nvSpPr>
            <p:cNvPr id="21" name="Text Placeholder 10">
              <a:extLst>
                <a:ext uri="{FF2B5EF4-FFF2-40B4-BE49-F238E27FC236}">
                  <a16:creationId xmlns:a16="http://schemas.microsoft.com/office/drawing/2014/main" id="{0CA1AFB9-AC1A-4329-BE5F-D27D39141358}"/>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dirty="0"/>
                <a:t>Обучение за ИТ кариера</a:t>
              </a:r>
            </a:p>
          </p:txBody>
        </p:sp>
        <p:sp>
          <p:nvSpPr>
            <p:cNvPr id="22" name="Text Placeholder 11">
              <a:extLst>
                <a:ext uri="{FF2B5EF4-FFF2-40B4-BE49-F238E27FC236}">
                  <a16:creationId xmlns:a16="http://schemas.microsoft.com/office/drawing/2014/main" id="{8776A7C3-5AF5-4CA5-B9B0-6A1F89BCBF87}"/>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hlinkClick r:id="rId6"/>
                </a:rPr>
                <a:t>https://it-kariera.mon.bg/e-learning/</a:t>
              </a:r>
              <a:endParaRPr lang="en-GB" dirty="0"/>
            </a:p>
          </p:txBody>
        </p:sp>
      </p:grpSp>
      <p:pic>
        <p:nvPicPr>
          <p:cNvPr id="2" name="Picture 1">
            <a:extLst>
              <a:ext uri="{FF2B5EF4-FFF2-40B4-BE49-F238E27FC236}">
                <a16:creationId xmlns:a16="http://schemas.microsoft.com/office/drawing/2014/main" id="{6F865A6F-D81F-4FF0-AF7D-BAC3A3245207}"/>
              </a:ext>
            </a:extLst>
          </p:cNvPr>
          <p:cNvPicPr>
            <a:picLocks noChangeAspect="1"/>
          </p:cNvPicPr>
          <p:nvPr/>
        </p:nvPicPr>
        <p:blipFill>
          <a:blip r:embed="rId7"/>
          <a:stretch>
            <a:fillRect/>
          </a:stretch>
        </p:blipFill>
        <p:spPr>
          <a:xfrm>
            <a:off x="7411558" y="4035644"/>
            <a:ext cx="3985086" cy="2304507"/>
          </a:xfrm>
          <a:prstGeom prst="rect">
            <a:avLst/>
          </a:prstGeom>
        </p:spPr>
      </p:pic>
    </p:spTree>
    <p:extLst>
      <p:ext uri="{BB962C8B-B14F-4D97-AF65-F5344CB8AC3E}">
        <p14:creationId xmlns:p14="http://schemas.microsoft.com/office/powerpoint/2010/main" val="98832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Пример: Отпечатване на матрица</a:t>
            </a:r>
            <a:endParaRPr lang="en-US" dirty="0"/>
          </a:p>
        </p:txBody>
      </p:sp>
      <p:sp>
        <p:nvSpPr>
          <p:cNvPr id="7" name="Text Placeholder 5"/>
          <p:cNvSpPr txBox="1">
            <a:spLocks/>
          </p:cNvSpPr>
          <p:nvPr/>
        </p:nvSpPr>
        <p:spPr>
          <a:xfrm>
            <a:off x="663768" y="1271898"/>
            <a:ext cx="11069444" cy="486553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000" dirty="0" err="1">
                <a:solidFill>
                  <a:schemeClr val="tx2">
                    <a:lumMod val="75000"/>
                  </a:schemeClr>
                </a:solidFill>
              </a:rPr>
              <a:t>int</a:t>
            </a:r>
            <a:r>
              <a:rPr lang="en-US" sz="2000" dirty="0">
                <a:solidFill>
                  <a:schemeClr val="tx2">
                    <a:lumMod val="75000"/>
                  </a:schemeClr>
                </a:solidFill>
              </a:rPr>
              <a:t>[</a:t>
            </a:r>
            <a:r>
              <a:rPr lang="bg-BG" sz="2000" dirty="0">
                <a:solidFill>
                  <a:schemeClr val="tx2">
                    <a:lumMod val="75000"/>
                  </a:schemeClr>
                </a:solidFill>
              </a:rPr>
              <a:t>,</a:t>
            </a:r>
            <a:r>
              <a:rPr lang="en-US" sz="2000" dirty="0">
                <a:solidFill>
                  <a:schemeClr val="tx2">
                    <a:lumMod val="75000"/>
                  </a:schemeClr>
                </a:solidFill>
              </a:rPr>
              <a:t>] </a:t>
            </a:r>
            <a:r>
              <a:rPr lang="en-US" sz="2000" dirty="0" err="1"/>
              <a:t>intMatrix</a:t>
            </a:r>
            <a:r>
              <a:rPr lang="en-US" sz="2000" dirty="0"/>
              <a:t> =</a:t>
            </a:r>
            <a:r>
              <a:rPr lang="bg-BG" sz="2000" dirty="0"/>
              <a:t> </a:t>
            </a:r>
            <a:endParaRPr lang="en-US" sz="2000" dirty="0"/>
          </a:p>
          <a:p>
            <a:r>
              <a:rPr lang="en-US" sz="2000" dirty="0"/>
              <a:t>{</a:t>
            </a:r>
          </a:p>
          <a:p>
            <a:r>
              <a:rPr lang="en-US" sz="2000" dirty="0"/>
              <a:t>  {2, 8, 3, 5},</a:t>
            </a:r>
          </a:p>
          <a:p>
            <a:r>
              <a:rPr lang="en-US" sz="2000" dirty="0"/>
              <a:t>  {7, 9, 0, 3},</a:t>
            </a:r>
          </a:p>
          <a:p>
            <a:r>
              <a:rPr lang="en-US" sz="2000" dirty="0"/>
              <a:t>};</a:t>
            </a:r>
          </a:p>
          <a:p>
            <a:endParaRPr lang="en-US" sz="2000" dirty="0"/>
          </a:p>
          <a:p>
            <a:r>
              <a:rPr lang="en-US" sz="2000" dirty="0"/>
              <a:t>for(</a:t>
            </a:r>
            <a:r>
              <a:rPr lang="en-US" sz="2000" dirty="0" err="1"/>
              <a:t>int</a:t>
            </a:r>
            <a:r>
              <a:rPr lang="en-US" sz="2000" dirty="0"/>
              <a:t> </a:t>
            </a:r>
            <a:r>
              <a:rPr lang="en-US" sz="2000" dirty="0">
                <a:solidFill>
                  <a:schemeClr val="tx2">
                    <a:lumMod val="75000"/>
                  </a:schemeClr>
                </a:solidFill>
              </a:rPr>
              <a:t>row</a:t>
            </a:r>
            <a:r>
              <a:rPr lang="en-US" sz="2000" dirty="0"/>
              <a:t> = 0; </a:t>
            </a:r>
            <a:r>
              <a:rPr lang="en-US" sz="2000" dirty="0">
                <a:solidFill>
                  <a:schemeClr val="tx2">
                    <a:lumMod val="75000"/>
                  </a:schemeClr>
                </a:solidFill>
              </a:rPr>
              <a:t>row</a:t>
            </a:r>
            <a:r>
              <a:rPr lang="en-US" sz="2000" dirty="0"/>
              <a:t> &lt; </a:t>
            </a:r>
            <a:r>
              <a:rPr lang="en-US" sz="2000" dirty="0" err="1"/>
              <a:t>intMatrix.GetLength</a:t>
            </a:r>
            <a:r>
              <a:rPr lang="en-US" sz="2000" dirty="0"/>
              <a:t>(0); </a:t>
            </a:r>
            <a:r>
              <a:rPr lang="en-US" sz="2000" dirty="0">
                <a:solidFill>
                  <a:schemeClr val="tx2">
                    <a:lumMod val="75000"/>
                  </a:schemeClr>
                </a:solidFill>
              </a:rPr>
              <a:t>row</a:t>
            </a:r>
            <a:r>
              <a:rPr lang="en-US" sz="2000" dirty="0"/>
              <a:t>++)</a:t>
            </a:r>
          </a:p>
          <a:p>
            <a:r>
              <a:rPr lang="en-US" sz="2000" dirty="0"/>
              <a:t>{</a:t>
            </a:r>
          </a:p>
          <a:p>
            <a:r>
              <a:rPr lang="en-US" sz="2000" dirty="0"/>
              <a:t>  for(</a:t>
            </a:r>
            <a:r>
              <a:rPr lang="en-US" sz="2000" dirty="0" err="1"/>
              <a:t>int</a:t>
            </a:r>
            <a:r>
              <a:rPr lang="en-US" sz="2000" dirty="0"/>
              <a:t> </a:t>
            </a:r>
            <a:r>
              <a:rPr lang="en-US" sz="2000" dirty="0">
                <a:solidFill>
                  <a:schemeClr val="tx2">
                    <a:lumMod val="75000"/>
                  </a:schemeClr>
                </a:solidFill>
              </a:rPr>
              <a:t>col </a:t>
            </a:r>
            <a:r>
              <a:rPr lang="en-US" sz="2000" dirty="0"/>
              <a:t>= 0; </a:t>
            </a:r>
            <a:r>
              <a:rPr lang="en-US" sz="2000" dirty="0">
                <a:solidFill>
                  <a:schemeClr val="tx2">
                    <a:lumMod val="75000"/>
                  </a:schemeClr>
                </a:solidFill>
              </a:rPr>
              <a:t>col</a:t>
            </a:r>
            <a:r>
              <a:rPr lang="en-US" sz="2000" dirty="0"/>
              <a:t> &lt; </a:t>
            </a:r>
            <a:r>
              <a:rPr lang="en-US" sz="2000" dirty="0" err="1"/>
              <a:t>intMatrix.GetLength</a:t>
            </a:r>
            <a:r>
              <a:rPr lang="en-US" sz="2000" dirty="0"/>
              <a:t>(1); </a:t>
            </a:r>
            <a:r>
              <a:rPr lang="en-US" sz="2000" dirty="0">
                <a:solidFill>
                  <a:schemeClr val="tx2">
                    <a:lumMod val="75000"/>
                  </a:schemeClr>
                </a:solidFill>
              </a:rPr>
              <a:t>col</a:t>
            </a:r>
            <a:r>
              <a:rPr lang="en-US" sz="2000" dirty="0"/>
              <a:t>++)</a:t>
            </a:r>
          </a:p>
          <a:p>
            <a:r>
              <a:rPr lang="en-US" sz="2000" dirty="0"/>
              <a:t>  {</a:t>
            </a:r>
          </a:p>
          <a:p>
            <a:r>
              <a:rPr lang="en-US" sz="2000" dirty="0"/>
              <a:t>    </a:t>
            </a:r>
            <a:r>
              <a:rPr lang="en-US" sz="2000" dirty="0" err="1"/>
              <a:t>Console.Write</a:t>
            </a:r>
            <a:r>
              <a:rPr lang="en-US" sz="2000" dirty="0"/>
              <a:t>(</a:t>
            </a:r>
            <a:r>
              <a:rPr lang="en-US" sz="2000" dirty="0" err="1"/>
              <a:t>intMatrix</a:t>
            </a:r>
            <a:r>
              <a:rPr lang="en-US" sz="2000" dirty="0"/>
              <a:t>[</a:t>
            </a:r>
            <a:r>
              <a:rPr lang="en-US" sz="2000" dirty="0">
                <a:solidFill>
                  <a:schemeClr val="tx2">
                    <a:lumMod val="75000"/>
                  </a:schemeClr>
                </a:solidFill>
              </a:rPr>
              <a:t>row</a:t>
            </a:r>
            <a:r>
              <a:rPr lang="en-US" sz="2000" dirty="0"/>
              <a:t>, </a:t>
            </a:r>
            <a:r>
              <a:rPr lang="en-US" sz="2000" dirty="0">
                <a:solidFill>
                  <a:schemeClr val="tx2">
                    <a:lumMod val="75000"/>
                  </a:schemeClr>
                </a:solidFill>
              </a:rPr>
              <a:t>col</a:t>
            </a:r>
            <a:r>
              <a:rPr lang="en-US" sz="2000" dirty="0"/>
              <a:t>]+" ");</a:t>
            </a:r>
          </a:p>
          <a:p>
            <a:r>
              <a:rPr lang="en-US" sz="2000" dirty="0"/>
              <a:t>  }</a:t>
            </a:r>
          </a:p>
          <a:p>
            <a:r>
              <a:rPr lang="en-US" sz="2000" dirty="0"/>
              <a:t>  </a:t>
            </a:r>
            <a:r>
              <a:rPr lang="en-US" sz="2000" dirty="0" err="1"/>
              <a:t>Console.WriteLine</a:t>
            </a:r>
            <a:r>
              <a:rPr lang="en-US" sz="2000" dirty="0"/>
              <a:t>();</a:t>
            </a:r>
          </a:p>
          <a:p>
            <a:r>
              <a:rPr lang="en-US" sz="2000" dirty="0"/>
              <a:t>}</a:t>
            </a:r>
            <a:endParaRPr lang="bg-BG" sz="2000" dirty="0"/>
          </a:p>
          <a:p>
            <a:endParaRPr lang="en-US" sz="2200" dirty="0">
              <a:solidFill>
                <a:schemeClr val="tx1"/>
              </a:solidFill>
            </a:endParaRPr>
          </a:p>
        </p:txBody>
      </p:sp>
      <p:sp>
        <p:nvSpPr>
          <p:cNvPr id="8" name="AutoShape 24"/>
          <p:cNvSpPr>
            <a:spLocks noChangeArrowheads="1"/>
          </p:cNvSpPr>
          <p:nvPr/>
        </p:nvSpPr>
        <p:spPr bwMode="auto">
          <a:xfrm>
            <a:off x="7313612" y="2514600"/>
            <a:ext cx="2438400" cy="533400"/>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Брой редове</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4"/>
          <p:cNvSpPr>
            <a:spLocks noChangeArrowheads="1"/>
          </p:cNvSpPr>
          <p:nvPr/>
        </p:nvSpPr>
        <p:spPr bwMode="auto">
          <a:xfrm>
            <a:off x="8456612" y="3200400"/>
            <a:ext cx="2438400" cy="533400"/>
          </a:xfrm>
          <a:prstGeom prst="wedgeRoundRectCallout">
            <a:avLst>
              <a:gd name="adj1" fmla="val -96609"/>
              <a:gd name="adj2" fmla="val 7393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Брой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0" name="AutoShape 24"/>
          <p:cNvSpPr>
            <a:spLocks noChangeArrowheads="1"/>
          </p:cNvSpPr>
          <p:nvPr/>
        </p:nvSpPr>
        <p:spPr bwMode="auto">
          <a:xfrm>
            <a:off x="7542212" y="4223220"/>
            <a:ext cx="2819400" cy="882180"/>
          </a:xfrm>
          <a:prstGeom prst="wedgeRoundRectCallout">
            <a:avLst>
              <a:gd name="adj1" fmla="val -69837"/>
              <a:gd name="adj2" fmla="val -30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Изпечатване на елемента</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24"/>
          <p:cNvSpPr>
            <a:spLocks noChangeArrowheads="1"/>
          </p:cNvSpPr>
          <p:nvPr/>
        </p:nvSpPr>
        <p:spPr bwMode="auto">
          <a:xfrm>
            <a:off x="4341812" y="4876800"/>
            <a:ext cx="2438400" cy="914400"/>
          </a:xfrm>
          <a:prstGeom prst="wedgeRoundRectCallout">
            <a:avLst>
              <a:gd name="adj1" fmla="val -63723"/>
              <a:gd name="adj2" fmla="val -112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Прехвърляме се на нов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2" name="Slide Number Placeholder">
            <a:extLst>
              <a:ext uri="{FF2B5EF4-FFF2-40B4-BE49-F238E27FC236}">
                <a16:creationId xmlns:a16="http://schemas.microsoft.com/office/drawing/2014/main" id="{13EFC95D-4D08-46D5-81F5-3F2204E235A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8574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Пример: Вход/Изход на матрица</a:t>
            </a:r>
            <a:endParaRPr lang="en-US" dirty="0"/>
          </a:p>
        </p:txBody>
      </p:sp>
      <p:sp>
        <p:nvSpPr>
          <p:cNvPr id="7" name="Text Placeholder 5"/>
          <p:cNvSpPr txBox="1">
            <a:spLocks/>
          </p:cNvSpPr>
          <p:nvPr/>
        </p:nvSpPr>
        <p:spPr>
          <a:xfrm>
            <a:off x="663768" y="1271898"/>
            <a:ext cx="11069444" cy="49578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t>int</a:t>
            </a:r>
            <a:r>
              <a:rPr lang="bg-BG" sz="2200" dirty="0"/>
              <a:t> </a:t>
            </a:r>
            <a:r>
              <a:rPr lang="en-US" sz="2200" dirty="0"/>
              <a:t>rows = </a:t>
            </a:r>
            <a:r>
              <a:rPr lang="en-US" sz="2200" dirty="0" err="1"/>
              <a:t>int.Parse</a:t>
            </a:r>
            <a:r>
              <a:rPr lang="en-US" sz="2200" dirty="0"/>
              <a:t>(</a:t>
            </a:r>
            <a:r>
              <a:rPr lang="en-US" sz="2200" dirty="0" err="1"/>
              <a:t>Console.ReadLine</a:t>
            </a:r>
            <a:r>
              <a:rPr lang="en-US" sz="2200" dirty="0"/>
              <a:t>()); //</a:t>
            </a:r>
            <a:r>
              <a:rPr lang="bg-BG" sz="2200" dirty="0"/>
              <a:t>въвеждаме брой редове</a:t>
            </a:r>
            <a:endParaRPr lang="en-US" sz="2200" dirty="0"/>
          </a:p>
          <a:p>
            <a:r>
              <a:rPr lang="en-US" sz="2200" dirty="0" err="1"/>
              <a:t>int</a:t>
            </a:r>
            <a:r>
              <a:rPr lang="bg-BG" sz="2200" dirty="0"/>
              <a:t> </a:t>
            </a:r>
            <a:r>
              <a:rPr lang="en-US" sz="2200" dirty="0"/>
              <a:t>cols = </a:t>
            </a:r>
            <a:r>
              <a:rPr lang="en-US" sz="2200" dirty="0" err="1"/>
              <a:t>int.Parse</a:t>
            </a:r>
            <a:r>
              <a:rPr lang="en-US" sz="2200" dirty="0"/>
              <a:t>(</a:t>
            </a:r>
            <a:r>
              <a:rPr lang="en-US" sz="2200" dirty="0" err="1"/>
              <a:t>Console.ReadLine</a:t>
            </a:r>
            <a:r>
              <a:rPr lang="en-US" sz="2200" dirty="0"/>
              <a:t>());</a:t>
            </a:r>
            <a:r>
              <a:rPr lang="bg-BG" sz="2200" dirty="0"/>
              <a:t> //въвеждаме брой колони</a:t>
            </a:r>
            <a:endParaRPr lang="en-US" sz="2200" dirty="0"/>
          </a:p>
          <a:p>
            <a:r>
              <a:rPr lang="en-US" sz="2200" dirty="0" err="1"/>
              <a:t>int</a:t>
            </a:r>
            <a:r>
              <a:rPr lang="en-US" sz="2200" dirty="0"/>
              <a:t>[,] matrix = new </a:t>
            </a:r>
            <a:r>
              <a:rPr lang="en-US" sz="2200" dirty="0" err="1"/>
              <a:t>int</a:t>
            </a:r>
            <a:r>
              <a:rPr lang="en-US" sz="2200" dirty="0"/>
              <a:t>[rows, cols]; //</a:t>
            </a:r>
            <a:r>
              <a:rPr lang="bg-BG" sz="2200" dirty="0"/>
              <a:t>заделяме съответния брой елементи</a:t>
            </a:r>
          </a:p>
          <a:p>
            <a:endParaRPr lang="bg-BG" sz="2200" dirty="0">
              <a:solidFill>
                <a:schemeClr val="tx1"/>
              </a:solidFill>
            </a:endParaRPr>
          </a:p>
          <a:p>
            <a:r>
              <a:rPr lang="en-US" sz="2200" dirty="0"/>
              <a:t>for(</a:t>
            </a:r>
            <a:r>
              <a:rPr lang="en-US" sz="2200" dirty="0" err="1"/>
              <a:t>int</a:t>
            </a:r>
            <a:r>
              <a:rPr lang="en-US" sz="2200" dirty="0"/>
              <a:t> </a:t>
            </a:r>
            <a:r>
              <a:rPr lang="en-US" sz="2200" dirty="0">
                <a:solidFill>
                  <a:schemeClr val="tx2">
                    <a:lumMod val="75000"/>
                  </a:schemeClr>
                </a:solidFill>
              </a:rPr>
              <a:t>row</a:t>
            </a:r>
            <a:r>
              <a:rPr lang="en-US" sz="2200" dirty="0"/>
              <a:t> = 0; </a:t>
            </a:r>
            <a:r>
              <a:rPr lang="en-US" sz="2200" dirty="0">
                <a:solidFill>
                  <a:schemeClr val="tx2">
                    <a:lumMod val="75000"/>
                  </a:schemeClr>
                </a:solidFill>
              </a:rPr>
              <a:t>row</a:t>
            </a:r>
            <a:r>
              <a:rPr lang="en-US" sz="2200" dirty="0"/>
              <a:t> &lt; rows; </a:t>
            </a:r>
            <a:r>
              <a:rPr lang="en-US" sz="2200" dirty="0">
                <a:solidFill>
                  <a:schemeClr val="tx2">
                    <a:lumMod val="75000"/>
                  </a:schemeClr>
                </a:solidFill>
              </a:rPr>
              <a:t>row</a:t>
            </a:r>
            <a:r>
              <a:rPr lang="en-US" sz="2200" dirty="0"/>
              <a:t>++)</a:t>
            </a:r>
          </a:p>
          <a:p>
            <a:r>
              <a:rPr lang="en-US" sz="2200" dirty="0"/>
              <a:t>{</a:t>
            </a:r>
          </a:p>
          <a:p>
            <a:r>
              <a:rPr lang="en-US" sz="2200" dirty="0"/>
              <a:t>  for(</a:t>
            </a:r>
            <a:r>
              <a:rPr lang="en-US" sz="2200" dirty="0" err="1"/>
              <a:t>int</a:t>
            </a:r>
            <a:r>
              <a:rPr lang="en-US" sz="2200" dirty="0"/>
              <a:t> </a:t>
            </a:r>
            <a:r>
              <a:rPr lang="en-US" sz="2200" dirty="0">
                <a:solidFill>
                  <a:schemeClr val="tx2">
                    <a:lumMod val="75000"/>
                  </a:schemeClr>
                </a:solidFill>
              </a:rPr>
              <a:t>col </a:t>
            </a:r>
            <a:r>
              <a:rPr lang="en-US" sz="2200" dirty="0"/>
              <a:t>= 0; </a:t>
            </a:r>
            <a:r>
              <a:rPr lang="en-US" sz="2200" dirty="0">
                <a:solidFill>
                  <a:schemeClr val="tx2">
                    <a:lumMod val="75000"/>
                  </a:schemeClr>
                </a:solidFill>
              </a:rPr>
              <a:t>col</a:t>
            </a:r>
            <a:r>
              <a:rPr lang="en-US" sz="2200" dirty="0"/>
              <a:t> &lt; cols; </a:t>
            </a:r>
            <a:r>
              <a:rPr lang="en-US" sz="2200" dirty="0">
                <a:solidFill>
                  <a:schemeClr val="tx2">
                    <a:lumMod val="75000"/>
                  </a:schemeClr>
                </a:solidFill>
              </a:rPr>
              <a:t>col</a:t>
            </a:r>
            <a:r>
              <a:rPr lang="en-US" sz="2200" dirty="0"/>
              <a:t>++)</a:t>
            </a:r>
          </a:p>
          <a:p>
            <a:r>
              <a:rPr lang="en-US" sz="2200" dirty="0"/>
              <a:t>  {</a:t>
            </a:r>
          </a:p>
          <a:p>
            <a:r>
              <a:rPr lang="en-US" sz="2200" dirty="0"/>
              <a:t>    </a:t>
            </a:r>
            <a:r>
              <a:rPr lang="en-US" sz="2200" dirty="0" err="1"/>
              <a:t>Console.Write</a:t>
            </a:r>
            <a:r>
              <a:rPr lang="en-US" sz="2200" dirty="0"/>
              <a:t>("matrix[{0},{1}] = ", </a:t>
            </a:r>
            <a:r>
              <a:rPr lang="en-US" sz="2200" dirty="0">
                <a:solidFill>
                  <a:schemeClr val="tx2">
                    <a:lumMod val="75000"/>
                  </a:schemeClr>
                </a:solidFill>
              </a:rPr>
              <a:t>row</a:t>
            </a:r>
            <a:r>
              <a:rPr lang="en-US" sz="2200" dirty="0"/>
              <a:t>, </a:t>
            </a:r>
            <a:r>
              <a:rPr lang="en-US" sz="2200" dirty="0">
                <a:solidFill>
                  <a:schemeClr val="tx2">
                    <a:lumMod val="75000"/>
                  </a:schemeClr>
                </a:solidFill>
              </a:rPr>
              <a:t>col</a:t>
            </a:r>
            <a:r>
              <a:rPr lang="en-US" sz="2200" dirty="0"/>
              <a:t>);</a:t>
            </a:r>
          </a:p>
          <a:p>
            <a:r>
              <a:rPr lang="en-US" sz="2200" dirty="0"/>
              <a:t>    matrix[</a:t>
            </a:r>
            <a:r>
              <a:rPr lang="en-US" sz="2200" dirty="0">
                <a:solidFill>
                  <a:schemeClr val="tx2">
                    <a:lumMod val="75000"/>
                  </a:schemeClr>
                </a:solidFill>
              </a:rPr>
              <a:t>row</a:t>
            </a:r>
            <a:r>
              <a:rPr lang="en-US" sz="2200" dirty="0"/>
              <a:t>, </a:t>
            </a:r>
            <a:r>
              <a:rPr lang="en-US" sz="2200" dirty="0">
                <a:solidFill>
                  <a:schemeClr val="tx2">
                    <a:lumMod val="75000"/>
                  </a:schemeClr>
                </a:solidFill>
              </a:rPr>
              <a:t>col</a:t>
            </a:r>
            <a:r>
              <a:rPr lang="en-US" sz="2200" dirty="0"/>
              <a:t>] = </a:t>
            </a:r>
            <a:r>
              <a:rPr lang="en-US" sz="2200" dirty="0" err="1"/>
              <a:t>int.Parse</a:t>
            </a:r>
            <a:r>
              <a:rPr lang="en-US" sz="2200" dirty="0"/>
              <a:t>(</a:t>
            </a:r>
            <a:r>
              <a:rPr lang="en-US" sz="2200" dirty="0" err="1"/>
              <a:t>Console.ReadLine</a:t>
            </a:r>
            <a:r>
              <a:rPr lang="en-US" sz="2200" dirty="0"/>
              <a:t>());</a:t>
            </a:r>
          </a:p>
          <a:p>
            <a:r>
              <a:rPr lang="en-US" sz="2200" dirty="0">
                <a:solidFill>
                  <a:schemeClr val="tx1"/>
                </a:solidFill>
              </a:rPr>
              <a:t>  }</a:t>
            </a:r>
          </a:p>
          <a:p>
            <a:r>
              <a:rPr lang="en-US" sz="2200" dirty="0">
                <a:solidFill>
                  <a:schemeClr val="tx1"/>
                </a:solidFill>
              </a:rPr>
              <a:t>}</a:t>
            </a:r>
            <a:endParaRPr lang="bg-BG" sz="2200" dirty="0">
              <a:solidFill>
                <a:schemeClr val="tx1"/>
              </a:solidFill>
            </a:endParaRPr>
          </a:p>
          <a:p>
            <a:r>
              <a:rPr lang="bg-BG" sz="2200" dirty="0">
                <a:solidFill>
                  <a:schemeClr val="tx1"/>
                </a:solidFill>
              </a:rPr>
              <a:t>//</a:t>
            </a:r>
            <a:r>
              <a:rPr lang="en-US" sz="2200" dirty="0">
                <a:solidFill>
                  <a:schemeClr val="tx1"/>
                </a:solidFill>
              </a:rPr>
              <a:t>TODO: </a:t>
            </a:r>
            <a:r>
              <a:rPr lang="bg-BG" sz="2200" dirty="0">
                <a:solidFill>
                  <a:schemeClr val="tx1"/>
                </a:solidFill>
              </a:rPr>
              <a:t>отпечатваме елементите на масива като в предния пример</a:t>
            </a:r>
            <a:endParaRPr lang="en-US" sz="2200" dirty="0">
              <a:solidFill>
                <a:schemeClr val="tx1"/>
              </a:solidFill>
            </a:endParaRPr>
          </a:p>
        </p:txBody>
      </p:sp>
      <p:sp>
        <p:nvSpPr>
          <p:cNvPr id="6" name="Slide Number Placeholder">
            <a:extLst>
              <a:ext uri="{FF2B5EF4-FFF2-40B4-BE49-F238E27FC236}">
                <a16:creationId xmlns:a16="http://schemas.microsoft.com/office/drawing/2014/main" id="{6A83971F-6BF7-482A-A3C1-745409545D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203014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Напишете програма, която обработва двумерен масив. </a:t>
            </a:r>
          </a:p>
          <a:p>
            <a:pPr lvl="1"/>
            <a:r>
              <a:rPr lang="bg-BG" dirty="0"/>
              <a:t>Изведете го като в края на всеки ред добавете средноаритметичното от реда.</a:t>
            </a:r>
          </a:p>
          <a:p>
            <a:pPr lvl="1"/>
            <a:r>
              <a:rPr lang="bg-BG" dirty="0"/>
              <a:t>Всеки елемент да заема </a:t>
            </a:r>
            <a:r>
              <a:rPr lang="bg-BG" dirty="0">
                <a:solidFill>
                  <a:schemeClr val="tx2">
                    <a:lumMod val="75000"/>
                  </a:schemeClr>
                </a:solidFill>
              </a:rPr>
              <a:t>8</a:t>
            </a:r>
            <a:r>
              <a:rPr lang="bg-BG" dirty="0"/>
              <a:t> позиции</a:t>
            </a:r>
            <a:endParaRPr lang="en-US" dirty="0"/>
          </a:p>
          <a:p>
            <a:endParaRPr lang="bg-BG" dirty="0"/>
          </a:p>
        </p:txBody>
      </p:sp>
      <p:sp>
        <p:nvSpPr>
          <p:cNvPr id="4" name="Title 3"/>
          <p:cNvSpPr>
            <a:spLocks noGrp="1"/>
          </p:cNvSpPr>
          <p:nvPr>
            <p:ph type="title"/>
          </p:nvPr>
        </p:nvSpPr>
        <p:spPr/>
        <p:txBody>
          <a:bodyPr>
            <a:normAutofit/>
          </a:bodyPr>
          <a:lstStyle/>
          <a:p>
            <a:r>
              <a:rPr lang="bg-BG" dirty="0"/>
              <a:t>Задача: Средноаритметично по редове</a:t>
            </a:r>
          </a:p>
        </p:txBody>
      </p:sp>
      <p:sp>
        <p:nvSpPr>
          <p:cNvPr id="5" name="Slide Number Placeholder">
            <a:extLst>
              <a:ext uri="{FF2B5EF4-FFF2-40B4-BE49-F238E27FC236}">
                <a16:creationId xmlns:a16="http://schemas.microsoft.com/office/drawing/2014/main" id="{20FA4BA5-2D9C-43CC-B354-7436F4D855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358779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Пример: Средноаритметично по редове</a:t>
            </a:r>
          </a:p>
        </p:txBody>
      </p:sp>
      <p:sp>
        <p:nvSpPr>
          <p:cNvPr id="5" name="Text Placeholder 5"/>
          <p:cNvSpPr txBox="1">
            <a:spLocks noGrp="1"/>
          </p:cNvSpPr>
          <p:nvPr>
            <p:ph idx="1"/>
          </p:nvPr>
        </p:nvSpPr>
        <p:spPr>
          <a:xfrm>
            <a:off x="342813" y="1151121"/>
            <a:ext cx="12557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effectLst/>
              </a:rPr>
              <a:t>2</a:t>
            </a:r>
          </a:p>
          <a:p>
            <a:r>
              <a:rPr lang="bg-BG" sz="2800" dirty="0">
                <a:effectLst/>
              </a:rPr>
              <a:t>4</a:t>
            </a:r>
            <a:endParaRPr lang="en-US" sz="2800" dirty="0">
              <a:effectLst/>
            </a:endParaRPr>
          </a:p>
          <a:p>
            <a:r>
              <a:rPr lang="bg-BG" sz="2800" dirty="0">
                <a:effectLst/>
              </a:rPr>
              <a:t>1</a:t>
            </a:r>
            <a:endParaRPr lang="en-US" sz="2800" dirty="0">
              <a:effectLst/>
            </a:endParaRPr>
          </a:p>
          <a:p>
            <a:r>
              <a:rPr lang="bg-BG" sz="2800" dirty="0">
                <a:effectLst/>
              </a:rPr>
              <a:t>2</a:t>
            </a:r>
            <a:endParaRPr lang="en-US" sz="2800" dirty="0">
              <a:effectLst/>
            </a:endParaRPr>
          </a:p>
          <a:p>
            <a:r>
              <a:rPr lang="bg-BG" sz="2800" dirty="0">
                <a:effectLst/>
              </a:rPr>
              <a:t>3</a:t>
            </a:r>
            <a:endParaRPr lang="en-US" sz="2800" dirty="0">
              <a:effectLst/>
            </a:endParaRPr>
          </a:p>
          <a:p>
            <a:r>
              <a:rPr lang="bg-BG" sz="2800" dirty="0">
                <a:effectLst/>
              </a:rPr>
              <a:t>5</a:t>
            </a:r>
            <a:endParaRPr lang="en-US" sz="2800" dirty="0">
              <a:effectLst/>
            </a:endParaRPr>
          </a:p>
          <a:p>
            <a:r>
              <a:rPr lang="bg-BG" sz="2800" dirty="0">
                <a:effectLst/>
              </a:rPr>
              <a:t>8</a:t>
            </a:r>
            <a:endParaRPr lang="en-US" sz="2800" dirty="0">
              <a:effectLst/>
            </a:endParaRPr>
          </a:p>
          <a:p>
            <a:r>
              <a:rPr lang="bg-BG" sz="2800" dirty="0">
                <a:effectLst/>
              </a:rPr>
              <a:t>6</a:t>
            </a:r>
            <a:endParaRPr lang="en-US" sz="2800" dirty="0">
              <a:effectLst/>
            </a:endParaRPr>
          </a:p>
          <a:p>
            <a:r>
              <a:rPr lang="bg-BG" sz="2800" dirty="0">
                <a:effectLst/>
              </a:rPr>
              <a:t>9</a:t>
            </a:r>
            <a:endParaRPr lang="en-US" sz="2800" dirty="0">
              <a:effectLst/>
            </a:endParaRPr>
          </a:p>
          <a:p>
            <a:r>
              <a:rPr lang="bg-BG" sz="2800" dirty="0">
                <a:effectLst/>
              </a:rPr>
              <a:t>4</a:t>
            </a:r>
            <a:endParaRPr lang="en-US" sz="2800" dirty="0"/>
          </a:p>
        </p:txBody>
      </p:sp>
      <p:sp>
        <p:nvSpPr>
          <p:cNvPr id="6" name="Right Arrow 5"/>
          <p:cNvSpPr/>
          <p:nvPr/>
        </p:nvSpPr>
        <p:spPr>
          <a:xfrm>
            <a:off x="2208212" y="3172295"/>
            <a:ext cx="5334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 Placeholder 5"/>
          <p:cNvSpPr txBox="1">
            <a:spLocks/>
          </p:cNvSpPr>
          <p:nvPr/>
        </p:nvSpPr>
        <p:spPr>
          <a:xfrm>
            <a:off x="3198812" y="2874669"/>
            <a:ext cx="8458200" cy="107988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a:effectLst/>
              </a:rPr>
              <a:t>       1       2       3       5    2.75</a:t>
            </a:r>
            <a:endParaRPr lang="en-US" sz="2800" dirty="0">
              <a:effectLst/>
            </a:endParaRPr>
          </a:p>
          <a:p>
            <a:r>
              <a:rPr lang="bg-BG" sz="2800" dirty="0">
                <a:effectLst/>
              </a:rPr>
              <a:t>       8       6       9       4    6.75</a:t>
            </a:r>
            <a:endParaRPr lang="en-US" sz="2800" dirty="0"/>
          </a:p>
        </p:txBody>
      </p:sp>
      <p:sp>
        <p:nvSpPr>
          <p:cNvPr id="8" name="Slide Number Placeholder">
            <a:extLst>
              <a:ext uri="{FF2B5EF4-FFF2-40B4-BE49-F238E27FC236}">
                <a16:creationId xmlns:a16="http://schemas.microsoft.com/office/drawing/2014/main" id="{4ECCBD6D-E9C4-41F8-BAE2-FE7DBE40B9C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259104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Решение: Средноаритметично по редове</a:t>
            </a:r>
          </a:p>
        </p:txBody>
      </p:sp>
      <p:sp>
        <p:nvSpPr>
          <p:cNvPr id="5" name="Text Placeholder 5"/>
          <p:cNvSpPr txBox="1">
            <a:spLocks noGrp="1"/>
          </p:cNvSpPr>
          <p:nvPr>
            <p:ph idx="1"/>
          </p:nvPr>
        </p:nvSpPr>
        <p:spPr>
          <a:xfrm>
            <a:off x="342813" y="1151121"/>
            <a:ext cx="112235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a:t>// </a:t>
            </a:r>
            <a:r>
              <a:rPr lang="en-US" sz="2800" dirty="0"/>
              <a:t>TODO: </a:t>
            </a:r>
            <a:r>
              <a:rPr lang="bg-BG" sz="2800" dirty="0"/>
              <a:t>Въведете матрицата</a:t>
            </a:r>
          </a:p>
          <a:p>
            <a:r>
              <a:rPr lang="en-US" sz="2800" dirty="0"/>
              <a:t>for (</a:t>
            </a:r>
            <a:r>
              <a:rPr lang="en-US" sz="2800" dirty="0" err="1"/>
              <a:t>int</a:t>
            </a:r>
            <a:r>
              <a:rPr lang="en-US" sz="2800" dirty="0"/>
              <a:t> row = 0; row &lt; rows; row++)</a:t>
            </a:r>
            <a:r>
              <a:rPr lang="bg-BG" sz="2800" dirty="0"/>
              <a:t> </a:t>
            </a:r>
            <a:r>
              <a:rPr lang="en-US" sz="2800" dirty="0"/>
              <a:t>{</a:t>
            </a:r>
          </a:p>
          <a:p>
            <a:r>
              <a:rPr lang="bg-BG" sz="2800" dirty="0"/>
              <a:t>  </a:t>
            </a:r>
            <a:r>
              <a:rPr lang="en-US" sz="2800" dirty="0"/>
              <a:t>double </a:t>
            </a:r>
            <a:r>
              <a:rPr lang="en-US" sz="2800" dirty="0" err="1"/>
              <a:t>avg</a:t>
            </a:r>
            <a:r>
              <a:rPr lang="en-US" sz="2800" dirty="0"/>
              <a:t> = 0;</a:t>
            </a:r>
          </a:p>
          <a:p>
            <a:r>
              <a:rPr lang="bg-BG" sz="2800" dirty="0"/>
              <a:t>  </a:t>
            </a:r>
            <a:r>
              <a:rPr lang="it-IT" sz="2800" dirty="0"/>
              <a:t>for (int col = 0; col &lt; cols; col++)</a:t>
            </a:r>
            <a:r>
              <a:rPr lang="bg-BG" sz="2800" dirty="0"/>
              <a:t> </a:t>
            </a:r>
            <a:r>
              <a:rPr lang="en-US" sz="2800" dirty="0"/>
              <a:t>{</a:t>
            </a:r>
          </a:p>
          <a:p>
            <a:r>
              <a:rPr lang="en-US" sz="2800" dirty="0"/>
              <a:t>  </a:t>
            </a:r>
            <a:r>
              <a:rPr lang="bg-BG" sz="2800" dirty="0"/>
              <a:t>  </a:t>
            </a:r>
            <a:r>
              <a:rPr lang="en-US" sz="2800" dirty="0" err="1"/>
              <a:t>Console.Write</a:t>
            </a:r>
            <a:r>
              <a:rPr lang="en-US" sz="2800" dirty="0"/>
              <a:t>("{0, </a:t>
            </a:r>
            <a:r>
              <a:rPr lang="bg-BG" sz="2800" dirty="0"/>
              <a:t>8</a:t>
            </a:r>
            <a:r>
              <a:rPr lang="en-US" sz="2800" dirty="0"/>
              <a:t>}", matrix[row, col]);</a:t>
            </a:r>
          </a:p>
          <a:p>
            <a:r>
              <a:rPr lang="bg-BG" sz="2800" dirty="0"/>
              <a:t>    </a:t>
            </a:r>
            <a:r>
              <a:rPr lang="en-US" sz="2800" dirty="0" err="1"/>
              <a:t>avg</a:t>
            </a:r>
            <a:r>
              <a:rPr lang="en-US" sz="2800" dirty="0"/>
              <a:t> += matrix[row, col];</a:t>
            </a:r>
          </a:p>
          <a:p>
            <a:r>
              <a:rPr lang="bg-BG" sz="2800" dirty="0"/>
              <a:t>  </a:t>
            </a:r>
            <a:r>
              <a:rPr lang="en-US" sz="2800" dirty="0"/>
              <a:t>}</a:t>
            </a:r>
          </a:p>
          <a:p>
            <a:r>
              <a:rPr lang="bg-BG" sz="2800" dirty="0"/>
              <a:t>  </a:t>
            </a:r>
            <a:r>
              <a:rPr lang="en-US" sz="2800" dirty="0" err="1"/>
              <a:t>avg</a:t>
            </a:r>
            <a:r>
              <a:rPr lang="en-US" sz="2800" dirty="0"/>
              <a:t> = </a:t>
            </a:r>
            <a:r>
              <a:rPr lang="en-US" sz="2800" dirty="0" err="1"/>
              <a:t>avg</a:t>
            </a:r>
            <a:r>
              <a:rPr lang="en-US" sz="2800" dirty="0"/>
              <a:t> / cols;</a:t>
            </a:r>
          </a:p>
          <a:p>
            <a:r>
              <a:rPr lang="bg-BG" sz="2800" dirty="0"/>
              <a:t>  </a:t>
            </a:r>
            <a:r>
              <a:rPr lang="en-US" sz="2800" dirty="0" err="1"/>
              <a:t>Console.WriteLine</a:t>
            </a:r>
            <a:r>
              <a:rPr lang="en-US" sz="2800" dirty="0"/>
              <a:t>("{0, </a:t>
            </a:r>
            <a:r>
              <a:rPr lang="bg-BG" sz="2800" dirty="0"/>
              <a:t>8</a:t>
            </a:r>
            <a:r>
              <a:rPr lang="en-US" sz="2800" dirty="0"/>
              <a:t>}", </a:t>
            </a:r>
            <a:r>
              <a:rPr lang="en-US" sz="2800" dirty="0" err="1"/>
              <a:t>avg</a:t>
            </a:r>
            <a:r>
              <a:rPr lang="en-US" sz="2800" dirty="0"/>
              <a:t>);</a:t>
            </a:r>
          </a:p>
          <a:p>
            <a:r>
              <a:rPr lang="en-US" sz="2800" dirty="0"/>
              <a:t>}</a:t>
            </a:r>
          </a:p>
        </p:txBody>
      </p:sp>
      <p:sp>
        <p:nvSpPr>
          <p:cNvPr id="8" name="AutoShape 23"/>
          <p:cNvSpPr>
            <a:spLocks noChangeArrowheads="1"/>
          </p:cNvSpPr>
          <p:nvPr/>
        </p:nvSpPr>
        <p:spPr bwMode="auto">
          <a:xfrm>
            <a:off x="8685212" y="1700499"/>
            <a:ext cx="2881200" cy="1308199"/>
          </a:xfrm>
          <a:prstGeom prst="wedgeRoundRectCallout">
            <a:avLst>
              <a:gd name="adj1" fmla="val -192608"/>
              <a:gd name="adj2" fmla="val -2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latin typeface="+mn-lt"/>
              </a:rPr>
              <a:t>В началото на всеки ред, зануляваме</a:t>
            </a:r>
          </a:p>
        </p:txBody>
      </p:sp>
      <p:sp>
        <p:nvSpPr>
          <p:cNvPr id="9" name="AutoShape 23"/>
          <p:cNvSpPr>
            <a:spLocks noChangeArrowheads="1"/>
          </p:cNvSpPr>
          <p:nvPr/>
        </p:nvSpPr>
        <p:spPr bwMode="auto">
          <a:xfrm>
            <a:off x="7604012" y="3437700"/>
            <a:ext cx="3962400" cy="890301"/>
          </a:xfrm>
          <a:prstGeom prst="wedgeRoundRectCallout">
            <a:avLst>
              <a:gd name="adj1" fmla="val -97629"/>
              <a:gd name="adj2" fmla="val -68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latin typeface="+mn-lt"/>
              </a:rPr>
              <a:t>Извеждаме елемента, заемащ 8 позиции</a:t>
            </a:r>
          </a:p>
        </p:txBody>
      </p:sp>
      <p:sp>
        <p:nvSpPr>
          <p:cNvPr id="10" name="AutoShape 23"/>
          <p:cNvSpPr>
            <a:spLocks noChangeArrowheads="1"/>
          </p:cNvSpPr>
          <p:nvPr/>
        </p:nvSpPr>
        <p:spPr bwMode="auto">
          <a:xfrm>
            <a:off x="8151812" y="4672299"/>
            <a:ext cx="3414600" cy="1423701"/>
          </a:xfrm>
          <a:prstGeom prst="wedgeRoundRectCallout">
            <a:avLst>
              <a:gd name="adj1" fmla="val -79304"/>
              <a:gd name="adj2" fmla="val -480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rPr>
              <a:t>Изчисляваме средноаритметично и го извеждаме</a:t>
            </a:r>
            <a:endParaRPr lang="bg-BG" sz="2800" dirty="0">
              <a:solidFill>
                <a:srgbClr val="FFFFFF"/>
              </a:solidFill>
              <a:latin typeface="+mn-lt"/>
            </a:endParaRPr>
          </a:p>
        </p:txBody>
      </p:sp>
      <p:sp>
        <p:nvSpPr>
          <p:cNvPr id="11" name="Slide Number Placeholder">
            <a:extLst>
              <a:ext uri="{FF2B5EF4-FFF2-40B4-BE49-F238E27FC236}">
                <a16:creationId xmlns:a16="http://schemas.microsoft.com/office/drawing/2014/main" id="{F9CE0A08-5CFB-497B-B296-9F6F7046310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15255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3" y="1151121"/>
            <a:ext cx="8214853" cy="5570355"/>
          </a:xfrm>
        </p:spPr>
        <p:txBody>
          <a:bodyPr>
            <a:normAutofit/>
          </a:bodyPr>
          <a:lstStyle/>
          <a:p>
            <a:pPr>
              <a:lnSpc>
                <a:spcPct val="110000"/>
              </a:lnSpc>
            </a:pPr>
            <a:r>
              <a:rPr lang="bg-BG" sz="3200" dirty="0"/>
              <a:t>Многомерните масиви са масиви, чиито елементи са също (многомерни) масиви</a:t>
            </a:r>
          </a:p>
          <a:p>
            <a:pPr>
              <a:lnSpc>
                <a:spcPct val="110000"/>
              </a:lnSpc>
            </a:pPr>
            <a:r>
              <a:rPr lang="bg-BG" sz="3200" dirty="0"/>
              <a:t>Многомерните масиви разполагат с повече от една размерност и с толкова индекси, колкото размерности имат</a:t>
            </a:r>
          </a:p>
          <a:p>
            <a:pPr>
              <a:lnSpc>
                <a:spcPct val="110000"/>
              </a:lnSpc>
            </a:pPr>
            <a:r>
              <a:rPr lang="bg-BG" sz="3200" dirty="0"/>
              <a:t>Памет за многомерните масиви се заделя чрез </a:t>
            </a:r>
            <a:r>
              <a:rPr lang="en-US" sz="3200" dirty="0"/>
              <a:t>new </a:t>
            </a:r>
            <a:r>
              <a:rPr lang="bg-BG" sz="3200" dirty="0"/>
              <a:t>като посочим за всяка размерност колко елемента трябва да има</a:t>
            </a:r>
            <a:endParaRPr lang="en-US" sz="3000" dirty="0"/>
          </a:p>
        </p:txBody>
      </p:sp>
      <p:sp>
        <p:nvSpPr>
          <p:cNvPr id="4" name="Title 3"/>
          <p:cNvSpPr>
            <a:spLocks noGrp="1"/>
          </p:cNvSpPr>
          <p:nvPr>
            <p:ph type="title"/>
          </p:nvPr>
        </p:nvSpPr>
        <p:spPr/>
        <p:txBody>
          <a:bodyPr/>
          <a:lstStyle/>
          <a:p>
            <a:r>
              <a:rPr lang="bg-BG"/>
              <a:t>Какво научихме този час?</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812" y="1377743"/>
            <a:ext cx="2209800" cy="1412018"/>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9752012" y="1881767"/>
            <a:ext cx="2108746" cy="2282193"/>
          </a:xfrm>
          <a:prstGeom prst="rect">
            <a:avLst/>
          </a:prstGeom>
        </p:spPr>
      </p:pic>
      <p:sp>
        <p:nvSpPr>
          <p:cNvPr id="7" name="Slide Number Placeholder">
            <a:extLst>
              <a:ext uri="{FF2B5EF4-FFF2-40B4-BE49-F238E27FC236}">
                <a16:creationId xmlns:a16="http://schemas.microsoft.com/office/drawing/2014/main" id="{3C9642DE-86A1-4F1D-8CA0-32F7BF2ED4E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279299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a:latin typeface="+mn-ea"/>
              </a:rPr>
              <a:t>Многомерни масиви</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https://it-kariera.mon.bg/</a:t>
            </a:r>
            <a:r>
              <a:rPr lang="en-US">
                <a:hlinkClick r:id="rId3"/>
              </a:rPr>
              <a:t>e-learning/</a:t>
            </a:r>
            <a:endParaRPr lang="en-US" dirty="0"/>
          </a:p>
        </p:txBody>
      </p:sp>
    </p:spTree>
    <p:extLst>
      <p:ext uri="{BB962C8B-B14F-4D97-AF65-F5344CB8AC3E}">
        <p14:creationId xmlns:p14="http://schemas.microsoft.com/office/powerpoint/2010/main" val="20172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6A28DCE8-F2C5-40CB-B00B-D14AFDC0E39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2247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9230" y="41275"/>
            <a:ext cx="5053965" cy="1110615"/>
          </a:xfrm>
        </p:spPr>
        <p:txBody>
          <a:bodyPr>
            <a:normAutofit/>
          </a:bodyPr>
          <a:lstStyle/>
          <a:p>
            <a:r>
              <a:rPr lang="x-none" dirty="0">
                <a:cs typeface="+mn-lt"/>
              </a:rPr>
              <a:t>Съдържание</a:t>
            </a:r>
          </a:p>
        </p:txBody>
      </p:sp>
      <p:sp>
        <p:nvSpPr>
          <p:cNvPr id="7" name="Rectangle 3"/>
          <p:cNvSpPr>
            <a:spLocks noGrp="1" noChangeArrowheads="1"/>
          </p:cNvSpPr>
          <p:nvPr>
            <p:ph idx="4294967295"/>
          </p:nvPr>
        </p:nvSpPr>
        <p:spPr>
          <a:xfrm>
            <a:off x="190414" y="1191467"/>
            <a:ext cx="9942598" cy="5530010"/>
          </a:xfrm>
        </p:spPr>
        <p:txBody>
          <a:bodyPr>
            <a:normAutofit/>
          </a:bodyPr>
          <a:lstStyle/>
          <a:p>
            <a:pPr marL="514350" indent="-514350">
              <a:lnSpc>
                <a:spcPct val="150000"/>
              </a:lnSpc>
              <a:buFont typeface="+mj-lt"/>
              <a:buAutoNum type="arabicPeriod"/>
            </a:pPr>
            <a:r>
              <a:rPr lang="bg-BG" dirty="0"/>
              <a:t>Какво е многомерен масив?</a:t>
            </a:r>
          </a:p>
          <a:p>
            <a:pPr marL="514350" indent="-514350">
              <a:lnSpc>
                <a:spcPct val="150000"/>
              </a:lnSpc>
              <a:buFont typeface="+mj-lt"/>
              <a:buAutoNum type="arabicPeriod"/>
            </a:pPr>
            <a:r>
              <a:rPr lang="bg-BG" dirty="0"/>
              <a:t>Двумерни масиви – матрици</a:t>
            </a:r>
          </a:p>
          <a:p>
            <a:pPr marL="514350" indent="-514350">
              <a:lnSpc>
                <a:spcPct val="150000"/>
              </a:lnSpc>
              <a:buFont typeface="+mj-lt"/>
              <a:buAutoNum type="arabicPeriod"/>
            </a:pPr>
            <a:r>
              <a:rPr lang="bg-BG" dirty="0"/>
              <a:t>Многомерни масиви – размерности, индексиране</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011" y="2821904"/>
            <a:ext cx="3406801" cy="3515818"/>
          </a:xfrm>
          <a:prstGeom prst="rect">
            <a:avLst/>
          </a:prstGeom>
        </p:spPr>
      </p:pic>
      <p:sp>
        <p:nvSpPr>
          <p:cNvPr id="6" name="Slide Number Placeholder">
            <a:extLst>
              <a:ext uri="{FF2B5EF4-FFF2-40B4-BE49-F238E27FC236}">
                <a16:creationId xmlns:a16="http://schemas.microsoft.com/office/drawing/2014/main" id="{40D5B196-B464-450F-86BB-0EB62CFF428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97386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bg-BG" dirty="0">
                <a:solidFill>
                  <a:schemeClr val="tx2">
                    <a:lumMod val="75000"/>
                  </a:schemeClr>
                </a:solidFill>
              </a:rPr>
              <a:t>Двумерен масив</a:t>
            </a:r>
            <a:r>
              <a:rPr lang="bg-BG" dirty="0"/>
              <a:t> = таблица; Всеки елемент се идентифицира чрез две измерения – номер на реда и номер на колоната в таблицата</a:t>
            </a:r>
          </a:p>
          <a:p>
            <a:r>
              <a:rPr lang="bg-BG" dirty="0">
                <a:solidFill>
                  <a:schemeClr val="tx2">
                    <a:lumMod val="75000"/>
                  </a:schemeClr>
                </a:solidFill>
              </a:rPr>
              <a:t>Многомерен масив </a:t>
            </a:r>
            <a:r>
              <a:rPr lang="bg-BG" dirty="0"/>
              <a:t>= Аналогично можем да имаме допълнителни измерения в масива. В този случай е удобно да си представяме масив, в който всеки елемент е масив с по-ниско измерение:</a:t>
            </a:r>
          </a:p>
          <a:p>
            <a:pPr lvl="1"/>
            <a:r>
              <a:rPr lang="bg-BG" dirty="0"/>
              <a:t>Двумерен масив = масив, чиито елементи са едномерен масив</a:t>
            </a:r>
          </a:p>
          <a:p>
            <a:pPr lvl="1"/>
            <a:r>
              <a:rPr lang="bg-BG" dirty="0"/>
              <a:t>Тримерен масив = масив, чиито елементи са двумерени масиви</a:t>
            </a:r>
          </a:p>
          <a:p>
            <a:pPr lvl="1"/>
            <a:r>
              <a:rPr lang="bg-BG" dirty="0"/>
              <a:t>Четиримерен масив = масив, чиито елементи са тримерни масиви </a:t>
            </a:r>
          </a:p>
          <a:p>
            <a:pPr marL="304800" lvl="1" indent="-304800">
              <a:buClr>
                <a:srgbClr val="F2B254"/>
              </a:buClr>
              <a:buSzPct val="100000"/>
            </a:pPr>
            <a:r>
              <a:rPr lang="bg-BG" dirty="0"/>
              <a:t>Основните правила, които важат за едномерни масиви важат и за многомерени</a:t>
            </a:r>
          </a:p>
        </p:txBody>
      </p:sp>
      <p:sp>
        <p:nvSpPr>
          <p:cNvPr id="4" name="Title 3"/>
          <p:cNvSpPr>
            <a:spLocks noGrp="1"/>
          </p:cNvSpPr>
          <p:nvPr>
            <p:ph type="title"/>
          </p:nvPr>
        </p:nvSpPr>
        <p:spPr/>
        <p:txBody>
          <a:bodyPr/>
          <a:lstStyle/>
          <a:p>
            <a:r>
              <a:rPr lang="bg-BG" dirty="0"/>
              <a:t>Какво е многомерен масив?</a:t>
            </a:r>
          </a:p>
        </p:txBody>
      </p:sp>
      <p:sp>
        <p:nvSpPr>
          <p:cNvPr id="5" name="Slide Number Placeholder">
            <a:extLst>
              <a:ext uri="{FF2B5EF4-FFF2-40B4-BE49-F238E27FC236}">
                <a16:creationId xmlns:a16="http://schemas.microsoft.com/office/drawing/2014/main" id="{B0CF505E-CDB7-4676-9046-FBDCC802DDC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62909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normAutofit/>
          </a:bodyPr>
          <a:lstStyle/>
          <a:p>
            <a:pPr>
              <a:lnSpc>
                <a:spcPct val="100000"/>
              </a:lnSpc>
            </a:pPr>
            <a:r>
              <a:rPr lang="bg-BG" dirty="0"/>
              <a:t>Има </a:t>
            </a:r>
            <a:r>
              <a:rPr lang="en-US" dirty="0"/>
              <a:t>rows x columns </a:t>
            </a:r>
            <a:r>
              <a:rPr lang="bg-BG" dirty="0"/>
              <a:t>на брой елементи, където </a:t>
            </a:r>
            <a:r>
              <a:rPr lang="en-US" dirty="0"/>
              <a:t>rows </a:t>
            </a:r>
            <a:r>
              <a:rPr lang="bg-BG" dirty="0"/>
              <a:t>е брой на редовете, а </a:t>
            </a:r>
            <a:r>
              <a:rPr lang="en-US" dirty="0"/>
              <a:t>columns </a:t>
            </a:r>
            <a:r>
              <a:rPr lang="bg-BG" dirty="0"/>
              <a:t>– на колоните</a:t>
            </a:r>
          </a:p>
          <a:p>
            <a:pPr>
              <a:lnSpc>
                <a:spcPct val="100000"/>
              </a:lnSpc>
            </a:pPr>
            <a:r>
              <a:rPr lang="bg-BG" dirty="0"/>
              <a:t>Размера на масива е постоянен по всяко негово измерение – не се променя</a:t>
            </a:r>
            <a:endParaRPr lang="en-US" dirty="0"/>
          </a:p>
          <a:p>
            <a:pPr>
              <a:lnSpc>
                <a:spcPct val="100000"/>
              </a:lnSpc>
            </a:pPr>
            <a:r>
              <a:rPr lang="bg-BG" dirty="0"/>
              <a:t>Елементите са от </a:t>
            </a:r>
            <a:r>
              <a:rPr lang="bg-BG" dirty="0">
                <a:solidFill>
                  <a:schemeClr val="tx2">
                    <a:lumMod val="75000"/>
                  </a:schemeClr>
                </a:solidFill>
              </a:rPr>
              <a:t>един и същ </a:t>
            </a:r>
            <a:r>
              <a:rPr lang="bg-BG" dirty="0"/>
              <a:t>тип</a:t>
            </a:r>
          </a:p>
          <a:p>
            <a:pPr>
              <a:lnSpc>
                <a:spcPct val="100000"/>
              </a:lnSpc>
            </a:pPr>
            <a:r>
              <a:rPr lang="bg-BG" dirty="0"/>
              <a:t>Елементите във всяко измерение са номерирани с два индекса:</a:t>
            </a:r>
          </a:p>
          <a:p>
            <a:pPr lvl="1">
              <a:lnSpc>
                <a:spcPct val="100000"/>
              </a:lnSpc>
            </a:pPr>
            <a:r>
              <a:rPr lang="bg-BG" dirty="0"/>
              <a:t>Ред –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rows-1</a:t>
            </a:r>
          </a:p>
          <a:p>
            <a:pPr lvl="1">
              <a:lnSpc>
                <a:spcPct val="100000"/>
              </a:lnSpc>
            </a:pPr>
            <a:r>
              <a:rPr lang="bg-BG" dirty="0"/>
              <a:t>Колона–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columns-1</a:t>
            </a:r>
          </a:p>
        </p:txBody>
      </p:sp>
      <p:sp>
        <p:nvSpPr>
          <p:cNvPr id="428034" name="Rectangle 2"/>
          <p:cNvSpPr>
            <a:spLocks noGrp="1" noChangeArrowheads="1"/>
          </p:cNvSpPr>
          <p:nvPr>
            <p:ph type="title"/>
          </p:nvPr>
        </p:nvSpPr>
        <p:spPr/>
        <p:txBody>
          <a:bodyPr/>
          <a:lstStyle/>
          <a:p>
            <a:r>
              <a:rPr lang="bg-BG"/>
              <a:t>Двумерен масив – матрица</a:t>
            </a:r>
            <a:endParaRPr lang="bg-BG" dirty="0"/>
          </a:p>
        </p:txBody>
      </p:sp>
      <p:sp>
        <p:nvSpPr>
          <p:cNvPr id="5" name="Slide Number Placeholder">
            <a:extLst>
              <a:ext uri="{FF2B5EF4-FFF2-40B4-BE49-F238E27FC236}">
                <a16:creationId xmlns:a16="http://schemas.microsoft.com/office/drawing/2014/main" id="{E90FFE30-82F9-45D2-95E6-60151407BAE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4208949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Досега едномерен масив от цели числа декларирахме чрез </a:t>
            </a:r>
            <a:r>
              <a:rPr lang="en-US" dirty="0" err="1">
                <a:solidFill>
                  <a:schemeClr val="tx2">
                    <a:lumMod val="75000"/>
                  </a:schemeClr>
                </a:solidFill>
              </a:rPr>
              <a:t>int</a:t>
            </a:r>
            <a:r>
              <a:rPr lang="en-US" dirty="0">
                <a:solidFill>
                  <a:schemeClr val="tx2">
                    <a:lumMod val="75000"/>
                  </a:schemeClr>
                </a:solidFill>
              </a:rPr>
              <a:t>[]</a:t>
            </a:r>
            <a:r>
              <a:rPr lang="en-US" dirty="0"/>
              <a:t>, </a:t>
            </a:r>
            <a:r>
              <a:rPr lang="bg-BG" dirty="0"/>
              <a:t>двумерен масив бихме декларирали по следния начин:</a:t>
            </a:r>
          </a:p>
          <a:p>
            <a:endParaRPr lang="bg-BG" dirty="0"/>
          </a:p>
          <a:p>
            <a:r>
              <a:rPr lang="bg-BG" dirty="0"/>
              <a:t>Аналогично тримерен масив бихме декларирали така:</a:t>
            </a:r>
          </a:p>
          <a:p>
            <a:endParaRPr lang="bg-BG" dirty="0"/>
          </a:p>
          <a:p>
            <a:r>
              <a:rPr lang="bg-BG" dirty="0"/>
              <a:t>Няма теоретично ограничение за броя на размерностите на масив, но в практиката масиви с повече от 2 размерности са рядко срещани</a:t>
            </a:r>
          </a:p>
          <a:p>
            <a:endParaRPr lang="bg-BG" dirty="0"/>
          </a:p>
          <a:p>
            <a:endParaRPr lang="en-US" dirty="0"/>
          </a:p>
        </p:txBody>
      </p:sp>
      <p:sp>
        <p:nvSpPr>
          <p:cNvPr id="4" name="Title 3"/>
          <p:cNvSpPr>
            <a:spLocks noGrp="1"/>
          </p:cNvSpPr>
          <p:nvPr>
            <p:ph type="title"/>
          </p:nvPr>
        </p:nvSpPr>
        <p:spPr/>
        <p:txBody>
          <a:bodyPr/>
          <a:lstStyle/>
          <a:p>
            <a:r>
              <a:rPr lang="bg-BG" dirty="0"/>
              <a:t>Деклариране на многомерен масив</a:t>
            </a:r>
            <a:endParaRPr lang="en-US" dirty="0"/>
          </a:p>
        </p:txBody>
      </p:sp>
      <p:sp>
        <p:nvSpPr>
          <p:cNvPr id="5" name="Text Placeholder 5"/>
          <p:cNvSpPr txBox="1">
            <a:spLocks/>
          </p:cNvSpPr>
          <p:nvPr/>
        </p:nvSpPr>
        <p:spPr>
          <a:xfrm>
            <a:off x="608012" y="23990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twoDimentionalArray</a:t>
            </a:r>
            <a:r>
              <a:rPr lang="en-US" sz="2800" dirty="0"/>
              <a:t>;</a:t>
            </a:r>
            <a:endParaRPr lang="en-US" sz="2800" dirty="0">
              <a:solidFill>
                <a:schemeClr val="tx2">
                  <a:lumMod val="75000"/>
                </a:schemeClr>
              </a:solidFill>
            </a:endParaRPr>
          </a:p>
        </p:txBody>
      </p:sp>
      <p:sp>
        <p:nvSpPr>
          <p:cNvPr id="6" name="Text Placeholder 5"/>
          <p:cNvSpPr txBox="1">
            <a:spLocks/>
          </p:cNvSpPr>
          <p:nvPr/>
        </p:nvSpPr>
        <p:spPr>
          <a:xfrm>
            <a:off x="608012" y="37706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threeDimentionalArray</a:t>
            </a:r>
            <a:r>
              <a:rPr lang="en-US" sz="2800" dirty="0"/>
              <a:t>;</a:t>
            </a:r>
            <a:endParaRPr lang="en-US" sz="2800" dirty="0">
              <a:solidFill>
                <a:schemeClr val="tx2">
                  <a:lumMod val="75000"/>
                </a:schemeClr>
              </a:solidFill>
            </a:endParaRPr>
          </a:p>
        </p:txBody>
      </p:sp>
      <p:sp>
        <p:nvSpPr>
          <p:cNvPr id="7" name="Slide Number Placeholder">
            <a:extLst>
              <a:ext uri="{FF2B5EF4-FFF2-40B4-BE49-F238E27FC236}">
                <a16:creationId xmlns:a16="http://schemas.microsoft.com/office/drawing/2014/main" id="{CA70C662-EE76-484D-865E-E1A1975E0B1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54332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Отбелязването на променливата като многомерен масив само по себе си не заделя памет за неговите елементи. За целта използваме </a:t>
            </a:r>
            <a:r>
              <a:rPr lang="en-US" dirty="0">
                <a:solidFill>
                  <a:schemeClr val="tx2">
                    <a:lumMod val="75000"/>
                  </a:schemeClr>
                </a:solidFill>
              </a:rPr>
              <a:t>new</a:t>
            </a:r>
            <a:r>
              <a:rPr lang="en-US" dirty="0"/>
              <a:t>:</a:t>
            </a:r>
            <a:endParaRPr lang="bg-BG" dirty="0"/>
          </a:p>
          <a:p>
            <a:endParaRPr lang="bg-BG" dirty="0"/>
          </a:p>
          <a:p>
            <a:endParaRPr lang="en-US" dirty="0"/>
          </a:p>
          <a:p>
            <a:endParaRPr lang="bg-BG" dirty="0"/>
          </a:p>
          <a:p>
            <a:endParaRPr lang="en-US" dirty="0"/>
          </a:p>
        </p:txBody>
      </p:sp>
      <p:sp>
        <p:nvSpPr>
          <p:cNvPr id="4" name="Title 3"/>
          <p:cNvSpPr>
            <a:spLocks noGrp="1"/>
          </p:cNvSpPr>
          <p:nvPr>
            <p:ph type="title"/>
          </p:nvPr>
        </p:nvSpPr>
        <p:spPr/>
        <p:txBody>
          <a:bodyPr/>
          <a:lstStyle/>
          <a:p>
            <a:r>
              <a:rPr lang="bg-BG" dirty="0"/>
              <a:t>Деклариране и заделяне</a:t>
            </a:r>
            <a:endParaRPr lang="en-US" dirty="0"/>
          </a:p>
        </p:txBody>
      </p:sp>
      <p:sp>
        <p:nvSpPr>
          <p:cNvPr id="7" name="Text Placeholder 5"/>
          <p:cNvSpPr txBox="1">
            <a:spLocks/>
          </p:cNvSpPr>
          <p:nvPr/>
        </p:nvSpPr>
        <p:spPr>
          <a:xfrm>
            <a:off x="608012" y="29324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intMatrix</a:t>
            </a:r>
            <a:r>
              <a:rPr lang="en-US" sz="2800" dirty="0"/>
              <a:t> = </a:t>
            </a:r>
            <a:r>
              <a:rPr lang="en-US" sz="2800" dirty="0">
                <a:solidFill>
                  <a:schemeClr val="tx2">
                    <a:lumMod val="75000"/>
                  </a:schemeClr>
                </a:solidFill>
              </a:rPr>
              <a:t>new </a:t>
            </a:r>
            <a:r>
              <a:rPr lang="en-US" sz="2800" dirty="0" err="1">
                <a:solidFill>
                  <a:schemeClr val="tx2">
                    <a:lumMod val="75000"/>
                  </a:schemeClr>
                </a:solidFill>
              </a:rPr>
              <a:t>int</a:t>
            </a:r>
            <a:r>
              <a:rPr lang="en-US" sz="2800" dirty="0">
                <a:solidFill>
                  <a:schemeClr val="tx2">
                    <a:lumMod val="75000"/>
                  </a:schemeClr>
                </a:solidFill>
              </a:rPr>
              <a:t>[</a:t>
            </a:r>
            <a:r>
              <a:rPr lang="en-US" sz="2800" dirty="0"/>
              <a:t>3</a:t>
            </a:r>
            <a:r>
              <a:rPr lang="bg-BG" sz="2800" dirty="0">
                <a:solidFill>
                  <a:schemeClr val="tx2">
                    <a:lumMod val="75000"/>
                  </a:schemeClr>
                </a:solidFill>
              </a:rPr>
              <a:t>,</a:t>
            </a:r>
            <a:r>
              <a:rPr lang="en-US" sz="2800" dirty="0">
                <a:solidFill>
                  <a:schemeClr val="tx2">
                    <a:lumMod val="75000"/>
                  </a:schemeClr>
                </a:solidFill>
              </a:rPr>
              <a:t> </a:t>
            </a:r>
            <a:r>
              <a:rPr lang="en-US" sz="2800" dirty="0"/>
              <a:t>4</a:t>
            </a:r>
            <a:r>
              <a:rPr lang="en-US" sz="2800" dirty="0">
                <a:solidFill>
                  <a:schemeClr val="tx2">
                    <a:lumMod val="75000"/>
                  </a:schemeClr>
                </a:solidFill>
              </a:rPr>
              <a:t>]</a:t>
            </a:r>
            <a:r>
              <a:rPr lang="en-US" sz="2800" dirty="0"/>
              <a:t>;</a:t>
            </a:r>
            <a:endParaRPr lang="en-US" sz="2800" dirty="0">
              <a:solidFill>
                <a:schemeClr val="tx2">
                  <a:lumMod val="75000"/>
                </a:schemeClr>
              </a:solidFill>
            </a:endParaRPr>
          </a:p>
        </p:txBody>
      </p:sp>
      <p:sp>
        <p:nvSpPr>
          <p:cNvPr id="8" name="AutoShape 24"/>
          <p:cNvSpPr>
            <a:spLocks noChangeArrowheads="1"/>
          </p:cNvSpPr>
          <p:nvPr/>
        </p:nvSpPr>
        <p:spPr bwMode="auto">
          <a:xfrm>
            <a:off x="8336037" y="2225395"/>
            <a:ext cx="3657600" cy="1414015"/>
          </a:xfrm>
          <a:prstGeom prst="wedgeRoundRectCallout">
            <a:avLst>
              <a:gd name="adj1" fmla="val -76138"/>
              <a:gd name="adj2" fmla="val 2379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Двумерен масив от цели числа с 3 реда и 4 колони на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Text Placeholder 5"/>
          <p:cNvSpPr txBox="1">
            <a:spLocks/>
          </p:cNvSpPr>
          <p:nvPr/>
        </p:nvSpPr>
        <p:spPr>
          <a:xfrm>
            <a:off x="608012" y="4075403"/>
            <a:ext cx="10515598" cy="60283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a:solidFill>
                  <a:schemeClr val="tx2">
                    <a:lumMod val="75000"/>
                  </a:schemeClr>
                </a:solidFill>
              </a:rPr>
              <a:t>float[</a:t>
            </a:r>
            <a:r>
              <a:rPr lang="bg-BG" sz="2500" dirty="0">
                <a:solidFill>
                  <a:schemeClr val="tx2">
                    <a:lumMod val="75000"/>
                  </a:schemeClr>
                </a:solidFill>
              </a:rPr>
              <a:t>,</a:t>
            </a:r>
            <a:r>
              <a:rPr lang="en-US" sz="2500" dirty="0">
                <a:solidFill>
                  <a:schemeClr val="tx2">
                    <a:lumMod val="75000"/>
                  </a:schemeClr>
                </a:solidFill>
              </a:rPr>
              <a:t>,] </a:t>
            </a:r>
            <a:r>
              <a:rPr lang="en-US" sz="2500" dirty="0" err="1"/>
              <a:t>floatCube</a:t>
            </a:r>
            <a:r>
              <a:rPr lang="en-US" sz="2500" dirty="0"/>
              <a:t> = </a:t>
            </a:r>
            <a:r>
              <a:rPr lang="en-US" sz="2500" dirty="0">
                <a:solidFill>
                  <a:schemeClr val="tx2">
                    <a:lumMod val="75000"/>
                  </a:schemeClr>
                </a:solidFill>
              </a:rPr>
              <a:t>new float[</a:t>
            </a:r>
            <a:r>
              <a:rPr lang="en-US" sz="2500" dirty="0"/>
              <a:t>5</a:t>
            </a:r>
            <a:r>
              <a:rPr lang="bg-BG" sz="2500" dirty="0">
                <a:solidFill>
                  <a:schemeClr val="tx2">
                    <a:lumMod val="75000"/>
                  </a:schemeClr>
                </a:solidFill>
              </a:rPr>
              <a:t>,</a:t>
            </a:r>
            <a:r>
              <a:rPr lang="en-US" sz="2500" dirty="0">
                <a:solidFill>
                  <a:schemeClr val="tx2">
                    <a:lumMod val="75000"/>
                  </a:schemeClr>
                </a:solidFill>
              </a:rPr>
              <a:t> </a:t>
            </a:r>
            <a:r>
              <a:rPr lang="en-US" sz="2500" dirty="0"/>
              <a:t>5</a:t>
            </a:r>
            <a:r>
              <a:rPr lang="bg-BG" sz="2500" dirty="0">
                <a:solidFill>
                  <a:schemeClr val="tx2">
                    <a:lumMod val="75000"/>
                  </a:schemeClr>
                </a:solidFill>
              </a:rPr>
              <a:t>,</a:t>
            </a:r>
            <a:r>
              <a:rPr lang="en-US" sz="2500" dirty="0">
                <a:solidFill>
                  <a:schemeClr val="tx2">
                    <a:lumMod val="75000"/>
                  </a:schemeClr>
                </a:solidFill>
              </a:rPr>
              <a:t> </a:t>
            </a:r>
            <a:r>
              <a:rPr lang="en-US" sz="2500" dirty="0"/>
              <a:t>5</a:t>
            </a:r>
            <a:r>
              <a:rPr lang="en-US" sz="2500" dirty="0">
                <a:solidFill>
                  <a:schemeClr val="tx2">
                    <a:lumMod val="75000"/>
                  </a:schemeClr>
                </a:solidFill>
              </a:rPr>
              <a:t>]</a:t>
            </a:r>
            <a:r>
              <a:rPr lang="en-US" sz="2500" dirty="0"/>
              <a:t>;</a:t>
            </a:r>
            <a:endParaRPr lang="en-US" sz="2500" dirty="0">
              <a:solidFill>
                <a:schemeClr val="tx2">
                  <a:lumMod val="75000"/>
                </a:schemeClr>
              </a:solidFill>
            </a:endParaRPr>
          </a:p>
        </p:txBody>
      </p:sp>
      <p:sp>
        <p:nvSpPr>
          <p:cNvPr id="10" name="AutoShape 24"/>
          <p:cNvSpPr>
            <a:spLocks noChangeArrowheads="1"/>
          </p:cNvSpPr>
          <p:nvPr/>
        </p:nvSpPr>
        <p:spPr bwMode="auto">
          <a:xfrm>
            <a:off x="8456612" y="3843785"/>
            <a:ext cx="3352800" cy="2252215"/>
          </a:xfrm>
          <a:prstGeom prst="wedgeRoundRectCallout">
            <a:avLst>
              <a:gd name="adj1" fmla="val -62834"/>
              <a:gd name="adj2" fmla="val -2585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Тримерен масив от 5 елемента, като всеки е двумерен масив с 5 реда и 5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Slide Number Placeholder">
            <a:extLst>
              <a:ext uri="{FF2B5EF4-FFF2-40B4-BE49-F238E27FC236}">
                <a16:creationId xmlns:a16="http://schemas.microsoft.com/office/drawing/2014/main" id="{39C44822-5D21-4884-82A4-C91235E4596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4076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Както при едномерените масиви можем да зададем стойности на многомерния масив веднага след деклариране</a:t>
            </a:r>
            <a:r>
              <a:rPr lang="en-US" dirty="0"/>
              <a:t>:</a:t>
            </a:r>
            <a:endParaRPr lang="bg-BG" dirty="0"/>
          </a:p>
          <a:p>
            <a:endParaRPr lang="bg-BG" dirty="0"/>
          </a:p>
          <a:p>
            <a:endParaRPr lang="en-US" dirty="0"/>
          </a:p>
          <a:p>
            <a:endParaRPr lang="bg-BG" dirty="0"/>
          </a:p>
          <a:p>
            <a:endParaRPr lang="en-US" dirty="0"/>
          </a:p>
        </p:txBody>
      </p:sp>
      <p:sp>
        <p:nvSpPr>
          <p:cNvPr id="4" name="Title 3"/>
          <p:cNvSpPr>
            <a:spLocks noGrp="1"/>
          </p:cNvSpPr>
          <p:nvPr>
            <p:ph type="title"/>
          </p:nvPr>
        </p:nvSpPr>
        <p:spPr/>
        <p:txBody>
          <a:bodyPr/>
          <a:lstStyle/>
          <a:p>
            <a:r>
              <a:rPr lang="bg-BG" dirty="0"/>
              <a:t>Инициализация на двумерен масив</a:t>
            </a:r>
            <a:endParaRPr lang="en-US" dirty="0"/>
          </a:p>
        </p:txBody>
      </p:sp>
      <p:sp>
        <p:nvSpPr>
          <p:cNvPr id="7" name="Text Placeholder 5"/>
          <p:cNvSpPr txBox="1">
            <a:spLocks/>
          </p:cNvSpPr>
          <p:nvPr/>
        </p:nvSpPr>
        <p:spPr>
          <a:xfrm>
            <a:off x="608012" y="3140167"/>
            <a:ext cx="10515598" cy="280343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intMatrix</a:t>
            </a:r>
            <a:r>
              <a:rPr lang="en-US" sz="2800" dirty="0"/>
              <a:t> =</a:t>
            </a:r>
            <a:r>
              <a:rPr lang="bg-BG" sz="2800" dirty="0"/>
              <a:t> </a:t>
            </a:r>
            <a:endParaRPr lang="en-US" sz="2800" dirty="0"/>
          </a:p>
          <a:p>
            <a:r>
              <a:rPr lang="en-US" sz="2800" dirty="0"/>
              <a:t>{</a:t>
            </a:r>
          </a:p>
          <a:p>
            <a:r>
              <a:rPr lang="en-US" sz="2800" dirty="0"/>
              <a:t>  {2, 8, 3, 5},</a:t>
            </a:r>
          </a:p>
          <a:p>
            <a:r>
              <a:rPr lang="en-US" sz="2800" dirty="0"/>
              <a:t>  {7, 9, 0, 3},</a:t>
            </a:r>
          </a:p>
          <a:p>
            <a:r>
              <a:rPr lang="en-US" sz="2800" dirty="0"/>
              <a:t>};</a:t>
            </a:r>
            <a:endParaRPr lang="bg-BG" sz="2800" dirty="0"/>
          </a:p>
          <a:p>
            <a:r>
              <a:rPr lang="en-US" sz="2800" dirty="0">
                <a:solidFill>
                  <a:schemeClr val="tx2">
                    <a:lumMod val="75000"/>
                  </a:schemeClr>
                </a:solidFill>
              </a:rPr>
              <a:t>//</a:t>
            </a:r>
            <a:r>
              <a:rPr lang="bg-BG" sz="2800" dirty="0">
                <a:solidFill>
                  <a:schemeClr val="tx2">
                    <a:lumMod val="75000"/>
                  </a:schemeClr>
                </a:solidFill>
              </a:rPr>
              <a:t>двумерен масив 2 х 4 (2 реда, 4 колони)</a:t>
            </a:r>
            <a:endParaRPr lang="en-US" sz="2800" dirty="0">
              <a:solidFill>
                <a:schemeClr val="tx2">
                  <a:lumMod val="75000"/>
                </a:schemeClr>
              </a:solidFill>
            </a:endParaRPr>
          </a:p>
        </p:txBody>
      </p:sp>
      <p:sp>
        <p:nvSpPr>
          <p:cNvPr id="6" name="Slide Number Placeholder">
            <a:extLst>
              <a:ext uri="{FF2B5EF4-FFF2-40B4-BE49-F238E27FC236}">
                <a16:creationId xmlns:a16="http://schemas.microsoft.com/office/drawing/2014/main" id="{2A824243-4A9B-4C9D-BAC6-06103CE786E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21175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Както при едномерните масиви, така и при многомерните всички индекси започват от 0. Разликата е, че тук индексите са повече от 1. Ето как да достъпим елементите на примера от предния слайд</a:t>
            </a:r>
            <a:r>
              <a:rPr lang="en-US" dirty="0"/>
              <a:t>:</a:t>
            </a:r>
            <a:endParaRPr lang="bg-BG" dirty="0"/>
          </a:p>
          <a:p>
            <a:endParaRPr lang="bg-BG" dirty="0"/>
          </a:p>
          <a:p>
            <a:endParaRPr lang="en-US" dirty="0"/>
          </a:p>
          <a:p>
            <a:endParaRPr lang="bg-BG" dirty="0"/>
          </a:p>
          <a:p>
            <a:r>
              <a:rPr lang="bg-BG" dirty="0"/>
              <a:t>Индексите се отделят със запетаи!</a:t>
            </a:r>
            <a:endParaRPr lang="en-US" dirty="0"/>
          </a:p>
        </p:txBody>
      </p:sp>
      <p:sp>
        <p:nvSpPr>
          <p:cNvPr id="4" name="Title 3"/>
          <p:cNvSpPr>
            <a:spLocks noGrp="1"/>
          </p:cNvSpPr>
          <p:nvPr>
            <p:ph type="title"/>
          </p:nvPr>
        </p:nvSpPr>
        <p:spPr/>
        <p:txBody>
          <a:bodyPr>
            <a:normAutofit/>
          </a:bodyPr>
          <a:lstStyle/>
          <a:p>
            <a:r>
              <a:rPr lang="bg-BG" dirty="0"/>
              <a:t>Достъп до елементите на многомерен масив</a:t>
            </a:r>
            <a:endParaRPr lang="en-US" dirty="0"/>
          </a:p>
        </p:txBody>
      </p:sp>
      <p:sp>
        <p:nvSpPr>
          <p:cNvPr id="7" name="Text Placeholder 5"/>
          <p:cNvSpPr txBox="1">
            <a:spLocks/>
          </p:cNvSpPr>
          <p:nvPr/>
        </p:nvSpPr>
        <p:spPr>
          <a:xfrm>
            <a:off x="663768" y="36343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0, 0</a:t>
            </a:r>
            <a:r>
              <a:rPr lang="en-US" sz="2200" dirty="0">
                <a:solidFill>
                  <a:schemeClr val="tx2">
                    <a:lumMod val="75000"/>
                  </a:schemeClr>
                </a:solidFill>
              </a:rPr>
              <a:t>]</a:t>
            </a:r>
          </a:p>
        </p:txBody>
      </p:sp>
      <p:sp>
        <p:nvSpPr>
          <p:cNvPr id="6" name="Text Placeholder 5"/>
          <p:cNvSpPr txBox="1">
            <a:spLocks/>
          </p:cNvSpPr>
          <p:nvPr/>
        </p:nvSpPr>
        <p:spPr>
          <a:xfrm>
            <a:off x="3519767" y="36328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0, 1</a:t>
            </a:r>
            <a:r>
              <a:rPr lang="en-US" sz="2200" dirty="0">
                <a:solidFill>
                  <a:schemeClr val="tx2">
                    <a:lumMod val="75000"/>
                  </a:schemeClr>
                </a:solidFill>
              </a:rPr>
              <a:t>]</a:t>
            </a:r>
          </a:p>
        </p:txBody>
      </p:sp>
      <p:sp>
        <p:nvSpPr>
          <p:cNvPr id="8" name="Text Placeholder 5"/>
          <p:cNvSpPr txBox="1">
            <a:spLocks/>
          </p:cNvSpPr>
          <p:nvPr/>
        </p:nvSpPr>
        <p:spPr>
          <a:xfrm>
            <a:off x="6375766" y="36328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0, 2</a:t>
            </a:r>
            <a:r>
              <a:rPr lang="en-US" sz="2200" dirty="0">
                <a:solidFill>
                  <a:schemeClr val="tx2">
                    <a:lumMod val="75000"/>
                  </a:schemeClr>
                </a:solidFill>
              </a:rPr>
              <a:t>]</a:t>
            </a:r>
          </a:p>
        </p:txBody>
      </p:sp>
      <p:sp>
        <p:nvSpPr>
          <p:cNvPr id="10" name="Text Placeholder 5"/>
          <p:cNvSpPr txBox="1">
            <a:spLocks/>
          </p:cNvSpPr>
          <p:nvPr/>
        </p:nvSpPr>
        <p:spPr>
          <a:xfrm>
            <a:off x="9207065" y="3632840"/>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0, 3</a:t>
            </a:r>
            <a:r>
              <a:rPr lang="en-US" sz="2200" dirty="0">
                <a:solidFill>
                  <a:schemeClr val="tx2">
                    <a:lumMod val="75000"/>
                  </a:schemeClr>
                </a:solidFill>
              </a:rPr>
              <a:t>]</a:t>
            </a:r>
          </a:p>
        </p:txBody>
      </p:sp>
      <p:sp>
        <p:nvSpPr>
          <p:cNvPr id="11" name="Text Placeholder 5"/>
          <p:cNvSpPr txBox="1">
            <a:spLocks/>
          </p:cNvSpPr>
          <p:nvPr/>
        </p:nvSpPr>
        <p:spPr>
          <a:xfrm>
            <a:off x="663768" y="45487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1, 0</a:t>
            </a:r>
            <a:r>
              <a:rPr lang="en-US" sz="2200" dirty="0">
                <a:solidFill>
                  <a:schemeClr val="tx2">
                    <a:lumMod val="75000"/>
                  </a:schemeClr>
                </a:solidFill>
              </a:rPr>
              <a:t>]</a:t>
            </a:r>
          </a:p>
        </p:txBody>
      </p:sp>
      <p:sp>
        <p:nvSpPr>
          <p:cNvPr id="12" name="Text Placeholder 5"/>
          <p:cNvSpPr txBox="1">
            <a:spLocks/>
          </p:cNvSpPr>
          <p:nvPr/>
        </p:nvSpPr>
        <p:spPr>
          <a:xfrm>
            <a:off x="3519767" y="45472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1, 1</a:t>
            </a:r>
            <a:r>
              <a:rPr lang="en-US" sz="2200" dirty="0">
                <a:solidFill>
                  <a:schemeClr val="tx2">
                    <a:lumMod val="75000"/>
                  </a:schemeClr>
                </a:solidFill>
              </a:rPr>
              <a:t>]</a:t>
            </a:r>
          </a:p>
        </p:txBody>
      </p:sp>
      <p:sp>
        <p:nvSpPr>
          <p:cNvPr id="13" name="Text Placeholder 5"/>
          <p:cNvSpPr txBox="1">
            <a:spLocks/>
          </p:cNvSpPr>
          <p:nvPr/>
        </p:nvSpPr>
        <p:spPr>
          <a:xfrm>
            <a:off x="6375766" y="45472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1, 2</a:t>
            </a:r>
            <a:r>
              <a:rPr lang="en-US" sz="2200" dirty="0">
                <a:solidFill>
                  <a:schemeClr val="tx2">
                    <a:lumMod val="75000"/>
                  </a:schemeClr>
                </a:solidFill>
              </a:rPr>
              <a:t>]</a:t>
            </a:r>
          </a:p>
        </p:txBody>
      </p:sp>
      <p:sp>
        <p:nvSpPr>
          <p:cNvPr id="14" name="Text Placeholder 5"/>
          <p:cNvSpPr txBox="1">
            <a:spLocks/>
          </p:cNvSpPr>
          <p:nvPr/>
        </p:nvSpPr>
        <p:spPr>
          <a:xfrm>
            <a:off x="9207065" y="4548736"/>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1, 3</a:t>
            </a:r>
            <a:r>
              <a:rPr lang="en-US" sz="2200" dirty="0">
                <a:solidFill>
                  <a:schemeClr val="tx2">
                    <a:lumMod val="75000"/>
                  </a:schemeClr>
                </a:solidFill>
              </a:rPr>
              <a:t>]</a:t>
            </a:r>
          </a:p>
        </p:txBody>
      </p:sp>
      <p:sp>
        <p:nvSpPr>
          <p:cNvPr id="15" name="Slide Number Placeholder">
            <a:extLst>
              <a:ext uri="{FF2B5EF4-FFF2-40B4-BE49-F238E27FC236}">
                <a16:creationId xmlns:a16="http://schemas.microsoft.com/office/drawing/2014/main" id="{B1EDBE80-D0B5-429C-9CBC-2A6AC5F4712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23928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Всяка размерност на многомерен масив може да има различна дължина спрямо останалите. Поради тази причина всяка размерност се номерира по сходен начин на индексите. За да разберем колко реда има двумерния масив от примера</a:t>
            </a:r>
            <a:r>
              <a:rPr lang="en-US" dirty="0"/>
              <a:t>:</a:t>
            </a:r>
            <a:endParaRPr lang="bg-BG" dirty="0"/>
          </a:p>
          <a:p>
            <a:endParaRPr lang="bg-BG" dirty="0"/>
          </a:p>
          <a:p>
            <a:r>
              <a:rPr lang="bg-BG" dirty="0"/>
              <a:t>А за да разберем колко колони има:</a:t>
            </a:r>
          </a:p>
          <a:p>
            <a:endParaRPr lang="bg-BG" dirty="0"/>
          </a:p>
          <a:p>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Дължина на многомерен масив</a:t>
            </a:r>
            <a:endParaRPr lang="en-US" dirty="0"/>
          </a:p>
        </p:txBody>
      </p:sp>
      <p:sp>
        <p:nvSpPr>
          <p:cNvPr id="7" name="Text Placeholder 5"/>
          <p:cNvSpPr txBox="1">
            <a:spLocks/>
          </p:cNvSpPr>
          <p:nvPr/>
        </p:nvSpPr>
        <p:spPr>
          <a:xfrm>
            <a:off x="663768" y="4015336"/>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1"/>
                </a:solidFill>
              </a:rPr>
              <a:t>intMatrix.GetLength</a:t>
            </a:r>
            <a:r>
              <a:rPr lang="en-US" sz="2200" dirty="0">
                <a:solidFill>
                  <a:schemeClr val="tx1"/>
                </a:solidFill>
              </a:rPr>
              <a:t>(</a:t>
            </a:r>
            <a:r>
              <a:rPr lang="en-US" sz="2200" dirty="0">
                <a:solidFill>
                  <a:schemeClr val="tx2">
                    <a:lumMod val="75000"/>
                  </a:schemeClr>
                </a:solidFill>
              </a:rPr>
              <a:t>0</a:t>
            </a:r>
            <a:r>
              <a:rPr lang="en-US" sz="2200" dirty="0">
                <a:solidFill>
                  <a:schemeClr val="tx1"/>
                </a:solidFill>
              </a:rPr>
              <a:t>);</a:t>
            </a:r>
          </a:p>
        </p:txBody>
      </p:sp>
      <p:sp>
        <p:nvSpPr>
          <p:cNvPr id="15" name="Text Placeholder 5"/>
          <p:cNvSpPr txBox="1">
            <a:spLocks/>
          </p:cNvSpPr>
          <p:nvPr/>
        </p:nvSpPr>
        <p:spPr>
          <a:xfrm>
            <a:off x="663768" y="5454180"/>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1"/>
                </a:solidFill>
              </a:rPr>
              <a:t>intMatrix.GetLength</a:t>
            </a:r>
            <a:r>
              <a:rPr lang="en-US" sz="2200" dirty="0">
                <a:solidFill>
                  <a:schemeClr val="tx1"/>
                </a:solidFill>
              </a:rPr>
              <a:t>(</a:t>
            </a:r>
            <a:r>
              <a:rPr lang="bg-BG" sz="2200" dirty="0">
                <a:solidFill>
                  <a:schemeClr val="tx2">
                    <a:lumMod val="75000"/>
                  </a:schemeClr>
                </a:solidFill>
              </a:rPr>
              <a:t>1</a:t>
            </a:r>
            <a:r>
              <a:rPr lang="en-US" sz="2200" dirty="0">
                <a:solidFill>
                  <a:schemeClr val="tx1"/>
                </a:solidFill>
              </a:rPr>
              <a:t>);</a:t>
            </a:r>
          </a:p>
        </p:txBody>
      </p:sp>
      <p:sp>
        <p:nvSpPr>
          <p:cNvPr id="8" name="Slide Number Placeholder">
            <a:extLst>
              <a:ext uri="{FF2B5EF4-FFF2-40B4-BE49-F238E27FC236}">
                <a16:creationId xmlns:a16="http://schemas.microsoft.com/office/drawing/2014/main" id="{BABF29F2-B532-4957-A5A4-9C2C6943144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4005045433"/>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7168</TotalTime>
  <Words>1259</Words>
  <Application>Microsoft Office PowerPoint</Application>
  <PresentationFormat>Custom</PresentationFormat>
  <Paragraphs>180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Wingdings</vt:lpstr>
      <vt:lpstr>Wingdings 2</vt:lpstr>
      <vt:lpstr>SoftUni 16x9</vt:lpstr>
      <vt:lpstr>Многомерни масиви</vt:lpstr>
      <vt:lpstr>Съдържание</vt:lpstr>
      <vt:lpstr>Какво е многомерен масив?</vt:lpstr>
      <vt:lpstr>Двумерен масив – матрица</vt:lpstr>
      <vt:lpstr>Деклариране на многомерен масив</vt:lpstr>
      <vt:lpstr>Деклариране и заделяне</vt:lpstr>
      <vt:lpstr>Инициализация на двумерен масив</vt:lpstr>
      <vt:lpstr>Достъп до елементите на многомерен масив</vt:lpstr>
      <vt:lpstr>Дължина на многомерен масив</vt:lpstr>
      <vt:lpstr>Пример: Отпечатване на матрица</vt:lpstr>
      <vt:lpstr>Пример: Вход/Изход на матрица</vt:lpstr>
      <vt:lpstr>Задача: Средноаритметично по редове</vt:lpstr>
      <vt:lpstr>Пример: Средноаритметично по редове</vt:lpstr>
      <vt:lpstr>Решение: Средноаритметично по редове</vt:lpstr>
      <vt:lpstr>Какво научихме този час?</vt:lpstr>
      <vt:lpstr>Многомерни масиви</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Фондация "Софтуерен университет" - http://softuni.foundation</dc:description>
  <cp:lastModifiedBy>Svetlin Nakov</cp:lastModifiedBy>
  <cp:revision>296</cp:revision>
  <dcterms:created xsi:type="dcterms:W3CDTF">2014-01-02T17:00:34Z</dcterms:created>
  <dcterms:modified xsi:type="dcterms:W3CDTF">2019-12-16T19:26:07Z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