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402" r:id="rId3"/>
    <p:sldId id="465" r:id="rId4"/>
    <p:sldId id="467" r:id="rId5"/>
    <p:sldId id="468" r:id="rId6"/>
    <p:sldId id="469" r:id="rId7"/>
    <p:sldId id="506" r:id="rId8"/>
    <p:sldId id="471" r:id="rId9"/>
    <p:sldId id="472" r:id="rId10"/>
    <p:sldId id="473" r:id="rId11"/>
    <p:sldId id="474" r:id="rId12"/>
    <p:sldId id="476" r:id="rId13"/>
    <p:sldId id="477" r:id="rId14"/>
    <p:sldId id="478" r:id="rId15"/>
    <p:sldId id="464" r:id="rId16"/>
    <p:sldId id="507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FB9FBD-8A81-4B3D-BB63-444DBA9D0E59}">
          <p14:sldIdLst>
            <p14:sldId id="402"/>
            <p14:sldId id="465"/>
          </p14:sldIdLst>
        </p14:section>
        <p14:section name="Associative Arrays" id="{D96C7939-B422-4214-BF31-E613DB9C30FE}">
          <p14:sldIdLst>
            <p14:sldId id="467"/>
            <p14:sldId id="468"/>
            <p14:sldId id="469"/>
            <p14:sldId id="506"/>
            <p14:sldId id="471"/>
            <p14:sldId id="472"/>
            <p14:sldId id="473"/>
            <p14:sldId id="474"/>
            <p14:sldId id="476"/>
            <p14:sldId id="477"/>
            <p14:sldId id="478"/>
          </p14:sldIdLst>
        </p14:section>
        <p14:section name="Conclusion" id="{34F8163C-2FCD-4200-9B64-3373F71ECC40}">
          <p14:sldIdLst>
            <p14:sldId id="464"/>
            <p14:sldId id="50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748660A-CC16-4EBE-8689-FBC00DFB1D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8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419021E-86B6-4909-8757-BDFECFE076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0673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DAEB188-700A-4C5A-9D6F-89CD18AA4A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9327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FE847CF-6750-45CE-909C-6E6B0B9A7A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2601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09BA0F3-98C0-4215-AF97-ED30B71D2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0949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D089961-9468-47C4-9CE3-E02BE9B1CB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2061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EF3CDB7-C63F-40A6-A12C-E63B48B140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6800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50273F6-D092-4839-A43D-2473996EB3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123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99EC6F9-8176-4E85-9FEA-C4A589D062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1616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2412" y="279016"/>
            <a:ext cx="99676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68437" y="1712317"/>
            <a:ext cx="9597873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932199" y="3633054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2278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  <p:sp>
        <p:nvSpPr>
          <p:cNvPr id="38" name="Slide Number Placeholder">
            <a:extLst>
              <a:ext uri="{FF2B5EF4-FFF2-40B4-BE49-F238E27FC236}">
                <a16:creationId xmlns:a16="http://schemas.microsoft.com/office/drawing/2014/main" id="{797E6B65-4756-4CEF-A001-3D31AF5A1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3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Обхождане на речника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цикъл</a:t>
            </a:r>
            <a:endParaRPr lang="en-US" sz="3200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49FE0A82-8D86-4B52-8814-3277DC0F2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2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bg-BG" sz="3300" dirty="0"/>
              <a:t>Напишете програма, която извлича от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</a:rPr>
              <a:t>поредица от думи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00" dirty="0"/>
              <a:t>всички елементи, които се срещат</a:t>
            </a:r>
            <a:r>
              <a:rPr lang="en-US" sz="3300" dirty="0"/>
              <a:t>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</a:rPr>
              <a:t>нечетен брой пъти</a:t>
            </a:r>
            <a:r>
              <a:rPr lang="en-US" sz="3300" dirty="0"/>
              <a:t> (</a:t>
            </a:r>
            <a:r>
              <a:rPr lang="bg-BG" sz="3300" dirty="0"/>
              <a:t>без значение от големината на буквите</a:t>
            </a:r>
            <a:r>
              <a:rPr lang="en-US" sz="3300" dirty="0"/>
              <a:t>)</a:t>
            </a:r>
          </a:p>
          <a:p>
            <a:pPr lvl="1"/>
            <a:r>
              <a:rPr lang="bg-BG" sz="3100" dirty="0"/>
              <a:t>Думите са въведени на един ред разделени с</a:t>
            </a:r>
            <a:r>
              <a:rPr lang="en-US" sz="3100" dirty="0"/>
              <a:t>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endParaRPr lang="en-US" sz="3100" dirty="0"/>
          </a:p>
          <a:p>
            <a:pPr lvl="1"/>
            <a:r>
              <a:rPr lang="bg-BG" sz="3100" dirty="0"/>
              <a:t>Изведете получените думи с</a:t>
            </a:r>
            <a:r>
              <a:rPr lang="en-US" sz="3100" dirty="0"/>
              <a:t>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малки бувки</a:t>
            </a:r>
            <a:r>
              <a:rPr lang="en-US" sz="3100" dirty="0"/>
              <a:t>, </a:t>
            </a:r>
            <a:r>
              <a:rPr lang="bg-BG" sz="3100" dirty="0"/>
              <a:t>по реда им на поява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Нечетни срещания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4212747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4419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75612" y="4191000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953000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5105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974747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712906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85443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712906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EF6D916B-BBAC-482E-8DCA-2178BE356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7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Нечетни срещания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добави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към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резултатите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ако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е нечетно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740BA87-9651-4160-8FE2-195BB22DC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3200" noProof="1">
                <a:solidFill>
                  <a:schemeClr val="tx2">
                    <a:lumMod val="75000"/>
                  </a:schemeClr>
                </a:solidFill>
              </a:rPr>
              <a:t>Речниците </a:t>
            </a:r>
            <a:r>
              <a:rPr lang="bg-BG" sz="3200" noProof="1"/>
              <a:t>съдържат двойки от</a:t>
            </a:r>
            <a:r>
              <a:rPr lang="en-US" sz="3200" noProof="1"/>
              <a:t> {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</a:rPr>
              <a:t>ключ 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key)</a:t>
            </a:r>
            <a:r>
              <a:rPr lang="en-US" sz="3200" noProof="1"/>
              <a:t> </a:t>
            </a:r>
            <a:r>
              <a:rPr lang="en-US" sz="3200" noProof="1">
                <a:sym typeface="Wingdings" panose="05000000000000000000" pitchFamily="2" charset="2"/>
              </a:rPr>
              <a:t> 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стойност 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value)</a:t>
            </a:r>
            <a:r>
              <a:rPr lang="en-US" sz="3200" noProof="1">
                <a:sym typeface="Wingdings" panose="05000000000000000000" pitchFamily="2" charset="2"/>
              </a:rPr>
              <a:t>} </a:t>
            </a: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bg-BG" noProof="1">
                <a:sym typeface="Wingdings" panose="05000000000000000000" pitchFamily="2" charset="2"/>
              </a:rPr>
              <a:t>съдържа уникални ключове</a:t>
            </a:r>
            <a:endParaRPr lang="en-US" noProof="1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bg-BG" noProof="1">
                <a:sym typeface="Wingdings" panose="05000000000000000000" pitchFamily="2" charset="2"/>
              </a:rPr>
              <a:t>съдържа колекция от стойности</a:t>
            </a:r>
            <a:endParaRPr lang="en-US" noProof="1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Обхождането на речника разглежда записите като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7D54D86-73C5-4E4F-8D7C-8C296C9CE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Речници, ламбда изрази и </a:t>
            </a:r>
            <a:r>
              <a:rPr lang="en-US" sz="4800" dirty="0"/>
              <a:t>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17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1E88567-5870-4D4C-ABDB-9449393E7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6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3417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Асоциативни масиви</a:t>
            </a:r>
          </a:p>
          <a:p>
            <a:pPr>
              <a:lnSpc>
                <a:spcPct val="150000"/>
              </a:lnSpc>
            </a:pP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Речници</a:t>
            </a:r>
          </a:p>
          <a:p>
            <a:pPr>
              <a:lnSpc>
                <a:spcPct val="150000"/>
              </a:lnSpc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BE71A8D-9E2E-42E0-A1F5-1D3F32497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9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Асоциативни масиви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696F518-D7C5-4F0F-920B-DF9C0E76D13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Асоциативните масиви</a:t>
            </a:r>
            <a:r>
              <a:rPr lang="en-US" dirty="0"/>
              <a:t> </a:t>
            </a:r>
            <a:r>
              <a:rPr lang="bg-BG" dirty="0"/>
              <a:t>са масиви, чиито индекси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ключове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Ключовете могат да бъдат думи или пък реални числа, за разлика от индексите на обикновения масив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Съдържат информация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двойки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Асоциативни масиви (Карти</a:t>
            </a:r>
            <a:r>
              <a:rPr lang="en-US" dirty="0"/>
              <a:t>, </a:t>
            </a:r>
            <a:r>
              <a:rPr lang="bg-BG" dirty="0"/>
              <a:t>Речници</a:t>
            </a:r>
            <a:r>
              <a:rPr lang="en-US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39412" y="3429000"/>
            <a:ext cx="5553459" cy="3048000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98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>
                  <a:solidFill>
                    <a:prstClr val="white"/>
                  </a:solidFill>
                </a:rPr>
                <a:t>Асоциативен масив</a:t>
              </a:r>
              <a:endParaRPr lang="en-US" sz="3400" dirty="0">
                <a:solidFill>
                  <a:prstClr val="white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798151" cy="169264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Ключ (</a:t>
              </a:r>
              <a:r>
                <a:rPr lang="en-US" sz="2800" dirty="0"/>
                <a:t>Key)</a:t>
              </a:r>
              <a:endParaRPr lang="bg-BG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96810" y="4039789"/>
              <a:ext cx="2699285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Стойност</a:t>
              </a:r>
              <a:r>
                <a:rPr lang="en-US" sz="2800" dirty="0"/>
                <a:t> (Value)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429000"/>
            <a:ext cx="5424495" cy="3033277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700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>
                  <a:solidFill>
                    <a:prstClr val="white"/>
                  </a:solidFill>
                </a:rPr>
                <a:t>Обикновен масив</a:t>
              </a:r>
              <a:endParaRPr lang="en-US" sz="3400" dirty="0">
                <a:solidFill>
                  <a:prstClr val="white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/>
          </p:nvGraphicFramePr>
          <p:xfrm>
            <a:off x="1680500" y="5166240"/>
            <a:ext cx="3812496" cy="696941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7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ключ</a:t>
              </a:r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104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стойност</a:t>
              </a:r>
              <a:endParaRPr lang="en-US" sz="2800" dirty="0"/>
            </a:p>
          </p:txBody>
        </p:sp>
      </p:grp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06ACA120-A163-4C77-BF39-D07A82920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ползване на </a:t>
            </a:r>
            <a:r>
              <a:rPr lang="en-US" dirty="0"/>
              <a:t>Dictionary </a:t>
            </a:r>
            <a:r>
              <a:rPr lang="bg-BG" dirty="0"/>
              <a:t>– Телефонен указател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"Ivan"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"Ivan"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Заменяне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FA5C513-12B9-466C-986E-54FB3AFC9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Обикновен речник</a:t>
            </a:r>
            <a:endParaRPr lang="en-US" dirty="0"/>
          </a:p>
          <a:p>
            <a:pPr lvl="1"/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хеш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</a:t>
            </a:r>
            <a:r>
              <a:rPr lang="en-US" dirty="0"/>
              <a:t> 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/>
              <a:t>Пазят ключовете си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реда на добавяне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4212" y="426720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65DA527-7A12-4940-83D8-A25DD84C4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пази броя на двойките от</a:t>
            </a:r>
            <a:r>
              <a:rPr lang="en-US" dirty="0"/>
              <a:t> </a:t>
            </a:r>
            <a:r>
              <a:rPr lang="bg-BG" dirty="0"/>
              <a:t>ключ-стойност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</a:t>
            </a:r>
            <a:r>
              <a:rPr lang="bg-BG" dirty="0"/>
              <a:t>съдържа уникалните ключове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</a:t>
            </a:r>
            <a:r>
              <a:rPr lang="bg-BG" dirty="0"/>
              <a:t>съдържа всички стойности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bg-BG" dirty="0"/>
              <a:t>Основни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874F70A-67EB-43C1-8912-DBB4A2D24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Намиране на ключ / стойност</a:t>
            </a:r>
            <a:r>
              <a:rPr lang="en-US" dirty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бърза операция</a:t>
            </a:r>
            <a:r>
              <a:rPr lang="en-US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бавна операция</a:t>
            </a:r>
            <a:r>
              <a:rPr lang="en-US" noProof="1"/>
              <a:t>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 и </a:t>
            </a:r>
            <a:r>
              <a:rPr lang="en-US" noProof="1"/>
              <a:t> </a:t>
            </a:r>
            <a:r>
              <a:rPr lang="bg-BG" noProof="1"/>
              <a:t>отпечатва стойността му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r>
              <a:rPr lang="en-US" noProof="1"/>
              <a:t> (2)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2699A4A-9437-49BD-92B6-67AE6EA7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bg-BG" dirty="0"/>
              <a:t>Обикновен речник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  <p:sp>
        <p:nvSpPr>
          <p:cNvPr id="37" name="Slide Number Placeholder">
            <a:extLst>
              <a:ext uri="{FF2B5EF4-FFF2-40B4-BE49-F238E27FC236}">
                <a16:creationId xmlns:a16="http://schemas.microsoft.com/office/drawing/2014/main" id="{DFA88251-0E02-4AC6-A90F-33944523F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7169</TotalTime>
  <Words>1074</Words>
  <Application>Microsoft Office PowerPoint</Application>
  <PresentationFormat>Custom</PresentationFormat>
  <Paragraphs>190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Съдържание</vt:lpstr>
      <vt:lpstr>Асоциативни масиви</vt:lpstr>
      <vt:lpstr>Асоциативни масиви (Карти, Речници)</vt:lpstr>
      <vt:lpstr>Пример за ползване на Dictionary – Телефонен указател</vt:lpstr>
      <vt:lpstr>Dictionary&lt;K, V&gt;</vt:lpstr>
      <vt:lpstr>Речници: Функционалност</vt:lpstr>
      <vt:lpstr>Речници: Функционалност (2)</vt:lpstr>
      <vt:lpstr>Обикновен речник: Add()</vt:lpstr>
      <vt:lpstr>Речник: Remove()</vt:lpstr>
      <vt:lpstr>Обхождане на речника</vt:lpstr>
      <vt:lpstr>Задача: Нечетни срещания</vt:lpstr>
      <vt:lpstr>Решение: Нечетни срещания</vt:lpstr>
      <vt:lpstr>Какво научихме този час?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2019-12-16T19:32:11Z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