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8"/>
  </p:notesMasterIdLst>
  <p:handoutMasterIdLst>
    <p:handoutMasterId r:id="rId19"/>
  </p:handoutMasterIdLst>
  <p:sldIdLst>
    <p:sldId id="402" r:id="rId3"/>
    <p:sldId id="494" r:id="rId4"/>
    <p:sldId id="495" r:id="rId5"/>
    <p:sldId id="496" r:id="rId6"/>
    <p:sldId id="497" r:id="rId7"/>
    <p:sldId id="498" r:id="rId8"/>
    <p:sldId id="499" r:id="rId9"/>
    <p:sldId id="500" r:id="rId10"/>
    <p:sldId id="501" r:id="rId11"/>
    <p:sldId id="502" r:id="rId12"/>
    <p:sldId id="503" r:id="rId13"/>
    <p:sldId id="504" r:id="rId14"/>
    <p:sldId id="464" r:id="rId15"/>
    <p:sldId id="505" r:id="rId16"/>
    <p:sldId id="481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AE218BF-341B-4AC2-9048-99E5A67B81CE}">
          <p14:sldIdLst>
            <p14:sldId id="402"/>
          </p14:sldIdLst>
        </p14:section>
        <p14:section name="LINQ" id="{C69A0305-ECC6-41CA-AC3D-83114E551E98}">
          <p14:sldIdLst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</p14:sldIdLst>
        </p14:section>
        <p14:section name="Conclusion" id="{3C16A357-05A1-4FAE-B7C6-457ED08666CC}">
          <p14:sldIdLst>
            <p14:sldId id="464"/>
            <p14:sldId id="505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1F71C74B-08C4-467A-9C65-3E761246EC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18458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5B6AE8B-62A4-456B-BDF6-05045620EB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36155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6190DC3-059E-42B5-A87A-532FA46D0A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63099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03454DF-5D79-4CCC-8688-D93C1FD110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8949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hyperlink" Target="https://it-kariera.mon.bg/e-learnin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6.jpeg"/><Relationship Id="rId4" Type="http://schemas.openxmlformats.org/officeDocument/2006/relationships/image" Target="../media/image13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9412" y="279016"/>
            <a:ext cx="11110699" cy="1404218"/>
          </a:xfrm>
        </p:spPr>
        <p:txBody>
          <a:bodyPr>
            <a:normAutofit/>
          </a:bodyPr>
          <a:lstStyle/>
          <a:p>
            <a:r>
              <a:rPr lang="bg-BG" dirty="0"/>
              <a:t>Речници, ламбда изрази и </a:t>
            </a:r>
            <a:r>
              <a:rPr lang="en-US" dirty="0"/>
              <a:t>LINQ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67845" y="1712317"/>
            <a:ext cx="10698465" cy="881182"/>
          </a:xfrm>
        </p:spPr>
        <p:txBody>
          <a:bodyPr>
            <a:normAutofit/>
          </a:bodyPr>
          <a:lstStyle/>
          <a:p>
            <a:r>
              <a:rPr lang="bg-BG" dirty="0"/>
              <a:t>Колекции и заявки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832333" y="3661957"/>
            <a:ext cx="2259292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AA4D6C-D331-468E-881C-B2F5296648AC}"/>
              </a:ext>
            </a:extLst>
          </p:cNvPr>
          <p:cNvGrpSpPr/>
          <p:nvPr/>
        </p:nvGrpSpPr>
        <p:grpSpPr>
          <a:xfrm>
            <a:off x="7389812" y="3514653"/>
            <a:ext cx="4310874" cy="2836186"/>
            <a:chOff x="8069640" y="3761503"/>
            <a:chExt cx="3376573" cy="2440899"/>
          </a:xfrm>
        </p:grpSpPr>
        <p:pic>
          <p:nvPicPr>
            <p:cNvPr id="15" name="Picture 2" descr="Image result for dictionary icon modern">
              <a:extLst>
                <a:ext uri="{FF2B5EF4-FFF2-40B4-BE49-F238E27FC236}">
                  <a16:creationId xmlns:a16="http://schemas.microsoft.com/office/drawing/2014/main" id="{026E328E-4C97-45C4-909A-D7BFF760C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20394BF-5B27-40ED-873A-672ACFABC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89CA5B1-C4E6-4F64-A374-5E57101EF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22" name="Picture 21" descr="http://softuni.b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4" name="Picture 4" title="CC-BY-NC-SA License">
              <a:hlinkClick r:id="rId7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5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6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7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9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19076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Други операции на колекции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Обръщане на колекцията 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Reverse()</a:t>
            </a:r>
          </a:p>
          <a:p>
            <a:endParaRPr lang="en-US" dirty="0"/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Слепяне чрез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Concat()</a:t>
            </a:r>
            <a:r>
              <a:rPr lang="en-US" noProof="1"/>
              <a:t>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53312" y="1934392"/>
            <a:ext cx="108822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6};</a:t>
            </a:r>
          </a:p>
          <a:p>
            <a:r>
              <a:rPr lang="en-US" sz="3200" noProof="1"/>
              <a:t>nums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3200" noProof="1"/>
              <a:t>();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6, 5, 4, 3, 2, 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3312" y="4372291"/>
            <a:ext cx="10882200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 };</a:t>
            </a:r>
          </a:p>
          <a:p>
            <a:r>
              <a:rPr lang="en-US" sz="3200" noProof="1"/>
              <a:t>int[] otherNums = { 7, 8, 9, 0 };</a:t>
            </a:r>
          </a:p>
          <a:p>
            <a:r>
              <a:rPr lang="en-US" sz="3200" noProof="1"/>
              <a:t>nums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3200" noProof="1"/>
              <a:t>(otherNums);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1, 2, 3, 4, 5, 6, 7, 8, 9, 0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C89C182-AC82-4C23-9CAF-F47195A50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42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 масив от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4*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цели числа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сгънете го</a:t>
            </a:r>
            <a:r>
              <a:rPr lang="en-US" dirty="0"/>
              <a:t> </a:t>
            </a:r>
            <a:r>
              <a:rPr lang="bg-BG" dirty="0"/>
              <a:t>както е показано</a:t>
            </a:r>
            <a:r>
              <a:rPr lang="en-US" dirty="0"/>
              <a:t> </a:t>
            </a:r>
            <a:r>
              <a:rPr lang="bg-BG" dirty="0"/>
              <a:t>и изведете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горните и долните редове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цели числа</a:t>
            </a:r>
            <a:r>
              <a:rPr lang="en-US" dirty="0"/>
              <a:t>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Сгъни и сумирай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40087" y="3815379"/>
            <a:ext cx="27432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7 8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919165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32979" y="3815379"/>
            <a:ext cx="151214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2 1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8 7</a:t>
            </a: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9079659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599612" y="3815379"/>
            <a:ext cx="17526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5 5 13 13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60412" y="5437427"/>
            <a:ext cx="4359726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3 -1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2 5 0 1 9 8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7 -2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265177" y="57071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94869" y="5437427"/>
            <a:ext cx="2356943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-1 3 4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-2 7 6</a:t>
            </a:r>
          </a:p>
          <a:p>
            <a:pPr algn="ctr"/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2 5 0  1 9 8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8304212" y="57071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832355" y="5437427"/>
            <a:ext cx="2519857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8 4 -1 16 14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783286" y="2510204"/>
            <a:ext cx="1520925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8440090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941979" y="2510204"/>
            <a:ext cx="88623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endParaRPr lang="en-US" sz="2600" b="1" spc="-15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endParaRPr lang="en-US" sz="2600" b="1" spc="-150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9953967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460721" y="2510204"/>
            <a:ext cx="891491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7 9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869498" y="3014062"/>
            <a:ext cx="3015114" cy="2167538"/>
            <a:chOff x="216658" y="2563502"/>
            <a:chExt cx="3015114" cy="2167538"/>
          </a:xfrm>
        </p:grpSpPr>
        <p:sp>
          <p:nvSpPr>
            <p:cNvPr id="30" name="Rectangle 29"/>
            <p:cNvSpPr/>
            <p:nvPr/>
          </p:nvSpPr>
          <p:spPr>
            <a:xfrm>
              <a:off x="988438" y="2617571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1" name="Rectangle 30"/>
            <p:cNvSpPr/>
            <p:nvPr/>
          </p:nvSpPr>
          <p:spPr>
            <a:xfrm rot="543358">
              <a:off x="216658" y="2563502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 rot="21172160">
              <a:off x="2502736" y="2573917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9BE5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09584" y="4350040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9767020">
              <a:off x="936768" y="3865274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8" name="Rectangle 37"/>
            <p:cNvSpPr/>
            <p:nvPr/>
          </p:nvSpPr>
          <p:spPr>
            <a:xfrm rot="11713478">
              <a:off x="1804211" y="3848545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9D8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1528440" y="3202281"/>
              <a:ext cx="381000" cy="41800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</p:grpSp>
      <p:sp>
        <p:nvSpPr>
          <p:cNvPr id="33" name="Slide Number Placeholder">
            <a:extLst>
              <a:ext uri="{FF2B5EF4-FFF2-40B4-BE49-F238E27FC236}">
                <a16:creationId xmlns:a16="http://schemas.microsoft.com/office/drawing/2014/main" id="{FB278F87-A6A3-4643-AED0-1A6C60801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88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Сгъни и сумирай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0412" y="1103857"/>
            <a:ext cx="10668000" cy="4992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900" noProof="1"/>
              <a:t>int[] arr = Console.ReadLine()</a:t>
            </a:r>
          </a:p>
          <a:p>
            <a:r>
              <a:rPr lang="en-US" sz="2900" noProof="1"/>
              <a:t>  .Split(' ').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(int.Parse).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pPr>
              <a:spcBef>
                <a:spcPts val="600"/>
              </a:spcBef>
            </a:pPr>
            <a:r>
              <a:rPr lang="en-US" sz="2900" noProof="1"/>
              <a:t>int k = arr.Length / 4;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int[] row1left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().ToArray();</a:t>
            </a:r>
          </a:p>
          <a:p>
            <a:r>
              <a:rPr lang="en-US" sz="2900" noProof="1"/>
              <a:t>int[] row1right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(k).ToArray();</a:t>
            </a:r>
          </a:p>
          <a:p>
            <a:r>
              <a:rPr lang="en-US" sz="2900" noProof="1"/>
              <a:t>int[] row1 = row1left.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2900" noProof="1"/>
              <a:t>(row1right).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r>
              <a:rPr lang="en-US" sz="2900" noProof="1"/>
              <a:t>int[] row2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(2 * 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var sumArr =</a:t>
            </a:r>
          </a:p>
          <a:p>
            <a:r>
              <a:rPr lang="en-US" sz="2900" noProof="1"/>
              <a:t>  row1.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(x, index) =&gt; x + row2[index]</a:t>
            </a:r>
            <a:r>
              <a:rPr lang="en-US" sz="2900" noProof="1"/>
              <a:t>);</a:t>
            </a:r>
          </a:p>
          <a:p>
            <a:r>
              <a:rPr lang="en-US" sz="2900" noProof="1"/>
              <a:t>Console.WriteLine(string.Join(" ", sumArr));</a:t>
            </a:r>
            <a:endParaRPr lang="en-US" sz="29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E96742D-BC29-4560-8BFD-662BBF9CF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11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4" y="1151121"/>
            <a:ext cx="7881824" cy="55703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3200" noProof="1">
                <a:sym typeface="Wingdings" panose="05000000000000000000" pitchFamily="2" charset="2"/>
              </a:rPr>
              <a:t>Ламбда изразите напомнят функциите: лявата страна описва параметрите, а дясната – израза или твърдението</a:t>
            </a:r>
          </a:p>
          <a:p>
            <a:pPr>
              <a:spcBef>
                <a:spcPts val="0"/>
              </a:spcBef>
            </a:pPr>
            <a:endParaRPr lang="bg-BG" sz="3200" noProof="1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bg-BG" sz="3200" noProof="1">
                <a:sym typeface="Wingdings" panose="05000000000000000000" pitchFamily="2" charset="2"/>
              </a:rPr>
              <a:t>Полезни са за компактно задаване на критерии при извличане на данни, сортировка и др.</a:t>
            </a:r>
            <a:endParaRPr lang="en-US" sz="3200" noProof="1"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58" y="140766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0257" y="1911690"/>
            <a:ext cx="2106858" cy="228015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237BA17-1BFD-47AF-9914-DAA92CFCA603}"/>
              </a:ext>
            </a:extLst>
          </p:cNvPr>
          <p:cNvGrpSpPr/>
          <p:nvPr/>
        </p:nvGrpSpPr>
        <p:grpSpPr>
          <a:xfrm>
            <a:off x="8913812" y="4452622"/>
            <a:ext cx="2362200" cy="1811597"/>
            <a:chOff x="8069640" y="3761503"/>
            <a:chExt cx="3376573" cy="2440899"/>
          </a:xfrm>
        </p:grpSpPr>
        <p:pic>
          <p:nvPicPr>
            <p:cNvPr id="16" name="Picture 2" descr="Image result for dictionary icon modern">
              <a:extLst>
                <a:ext uri="{FF2B5EF4-FFF2-40B4-BE49-F238E27FC236}">
                  <a16:creationId xmlns:a16="http://schemas.microsoft.com/office/drawing/2014/main" id="{E2327C48-4092-42A0-8311-7554E3439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545E168-8E0C-4936-9136-AFA43FEA6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A5BF4AB-3B99-4DEA-BE2C-461A4D55A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04674CEF-BAD1-4A53-9A79-FAAC539D7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85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/>
              <a:t>Речници, ламбда изрази и </a:t>
            </a:r>
            <a:r>
              <a:rPr lang="en-US" sz="4800" dirty="0"/>
              <a:t>LINQ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59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EE0748E1-1766-4308-9A8F-93AAC06B0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05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Ламбда изразите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анонимна функция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съдържаща изрази и твърдения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bg-BG" dirty="0"/>
              <a:t>Ламбда изразите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Използват ламбда оператор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</a:p>
          <a:p>
            <a:pPr lvl="2">
              <a:lnSpc>
                <a:spcPct val="110000"/>
              </a:lnSpc>
            </a:pPr>
            <a:r>
              <a:rPr lang="bg-BG" sz="3200" dirty="0"/>
              <a:t>Чете се като </a:t>
            </a:r>
            <a:r>
              <a:rPr lang="en-US" sz="3200" dirty="0"/>
              <a:t>„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води към</a:t>
            </a:r>
            <a:r>
              <a:rPr lang="bg-BG" sz="3200" dirty="0"/>
              <a:t>“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Лявата страна</a:t>
            </a:r>
            <a:r>
              <a:rPr lang="en-US" dirty="0"/>
              <a:t> </a:t>
            </a:r>
            <a:r>
              <a:rPr lang="bg-BG" dirty="0"/>
              <a:t>описва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входните</a:t>
            </a:r>
            <a:r>
              <a:rPr lang="en-US" dirty="0"/>
              <a:t> </a:t>
            </a:r>
            <a:r>
              <a:rPr lang="bg-BG" dirty="0"/>
              <a:t>параметри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Дясната</a:t>
            </a:r>
            <a:r>
              <a:rPr lang="en-US" dirty="0"/>
              <a:t> </a:t>
            </a:r>
            <a:r>
              <a:rPr lang="bg-BG" dirty="0"/>
              <a:t>страна описва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израза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твърдението</a:t>
            </a: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Ламбда Изрази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65293" y="2492879"/>
            <a:ext cx="10668000" cy="5932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/>
              <a:t>var lambda = (a =&gt; a &gt; 5);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D5259E1-D153-496A-8E35-0EE29F8FB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7132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1301087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Ламбда функциите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са</a:t>
            </a:r>
            <a:r>
              <a:rPr lang="en-US" sz="3400" dirty="0"/>
              <a:t> </a:t>
            </a:r>
            <a:r>
              <a:rPr lang="bg-BG" sz="3400" dirty="0"/>
              <a:t>внедрени методи</a:t>
            </a:r>
            <a:r>
              <a:rPr lang="en-US" sz="3400" dirty="0"/>
              <a:t> (</a:t>
            </a:r>
            <a:r>
              <a:rPr lang="bg-BG" sz="3400" dirty="0"/>
              <a:t>функции</a:t>
            </a:r>
            <a:r>
              <a:rPr lang="en-US" sz="3400" dirty="0"/>
              <a:t>) </a:t>
            </a:r>
            <a:r>
              <a:rPr lang="bg-BG" sz="3400" dirty="0"/>
              <a:t>които вземат входни параметри и връщат  стойности</a:t>
            </a:r>
            <a:r>
              <a:rPr lang="en-US" sz="3400" dirty="0"/>
              <a:t>:</a:t>
            </a: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Ламбда функции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0412" y="2362200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87810" y="2362200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2930524" y="2530035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387810" y="3297854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bool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4" name="Left-Right Arrow 13"/>
          <p:cNvSpPr/>
          <p:nvPr/>
        </p:nvSpPr>
        <p:spPr>
          <a:xfrm>
            <a:off x="2930524" y="3465689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60412" y="3297854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</a:t>
            </a:r>
          </a:p>
        </p:txBody>
      </p:sp>
      <p:sp>
        <p:nvSpPr>
          <p:cNvPr id="17" name="Left-Right Arrow 16"/>
          <p:cNvSpPr/>
          <p:nvPr/>
        </p:nvSpPr>
        <p:spPr>
          <a:xfrm>
            <a:off x="2930524" y="4462654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60412" y="4294819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()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42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387810" y="4294819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42;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25" name="Left-Right Arrow 16"/>
          <p:cNvSpPr/>
          <p:nvPr/>
        </p:nvSpPr>
        <p:spPr>
          <a:xfrm>
            <a:off x="3579812" y="5427292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60412" y="5259457"/>
            <a:ext cx="2743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(x, y)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x+y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037012" y="5259457"/>
            <a:ext cx="7391399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Func(int x, int y)</a:t>
            </a:r>
          </a:p>
          <a:p>
            <a:r>
              <a:rPr lang="en-US" noProof="1"/>
              <a:t>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x+y;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D2282EB1-4112-4BE3-8F75-DE49F801E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34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5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колекции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967358"/>
            <a:ext cx="10882200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000" noProof="1"/>
              <a:t>int[] nums = { 1, 2, 3, 4, 5, 6};</a:t>
            </a:r>
          </a:p>
          <a:p>
            <a:r>
              <a:rPr lang="en-US" sz="3000" noProof="1"/>
              <a:t>nums = nums</a:t>
            </a:r>
          </a:p>
          <a:p>
            <a:r>
              <a:rPr lang="en-US" sz="3000" noProof="1"/>
              <a:t>  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3000" noProof="1"/>
              <a:t>(num =&gt; num % 2 == 0)</a:t>
            </a:r>
          </a:p>
          <a:p>
            <a:r>
              <a:rPr lang="en-US" sz="3000" noProof="1"/>
              <a:t>  .ToArray(); </a:t>
            </a:r>
          </a:p>
          <a:p>
            <a:r>
              <a:rPr lang="en-US" sz="3000" noProof="1">
                <a:solidFill>
                  <a:srgbClr val="BAB398"/>
                </a:solidFill>
              </a:rPr>
              <a:t>// nums = [2, 4, 6]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724400"/>
            <a:ext cx="10882200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000" noProof="1"/>
              <a:t>int[] nums = { 1, 2, 3, 4, 5, 6};</a:t>
            </a:r>
          </a:p>
          <a:p>
            <a:r>
              <a:rPr lang="en-US" sz="3000" noProof="1"/>
              <a:t>int count = nums.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3000" noProof="1"/>
              <a:t>(num =&gt; num % 2 == 0); </a:t>
            </a:r>
          </a:p>
          <a:p>
            <a:r>
              <a:rPr lang="en-US" sz="3000" noProof="1">
                <a:solidFill>
                  <a:srgbClr val="BAB398"/>
                </a:solidFill>
              </a:rPr>
              <a:t>// count = 3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6A67E9E1-8E31-4936-8422-AB15274DF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Филтриране и сортиране с Ламбда функции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4876" y="1143000"/>
            <a:ext cx="10806000" cy="5146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int[] nums = { 11, 99, 33, 55, 77, 44, 66, 22, 88 };</a:t>
            </a:r>
          </a:p>
          <a:p>
            <a:endParaRPr lang="en-US" sz="2600" noProof="1"/>
          </a:p>
          <a:p>
            <a:pPr>
              <a:spcBef>
                <a:spcPts val="6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(3);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11 22 33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&lt; 50</a:t>
            </a:r>
            <a:r>
              <a:rPr lang="en-US" sz="2600" noProof="1"/>
              <a:t>);</a:t>
            </a:r>
          </a:p>
          <a:p>
            <a:r>
              <a:rPr lang="en-US" sz="2600" noProof="1">
                <a:solidFill>
                  <a:srgbClr val="BAB398"/>
                </a:solidFill>
              </a:rPr>
              <a:t>// 11 33 44 22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% 2 == 1</a:t>
            </a:r>
            <a:r>
              <a:rPr lang="en-US" sz="2600" noProof="1"/>
              <a:t>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5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* 2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(5);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22 198 66 110 154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DA757CE-9D16-40A5-8407-4CC6D8C16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4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Извличане на уникални елементи от колекция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Distinct()</a:t>
            </a:r>
            <a:r>
              <a:rPr lang="en-US" dirty="0"/>
              <a:t> </a:t>
            </a:r>
            <a:r>
              <a:rPr lang="bg-BG" dirty="0"/>
              <a:t>извлича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уникалните</a:t>
            </a:r>
            <a:r>
              <a:rPr lang="en-US" dirty="0"/>
              <a:t> </a:t>
            </a:r>
            <a:r>
              <a:rPr lang="bg-BG" dirty="0"/>
              <a:t>елементи от колекция: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0412" y="2133600"/>
            <a:ext cx="10668000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2, 3, 4, 5, 6, -2, 2, 0, 15, 3, 1, 0, 6 };</a:t>
            </a:r>
          </a:p>
          <a:p>
            <a:endParaRPr lang="en-US" sz="3200" noProof="1"/>
          </a:p>
          <a:p>
            <a:r>
              <a:rPr lang="en-US" sz="3200" noProof="1"/>
              <a:t>nums = nums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Distinct</a:t>
            </a:r>
            <a:r>
              <a:rPr lang="en-US" sz="3200" noProof="1"/>
              <a:t>()</a:t>
            </a:r>
          </a:p>
          <a:p>
            <a:r>
              <a:rPr lang="en-US" sz="3200" noProof="1"/>
              <a:t>  .ToArray();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[1, 2, 3, 4, 5, 6, -2, 0, 15]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0A1BF2C-2DE4-4358-B421-E595616D1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07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800" dirty="0"/>
              <a:t>Въведете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sz="2800" dirty="0"/>
              <a:t>, </a:t>
            </a:r>
            <a:r>
              <a:rPr lang="bg-BG" sz="2800" dirty="0"/>
              <a:t>извлечете неговите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думи</a:t>
            </a:r>
            <a:r>
              <a:rPr lang="en-US" sz="2800" dirty="0"/>
              <a:t>, </a:t>
            </a:r>
            <a:r>
              <a:rPr lang="bg-BG" sz="2800" dirty="0"/>
              <a:t>намерете всички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кратки думи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(</a:t>
            </a:r>
            <a:r>
              <a:rPr lang="bg-BG" sz="2800" dirty="0"/>
              <a:t>с по-малко от 5 знака</a:t>
            </a:r>
            <a:r>
              <a:rPr lang="en-US" sz="2800" dirty="0"/>
              <a:t>) </a:t>
            </a:r>
            <a:r>
              <a:rPr lang="bg-BG" sz="2800" dirty="0"/>
              <a:t>и ги изведете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 азбучен ред</a:t>
            </a:r>
            <a:r>
              <a:rPr lang="en-US" sz="2800" dirty="0"/>
              <a:t>, </a:t>
            </a:r>
            <a:r>
              <a:rPr lang="bg-BG" sz="2800" dirty="0"/>
              <a:t>с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малки букви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2800" dirty="0"/>
              <a:t>Използвайте следните разделители</a:t>
            </a:r>
            <a:r>
              <a:rPr lang="en-US" sz="2800" dirty="0"/>
              <a:t>: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интервал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bg-BG" dirty="0"/>
              <a:t>Засичайте без значение от големинат ана буквите; премахнете дублиранията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Сортиране на кратки думи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6916" y="4535446"/>
            <a:ext cx="108822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 SoftUni you can study Java, C#, PHP and JavaScript. JAVA and c# developers graduate in 2-3 years. Go in!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6916" y="5920694"/>
            <a:ext cx="10882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2-3, and, c#, can, go, in, java, php, you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Curved Right Arrow 10"/>
          <p:cNvSpPr/>
          <p:nvPr/>
        </p:nvSpPr>
        <p:spPr>
          <a:xfrm>
            <a:off x="188815" y="4993294"/>
            <a:ext cx="390256" cy="126875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22280881-C0DC-4EE1-963D-0845AB301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11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Сортиране на кратки думи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0920" y="1233773"/>
            <a:ext cx="11194192" cy="44812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char[]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separators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= new char[] </a:t>
            </a:r>
          </a:p>
          <a:p>
            <a:pPr>
              <a:lnSpc>
                <a:spcPct val="11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{'.',',',':',';','(',')','[',']','\\','\"','\'','/','!','?',' '};</a:t>
            </a:r>
          </a:p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 sentence = Console.ReadLine().ToLower();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string[] words = sentence.Split(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separators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 result = words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 != ""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// TODO: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филтирайте по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дължина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&lt; 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OrderBy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Distinct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result));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0E08FDD-40E5-40BB-BE31-D7201303C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Извличане на един елемент от колекция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First()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Last()</a:t>
            </a:r>
            <a:r>
              <a:rPr lang="en-US" dirty="0"/>
              <a:t> 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Single()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2436" y="2041810"/>
            <a:ext cx="11280776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 };</a:t>
            </a:r>
          </a:p>
          <a:p>
            <a:endParaRPr lang="en-US" sz="3200" noProof="1"/>
          </a:p>
          <a:p>
            <a:r>
              <a:rPr lang="en-US" sz="3200" noProof="1"/>
              <a:t>int firstNum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sz="3200" noProof="1"/>
              <a:t>(x =&gt; x % 2 == 0); // 1</a:t>
            </a:r>
          </a:p>
          <a:p>
            <a:endParaRPr lang="en-US" sz="3200" noProof="1"/>
          </a:p>
          <a:p>
            <a:r>
              <a:rPr lang="en-US" sz="3200" noProof="1"/>
              <a:t>int lastNum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sz="3200" noProof="1"/>
              <a:t>(x =&gt; x % 2 == 1); // 6</a:t>
            </a:r>
          </a:p>
          <a:p>
            <a:endParaRPr lang="en-US" sz="3200" noProof="1"/>
          </a:p>
          <a:p>
            <a:r>
              <a:rPr lang="en-US" sz="3200" noProof="1"/>
              <a:t>int singleNum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sz="3200" noProof="1"/>
              <a:t>(x =&gt; x == 4); // 4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AE3151A-B9A9-4B30-9817-E9347136A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41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7145</TotalTime>
  <Words>1277</Words>
  <Application>Microsoft Office PowerPoint</Application>
  <PresentationFormat>Custom</PresentationFormat>
  <Paragraphs>161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SoftUni 16x9</vt:lpstr>
      <vt:lpstr>Речници, ламбда изрази и LINQ</vt:lpstr>
      <vt:lpstr>Ламбда Изрази</vt:lpstr>
      <vt:lpstr>Ламбда функции</vt:lpstr>
      <vt:lpstr>Филтриране на колекции</vt:lpstr>
      <vt:lpstr>Филтриране и сортиране с Ламбда функции</vt:lpstr>
      <vt:lpstr>Извличане на уникални елементи от колекция</vt:lpstr>
      <vt:lpstr>Задача: Сортиране на кратки думи</vt:lpstr>
      <vt:lpstr>Решение: Сортиране на кратки думи</vt:lpstr>
      <vt:lpstr>Извличане на един елемент от колекция</vt:lpstr>
      <vt:lpstr>Други операции на колекции</vt:lpstr>
      <vt:lpstr>Задача: Сгъни и сумирай</vt:lpstr>
      <vt:lpstr>Решение: Сгъни и сумирай</vt:lpstr>
      <vt:lpstr>Какво научихме този час?</vt:lpstr>
      <vt:lpstr>Речници, ламбда изрази и LINQ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297</cp:revision>
  <dcterms:created xsi:type="dcterms:W3CDTF">2014-01-02T17:00:34Z</dcterms:created>
  <dcterms:modified xsi:type="dcterms:W3CDTF">2019-12-16T19:31:58Z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