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394" r:id="rId3"/>
    <p:sldId id="595" r:id="rId4"/>
    <p:sldId id="596" r:id="rId5"/>
    <p:sldId id="597" r:id="rId6"/>
    <p:sldId id="598" r:id="rId7"/>
    <p:sldId id="487" r:id="rId8"/>
    <p:sldId id="600" r:id="rId9"/>
    <p:sldId id="601" r:id="rId10"/>
    <p:sldId id="602" r:id="rId11"/>
    <p:sldId id="603" r:id="rId12"/>
    <p:sldId id="594" r:id="rId13"/>
    <p:sldId id="48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44216DB-A508-4262-BE93-F023F6A2D5D5}">
          <p14:sldIdLst>
            <p14:sldId id="394"/>
            <p14:sldId id="595"/>
            <p14:sldId id="596"/>
            <p14:sldId id="597"/>
            <p14:sldId id="598"/>
            <p14:sldId id="487"/>
            <p14:sldId id="600"/>
            <p14:sldId id="601"/>
            <p14:sldId id="602"/>
            <p14:sldId id="603"/>
          </p14:sldIdLst>
        </p14:section>
        <p14:section name="Conclusion" id="{AC6CD70B-BC31-484A-B48E-0992F194561C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44E9CAF-66A8-49FA-931C-6E7A2FAE14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3410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1E2A566-7337-4248-930C-557FC63222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1992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95A1014-69BB-4DE0-8472-DB171599CA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52581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478DE5E-BC95-4662-BDA3-3F381ACBD3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4065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989012" y="762000"/>
            <a:ext cx="105772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Компонентно тестване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en-US" dirty="0" err="1"/>
              <a:t>NUnit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2272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Компонетно тестване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Лаб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29E68AC-4014-4A74-A172-2A26CE83F8F3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1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Компонетно тестване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5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7E7A492-CE67-437C-84C0-AC4089F05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69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98637" y="4934368"/>
            <a:ext cx="8938472" cy="820600"/>
          </a:xfrm>
        </p:spPr>
        <p:txBody>
          <a:bodyPr/>
          <a:lstStyle/>
          <a:p>
            <a:r>
              <a:rPr lang="en-US" dirty="0"/>
              <a:t>NUnit 3.0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bg-BG" dirty="0"/>
              <a:t>Инсталация и първи тест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76" y="685800"/>
            <a:ext cx="3962400" cy="39624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E7F6534-EE7B-41DF-A0E0-7C19CDA72AB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3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Първоначално създаден на базата на</a:t>
            </a:r>
            <a:r>
              <a:rPr lang="en-GB" dirty="0"/>
              <a:t> 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Junit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NUnit</a:t>
            </a:r>
            <a:r>
              <a:rPr lang="en-US" dirty="0"/>
              <a:t> </a:t>
            </a:r>
            <a:r>
              <a:rPr lang="bg-BG" dirty="0"/>
              <a:t>версия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3.0</a:t>
            </a:r>
            <a:r>
              <a:rPr lang="en-US" dirty="0"/>
              <a:t>, </a:t>
            </a:r>
            <a:r>
              <a:rPr lang="bg-BG" dirty="0"/>
              <a:t>е напълно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пренаписана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/>
              <a:t>NUnit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софтуер с отворен код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Поддържа</a:t>
            </a:r>
            <a:r>
              <a:rPr lang="en-US" dirty="0"/>
              <a:t> </a:t>
            </a:r>
            <a:r>
              <a:rPr lang="bg-BG" dirty="0"/>
              <a:t>широко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4267200"/>
            <a:ext cx="3846633" cy="16002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DA88B15-6B49-4763-97E7-245C1B8A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1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NUnit</a:t>
            </a:r>
            <a:r>
              <a:rPr lang="en-US" dirty="0"/>
              <a:t> </a:t>
            </a:r>
            <a:r>
              <a:rPr lang="bg-BG" dirty="0"/>
              <a:t>позволява ползването 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параметризирани тестове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Четим</a:t>
            </a:r>
            <a:r>
              <a:rPr lang="en-GB" dirty="0"/>
              <a:t> Assert </a:t>
            </a:r>
            <a:r>
              <a:rPr lang="bg-BG" dirty="0"/>
              <a:t>метод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/>
              <a:t>NUnit</a:t>
            </a:r>
            <a:r>
              <a:rPr lang="en-US" dirty="0"/>
              <a:t> </a:t>
            </a:r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чести обновления</a:t>
            </a:r>
            <a:br>
              <a:rPr lang="en-US" dirty="0"/>
            </a:br>
            <a:r>
              <a:rPr lang="en-US" dirty="0"/>
              <a:t>MS-Test </a:t>
            </a:r>
            <a:r>
              <a:rPr lang="bg-BG" dirty="0"/>
              <a:t>има само по 1 за</a:t>
            </a:r>
            <a:r>
              <a:rPr lang="en-US" dirty="0"/>
              <a:t> </a:t>
            </a:r>
            <a:r>
              <a:rPr lang="bg-BG" dirty="0"/>
              <a:t>версия на </a:t>
            </a:r>
            <a:r>
              <a:rPr lang="en-US" dirty="0"/>
              <a:t>VS</a:t>
            </a:r>
          </a:p>
          <a:p>
            <a:r>
              <a:rPr lang="bg-BG" dirty="0"/>
              <a:t>Проверка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 очаквано съобещение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 изключението</a:t>
            </a:r>
            <a:endParaRPr lang="en-US" dirty="0"/>
          </a:p>
          <a:p>
            <a:pPr lvl="1"/>
            <a:r>
              <a:rPr lang="bg-BG" dirty="0"/>
              <a:t>Може да се направи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атрибут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NUnit</a:t>
            </a:r>
          </a:p>
          <a:p>
            <a:pPr lvl="1"/>
            <a:r>
              <a:rPr lang="bg-BG" dirty="0"/>
              <a:t>Трябва да се прави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Try-Catch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MS-Test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Nunit</a:t>
            </a:r>
            <a:r>
              <a:rPr lang="en-US" dirty="0"/>
              <a:t> </a:t>
            </a:r>
            <a:r>
              <a:rPr lang="bg-BG" dirty="0"/>
              <a:t>с/у</a:t>
            </a:r>
            <a:r>
              <a:rPr lang="en-US" dirty="0"/>
              <a:t> MSTest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2133600"/>
            <a:ext cx="2895600" cy="28956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4D829FA-CD2A-468B-9E10-AF131061E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Добавете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NUnit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3.0</a:t>
            </a:r>
            <a:r>
              <a:rPr lang="en-US" dirty="0"/>
              <a:t> </a:t>
            </a:r>
            <a:r>
              <a:rPr lang="bg-BG" dirty="0"/>
              <a:t>разширението към</a:t>
            </a:r>
            <a:r>
              <a:rPr lang="en-US" dirty="0"/>
              <a:t> Visual Studio</a:t>
            </a:r>
          </a:p>
          <a:p>
            <a:r>
              <a:rPr lang="bg-BG" dirty="0"/>
              <a:t>Създайте проект за конзолен проект</a:t>
            </a:r>
            <a:endParaRPr lang="en-US" dirty="0"/>
          </a:p>
          <a:p>
            <a:r>
              <a:rPr lang="bg-BG" dirty="0"/>
              <a:t>Добавете </a:t>
            </a:r>
            <a:r>
              <a:rPr lang="en-US" dirty="0" err="1"/>
              <a:t>BankAcount</a:t>
            </a:r>
            <a:r>
              <a:rPr lang="en-US" dirty="0"/>
              <a:t> </a:t>
            </a:r>
            <a:r>
              <a:rPr lang="bg-BG" dirty="0"/>
              <a:t>клас</a:t>
            </a:r>
            <a:endParaRPr lang="en-US" dirty="0"/>
          </a:p>
          <a:p>
            <a:r>
              <a:rPr lang="bg-BG" dirty="0"/>
              <a:t>Създайте</a:t>
            </a:r>
            <a:r>
              <a:rPr lang="en-US" dirty="0"/>
              <a:t> </a:t>
            </a:r>
            <a:r>
              <a:rPr lang="en-US" dirty="0" err="1"/>
              <a:t>NUnit</a:t>
            </a:r>
            <a:r>
              <a:rPr lang="en-US" dirty="0"/>
              <a:t> </a:t>
            </a:r>
            <a:r>
              <a:rPr lang="bg-BG" dirty="0"/>
              <a:t>проект</a:t>
            </a:r>
            <a:endParaRPr lang="en-US" dirty="0"/>
          </a:p>
          <a:p>
            <a:r>
              <a:rPr lang="bg-BG" dirty="0"/>
              <a:t>Напишете тест за </a:t>
            </a:r>
            <a:r>
              <a:rPr lang="en-US" dirty="0" err="1"/>
              <a:t>BankAcount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en-US" dirty="0" err="1"/>
              <a:t>NUnit</a:t>
            </a:r>
            <a:r>
              <a:rPr lang="en-US" dirty="0"/>
              <a:t> </a:t>
            </a:r>
            <a:r>
              <a:rPr lang="bg-BG" dirty="0"/>
              <a:t>Тест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2971800"/>
            <a:ext cx="4278025" cy="3304296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99ABD3D-CB08-4737-BA20-683D2494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7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8815" y="1050924"/>
            <a:ext cx="11995235" cy="5730876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bg-BG" dirty="0"/>
              <a:t>Добавете</a:t>
            </a:r>
            <a:r>
              <a:rPr lang="en-US" dirty="0"/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NUnit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70000"/>
              </a:lnSpc>
            </a:pPr>
            <a:endParaRPr lang="en-US" dirty="0"/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/>
          </a:p>
          <a:p>
            <a:pPr>
              <a:lnSpc>
                <a:spcPct val="70000"/>
              </a:lnSpc>
              <a:spcBef>
                <a:spcPts val="900"/>
              </a:spcBef>
            </a:pPr>
            <a:r>
              <a:rPr lang="bg-BG" dirty="0"/>
              <a:t>Добавете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NUnit3TestAdapter</a:t>
            </a: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r>
              <a:rPr lang="bg-BG" dirty="0"/>
              <a:t>Добавете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Microsoft.Net.Test.Sdk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900"/>
              </a:spcBef>
            </a:pPr>
            <a:r>
              <a:rPr lang="bg-BG" dirty="0"/>
              <a:t>Покажете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Test Explorer</a:t>
            </a:r>
            <a:r>
              <a:rPr lang="en-US" dirty="0"/>
              <a:t> (Test-&gt;Windows -&gt;</a:t>
            </a:r>
            <a:r>
              <a:rPr lang="en-US" dirty="0" err="1"/>
              <a:t>TestExplorer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en-US" dirty="0" err="1"/>
              <a:t>NUnit</a:t>
            </a:r>
            <a:r>
              <a:rPr lang="en-US" dirty="0"/>
              <a:t> </a:t>
            </a:r>
            <a:r>
              <a:rPr lang="bg-BG" dirty="0"/>
              <a:t>Тест</a:t>
            </a:r>
            <a:r>
              <a:rPr lang="en-US" dirty="0"/>
              <a:t>(2)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9" t="10601" r="18206" b="10601"/>
          <a:stretch/>
        </p:blipFill>
        <p:spPr>
          <a:xfrm>
            <a:off x="640080" y="1560335"/>
            <a:ext cx="7968098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stA="40000" endPos="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253" y="4917303"/>
            <a:ext cx="6781801" cy="9500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8581" r="10612" b="6264"/>
          <a:stretch/>
        </p:blipFill>
        <p:spPr>
          <a:xfrm>
            <a:off x="623253" y="3200719"/>
            <a:ext cx="8519160" cy="99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0" dist="5000" dir="5400000" sy="-100000" algn="bl" rotWithShape="0"/>
          </a:effec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8F2106F-E86F-4821-8644-426DBD0B5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0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първия си тест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en-US" dirty="0" err="1"/>
              <a:t>NUnit</a:t>
            </a:r>
            <a:r>
              <a:rPr lang="en-US" dirty="0"/>
              <a:t> Test</a:t>
            </a:r>
            <a:r>
              <a:rPr lang="en-GB" dirty="0"/>
              <a:t> (2)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7611" y="1736411"/>
            <a:ext cx="10653602" cy="48732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[TestFixture]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public class BankAcountTests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[Test]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public void AcountInitializeWithPositiveValue()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  BankAcount acount = new BankAcount(2000m);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 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Assert.AreEqual</a:t>
            </a:r>
            <a:r>
              <a:rPr lang="en-US" sz="2700" dirty="0">
                <a:solidFill>
                  <a:schemeClr val="tx2"/>
                </a:solidFill>
              </a:rPr>
              <a:t>(2000m, acount.Amount);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7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170612" y="1069186"/>
            <a:ext cx="4724400" cy="1110780"/>
          </a:xfrm>
          <a:prstGeom prst="wedgeRoundRectCallout">
            <a:avLst>
              <a:gd name="adj1" fmla="val -104797"/>
              <a:gd name="adj2" fmla="val 376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Атрибута на класа показва, че това е клас с тестове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046412" y="2819400"/>
            <a:ext cx="2895600" cy="598408"/>
          </a:xfrm>
          <a:prstGeom prst="wedgeRoundRectCallout">
            <a:avLst>
              <a:gd name="adj1" fmla="val -70830"/>
              <a:gd name="adj2" fmla="val 438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Test </a:t>
            </a:r>
            <a:r>
              <a:rPr lang="bg-BG" sz="2800" dirty="0">
                <a:solidFill>
                  <a:srgbClr val="FFFFFF"/>
                </a:solidFill>
              </a:rPr>
              <a:t>метод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3990737" y="5663254"/>
            <a:ext cx="4537377" cy="706519"/>
          </a:xfrm>
          <a:prstGeom prst="wedgeRoundRectCallout">
            <a:avLst>
              <a:gd name="adj1" fmla="val -69111"/>
              <a:gd name="adj2" fmla="val -662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Assert </a:t>
            </a:r>
            <a:r>
              <a:rPr lang="bg-BG" sz="2800" dirty="0">
                <a:solidFill>
                  <a:srgbClr val="FFFFFF"/>
                </a:solidFill>
              </a:rPr>
              <a:t>класа е част от </a:t>
            </a:r>
            <a:r>
              <a:rPr lang="en-US" sz="2800" dirty="0" err="1">
                <a:solidFill>
                  <a:srgbClr val="FFFFFF"/>
                </a:solidFill>
              </a:rPr>
              <a:t>NUnit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57A870F-6B5B-413F-8A62-1F05896B5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58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>
            <a:normAutofit lnSpcReduction="10000"/>
          </a:bodyPr>
          <a:lstStyle/>
          <a:p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Организиране и изясняване</a:t>
            </a:r>
            <a:r>
              <a:rPr lang="en-US" sz="3600" dirty="0"/>
              <a:t> </a:t>
            </a:r>
            <a:r>
              <a:rPr lang="bg-BG" sz="3600" dirty="0"/>
              <a:t>на тестовия код чрез разделяне на тестовия случай на следните секции</a:t>
            </a:r>
            <a:r>
              <a:rPr lang="en-US" sz="3600" dirty="0"/>
              <a:t>:</a:t>
            </a: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Arrange</a:t>
            </a:r>
            <a:r>
              <a:rPr lang="en-US" dirty="0"/>
              <a:t> </a:t>
            </a:r>
            <a:r>
              <a:rPr lang="bg-BG" dirty="0"/>
              <a:t>(организационна) секция на теста инициализира обекти и задава стойностите на информацията, която се подава към теста</a:t>
            </a: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Act</a:t>
            </a:r>
            <a:r>
              <a:rPr lang="en-US" dirty="0"/>
              <a:t> </a:t>
            </a:r>
            <a:r>
              <a:rPr lang="bg-BG" dirty="0"/>
              <a:t>(Действаща) секцията пуска теста със зададените параметри</a:t>
            </a:r>
            <a:endParaRPr lang="en-US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Assert</a:t>
            </a:r>
            <a:r>
              <a:rPr lang="en-US" dirty="0"/>
              <a:t> </a:t>
            </a:r>
            <a:r>
              <a:rPr lang="bg-BG" dirty="0"/>
              <a:t>(Секция за проверка на твърдение) секцията проверява дали теста се държи както се очаква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</a:t>
            </a:r>
            <a:r>
              <a:rPr lang="en-US" dirty="0"/>
              <a:t> AAA </a:t>
            </a:r>
            <a:r>
              <a:rPr lang="bg-BG" dirty="0"/>
              <a:t>тестовият шаблон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D446570-BE5C-4C07-82E1-945B777B5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71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3A </a:t>
            </a:r>
            <a:r>
              <a:rPr lang="bg-BG" dirty="0"/>
              <a:t>Шаблон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2576" y="1431324"/>
            <a:ext cx="1084049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[Test]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DepositShouldAddMoney()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account.Deposit(50);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assertTrue(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account.Balance == 50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161212" y="3581400"/>
            <a:ext cx="3962400" cy="957104"/>
          </a:xfrm>
          <a:prstGeom prst="wedgeRoundRectCallout">
            <a:avLst>
              <a:gd name="adj1" fmla="val -81366"/>
              <a:gd name="adj2" fmla="val 157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1"/>
                </a:solidFill>
                <a:latin typeface="+mj-lt"/>
              </a:rPr>
              <a:t>Всеки тест проверява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единично действие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!</a:t>
            </a:r>
            <a:endParaRPr lang="bg-BG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CAEEF62-1F07-4F1C-BA8A-4632706C3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3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7150</TotalTime>
  <Words>525</Words>
  <Application>Microsoft Office PowerPoint</Application>
  <PresentationFormat>Custom</PresentationFormat>
  <Paragraphs>100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NUnit 3.0</vt:lpstr>
      <vt:lpstr>NUnit</vt:lpstr>
      <vt:lpstr>Nunit с/у MSTest</vt:lpstr>
      <vt:lpstr>Задача: NUnit Тест</vt:lpstr>
      <vt:lpstr>Решение: NUnit Тест(2)</vt:lpstr>
      <vt:lpstr>Решение: NUnit Test (2)</vt:lpstr>
      <vt:lpstr>Какво е AAA тестовият шаблон</vt:lpstr>
      <vt:lpstr>3A Шаблон</vt:lpstr>
      <vt:lpstr>Компонетно тестване</vt:lpstr>
      <vt:lpstr>Компонетно тестване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2019-12-17T08:40:19Z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