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7"/>
  </p:notesMasterIdLst>
  <p:handoutMasterIdLst>
    <p:handoutMasterId r:id="rId18"/>
  </p:handoutMasterIdLst>
  <p:sldIdLst>
    <p:sldId id="394" r:id="rId3"/>
    <p:sldId id="595" r:id="rId4"/>
    <p:sldId id="596" r:id="rId5"/>
    <p:sldId id="597" r:id="rId6"/>
    <p:sldId id="598" r:id="rId7"/>
    <p:sldId id="599" r:id="rId8"/>
    <p:sldId id="600" r:id="rId9"/>
    <p:sldId id="601" r:id="rId10"/>
    <p:sldId id="602" r:id="rId11"/>
    <p:sldId id="603" r:id="rId12"/>
    <p:sldId id="604" r:id="rId13"/>
    <p:sldId id="605" r:id="rId14"/>
    <p:sldId id="594" r:id="rId15"/>
    <p:sldId id="481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420963C-3162-4CAF-AA88-92527F62567D}">
          <p14:sldIdLst>
            <p14:sldId id="3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</p14:sldIdLst>
        </p14:section>
        <p14:section name="Conclusion" id="{5402662B-29A9-4619-9425-547566923926}">
          <p14:sldIdLst>
            <p14:sldId id="59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FCC03BD-B547-4527-AC58-742C0A07D4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15118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BD35609-29D4-48D7-B806-C34E3D158B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32179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D1AFF5D-D4A3-481D-9D43-41A2D668F0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22110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177EFE9-617D-4030-BDF1-31CE1ADAEB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42111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D969D97-13A7-4DE9-9C5F-1C1189EE62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08889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A85F915-32CF-43C1-8B5E-AD13BC211A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30351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9559EE8-455E-4FEC-A2C1-7CDE9E8F88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58250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39FDF6D-0330-461B-9FDC-5FFC11B5DD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20300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5.jpeg"/><Relationship Id="rId4" Type="http://schemas.openxmlformats.org/officeDocument/2006/relationships/image" Target="../media/image12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760412" y="762000"/>
            <a:ext cx="108058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Инжектиране на зависимости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58" y="3735977"/>
            <a:ext cx="4652811" cy="25431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399660" cy="2524722"/>
            <a:chOff x="745783" y="3624633"/>
            <a:chExt cx="5399660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9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4264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Фалшиви</a:t>
            </a:r>
            <a:r>
              <a:rPr lang="en-US" dirty="0"/>
              <a:t> Axe </a:t>
            </a:r>
            <a:r>
              <a:rPr lang="bg-BG" dirty="0"/>
              <a:t>и</a:t>
            </a:r>
            <a:r>
              <a:rPr lang="en-US" dirty="0"/>
              <a:t> Dummy</a:t>
            </a:r>
            <a:r>
              <a:rPr lang="bg-BG" dirty="0"/>
              <a:t> </a:t>
            </a:r>
            <a:r>
              <a:rPr lang="en-US" dirty="0"/>
              <a:t>(3)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8853" y="1076265"/>
            <a:ext cx="11331118" cy="55707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FakeTarget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ITarget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TakeAttack(int attackPoints)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Health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 0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GiveExperience()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return 20;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bool IsDead()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return true;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Имплементирайте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FakeWeapon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18665545-90C2-4538-A7F7-14B2BF43F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540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Фалшиви</a:t>
            </a:r>
            <a:r>
              <a:rPr lang="en-US" dirty="0"/>
              <a:t> Axe </a:t>
            </a:r>
            <a:r>
              <a:rPr lang="bg-BG" dirty="0"/>
              <a:t>и</a:t>
            </a:r>
            <a:r>
              <a:rPr lang="en-US" dirty="0"/>
              <a:t> Dummy</a:t>
            </a:r>
            <a:r>
              <a:rPr lang="bg-BG" dirty="0"/>
              <a:t> </a:t>
            </a:r>
            <a:r>
              <a:rPr lang="en-US" dirty="0"/>
              <a:t>(4)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1076265"/>
            <a:ext cx="11221496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const string HeroName = "Pesho"</a:t>
            </a:r>
            <a:endParaRPr lang="en-GB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[Test]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HeroGainsExperienceAfterAttackIfTargetDies()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ITarget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fakeTarget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FakeTarget()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IWeapon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fakeWeapon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FakeWeapon()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Hero hero = new Hero(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HeroName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fakeWeapon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hero.attack(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fakeTarget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Assert…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488055F-A3DD-4FDD-9CF6-DC7047E29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14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bg-BG" dirty="0"/>
              <a:t>Не е четимо</a:t>
            </a:r>
            <a:r>
              <a:rPr lang="en-US" dirty="0"/>
              <a:t>, </a:t>
            </a:r>
            <a:r>
              <a:rPr lang="bg-BG" dirty="0"/>
              <a:t>тромаво и стереотипно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Фалшиви имплементации (</a:t>
            </a:r>
            <a:r>
              <a:rPr lang="en-US" dirty="0"/>
              <a:t>Mocks)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84212" y="1876485"/>
            <a:ext cx="10840496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[Test]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TestRequiresFakeImplementationOfBigInterface()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Database db = new BankDatabase()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Твърде много методи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AccountManager manager = new AccountManager(db);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Act…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Assert…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7544199" y="2971800"/>
            <a:ext cx="3122213" cy="990600"/>
          </a:xfrm>
          <a:prstGeom prst="wedgeRoundRectCallout">
            <a:avLst>
              <a:gd name="adj1" fmla="val -67462"/>
              <a:gd name="adj2" fmla="val -271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+mj-lt"/>
              </a:rPr>
              <a:t>Не е удачно при големи интерфейси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D5A4BAC4-1E61-4F81-9222-DF4C5634C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01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Инжектиране на зависимости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896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B98FCF98-A597-4B29-B176-012A28490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68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/>
              <a:t>Зависимости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Изолиране на поведения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75012" y="1371600"/>
            <a:ext cx="5638800" cy="3124200"/>
            <a:chOff x="3198812" y="1524000"/>
            <a:chExt cx="5638800" cy="3124200"/>
          </a:xfrm>
        </p:grpSpPr>
        <p:sp>
          <p:nvSpPr>
            <p:cNvPr id="3" name="Rectangle: Rounded Corners 2"/>
            <p:cNvSpPr/>
            <p:nvPr/>
          </p:nvSpPr>
          <p:spPr>
            <a:xfrm>
              <a:off x="3198812" y="1524000"/>
              <a:ext cx="5638800" cy="3124200"/>
            </a:xfrm>
            <a:prstGeom prst="roundRect">
              <a:avLst>
                <a:gd name="adj" fmla="val 217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6146" name="Picture 2" descr="R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70252">
              <a:off x="3670211" y="1655764"/>
              <a:ext cx="2378556" cy="2378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 descr="Related im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879924">
              <a:off x="7370509" y="2615042"/>
              <a:ext cx="832677" cy="832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0" name="Picture 6" descr="Related imag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369742">
              <a:off x="5143573" y="1964816"/>
              <a:ext cx="2438399" cy="2438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51F729CB-9D42-4064-903B-573AB75B53FF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9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4031"/>
            <a:ext cx="11804822" cy="5570355"/>
          </a:xfrm>
        </p:spPr>
        <p:txBody>
          <a:bodyPr>
            <a:noAutofit/>
          </a:bodyPr>
          <a:lstStyle/>
          <a:p>
            <a:r>
              <a:rPr lang="bg-BG" dirty="0"/>
              <a:t>Да разгледаме следния код</a:t>
            </a:r>
            <a:endParaRPr lang="en-US" dirty="0"/>
          </a:p>
          <a:p>
            <a:pPr lvl="1"/>
            <a:r>
              <a:rPr lang="bg-BG" dirty="0"/>
              <a:t>Искаме да тестваме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единично поведение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Свързаване и тестване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2515391"/>
            <a:ext cx="1084049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Bank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accountManager;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Bank()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 accountManager =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AccountManager()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AccountInfo getInfo(String id) { …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685212" y="4791892"/>
            <a:ext cx="2590800" cy="756810"/>
          </a:xfrm>
          <a:prstGeom prst="wedgeRoundRectCallout">
            <a:avLst>
              <a:gd name="adj1" fmla="val -62039"/>
              <a:gd name="adj2" fmla="val -559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Bank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зависи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bg-BG" dirty="0">
                <a:solidFill>
                  <a:schemeClr val="tx1"/>
                </a:solidFill>
                <a:latin typeface="+mj-lt"/>
              </a:rPr>
              <a:t>от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noProof="1">
                <a:solidFill>
                  <a:schemeClr val="tx1"/>
                </a:solidFill>
                <a:latin typeface="+mj-lt"/>
              </a:rPr>
              <a:t>AccountManager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532812" y="2208259"/>
            <a:ext cx="2362200" cy="756810"/>
          </a:xfrm>
          <a:prstGeom prst="wedgeRoundRectCallout">
            <a:avLst>
              <a:gd name="adj1" fmla="val -66953"/>
              <a:gd name="adj2" fmla="val 457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Конкретна имплементаиця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E5C44697-C7D7-4052-BA3C-D53A30CD4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67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/>
              <a:t>Трябва да намерим решение да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разграничим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класовете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Свързване и тестване </a:t>
            </a:r>
            <a:r>
              <a:rPr lang="en-US" dirty="0"/>
              <a:t>(2)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940864" y="3247673"/>
            <a:ext cx="3962400" cy="1905000"/>
            <a:chOff x="1522412" y="3200400"/>
            <a:chExt cx="3962400" cy="1905000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1522412" y="3200400"/>
              <a:ext cx="3962400" cy="1905000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800" dirty="0"/>
                <a:t>Bank</a:t>
              </a:r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2513012" y="3664166"/>
              <a:ext cx="2743200" cy="977468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2800" noProof="1"/>
                <a:t>AccountManager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29629" y="2257073"/>
            <a:ext cx="4760035" cy="3838927"/>
            <a:chOff x="5982577" y="2209800"/>
            <a:chExt cx="4760035" cy="3838927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7008812" y="4498625"/>
              <a:ext cx="3733800" cy="1550102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Bank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7008812" y="2209800"/>
              <a:ext cx="3733800" cy="1550102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noProof="1"/>
                <a:t>AccountManager</a:t>
              </a:r>
            </a:p>
            <a:p>
              <a:pPr algn="ctr"/>
              <a:endParaRPr lang="en-GB" sz="2800" dirty="0"/>
            </a:p>
            <a:p>
              <a:pPr algn="ctr"/>
              <a:r>
                <a:rPr lang="en-GB" sz="2800" dirty="0"/>
                <a:t>+Account </a:t>
              </a:r>
              <a:r>
                <a:rPr lang="en-GB" sz="2800" noProof="1"/>
                <a:t>GetAccount</a:t>
              </a:r>
              <a:r>
                <a:rPr lang="en-GB" sz="2800" dirty="0"/>
                <a:t>()</a:t>
              </a:r>
            </a:p>
          </p:txBody>
        </p:sp>
        <p:cxnSp>
          <p:nvCxnSpPr>
            <p:cNvPr id="8" name="Straight Arrow Connector 7"/>
            <p:cNvCxnSpPr>
              <a:cxnSpLocks/>
              <a:stCxn id="12" idx="0"/>
              <a:endCxn id="14" idx="2"/>
            </p:cNvCxnSpPr>
            <p:nvPr/>
          </p:nvCxnSpPr>
          <p:spPr>
            <a:xfrm flipV="1">
              <a:off x="8875712" y="3759902"/>
              <a:ext cx="0" cy="738723"/>
            </a:xfrm>
            <a:prstGeom prst="straightConnector1">
              <a:avLst/>
            </a:prstGeom>
            <a:ln w="50800">
              <a:tailEnd type="triangle"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913812" y="3846951"/>
              <a:ext cx="12327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800" dirty="0"/>
                <a:t>ползва</a:t>
              </a:r>
              <a:endParaRPr lang="en-GB" sz="2800" dirty="0"/>
            </a:p>
          </p:txBody>
        </p:sp>
        <p:sp>
          <p:nvSpPr>
            <p:cNvPr id="19" name="Arrow: Right 18"/>
            <p:cNvSpPr/>
            <p:nvPr/>
          </p:nvSpPr>
          <p:spPr>
            <a:xfrm>
              <a:off x="5982577" y="3899251"/>
              <a:ext cx="457200" cy="5072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9627664" y="1952273"/>
            <a:ext cx="1953148" cy="492556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chemeClr val="tx1"/>
                </a:solidFill>
                <a:latin typeface="+mj-lt"/>
              </a:rPr>
              <a:t>Интерфейс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1626664" y="2653719"/>
            <a:ext cx="2286000" cy="756810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Bank </a:t>
            </a:r>
            <a:r>
              <a:rPr lang="bg-BG" dirty="0">
                <a:solidFill>
                  <a:schemeClr val="tx1"/>
                </a:solidFill>
                <a:latin typeface="+mj-lt"/>
              </a:rPr>
              <a:t>наследява бъгове</a:t>
            </a:r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FA4A4298-ABE1-46A6-932D-BA4DEA228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0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/>
              <a:t>Разграничава класовете и прави кода удобен за тестване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Инжектиране </a:t>
            </a:r>
            <a:r>
              <a:rPr lang="bg-BG"/>
              <a:t>на зависимост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2181285"/>
            <a:ext cx="10840496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IAccountManager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Account Account { get;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Bank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IAccountManager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accountManager;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Bank(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IAccountManager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accountManager)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this.accountManager =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161212" y="1988365"/>
            <a:ext cx="3972128" cy="457200"/>
          </a:xfrm>
          <a:prstGeom prst="wedgeRoundRectCallout">
            <a:avLst>
              <a:gd name="adj1" fmla="val -60849"/>
              <a:gd name="adj2" fmla="val 403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chemeClr val="tx1"/>
                </a:solidFill>
                <a:latin typeface="+mj-lt"/>
              </a:rPr>
              <a:t>Използайки интерфейс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380413" y="5255078"/>
            <a:ext cx="2971799" cy="903602"/>
          </a:xfrm>
          <a:prstGeom prst="wedgeRoundRectCallout">
            <a:avLst>
              <a:gd name="adj1" fmla="val -68382"/>
              <a:gd name="adj2" fmla="val -4372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chemeClr val="tx1"/>
                </a:solidFill>
                <a:latin typeface="+mj-lt"/>
              </a:rPr>
              <a:t>Инжектиране на зависимост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4875212" y="3374222"/>
            <a:ext cx="5486400" cy="457200"/>
          </a:xfrm>
          <a:prstGeom prst="wedgeRoundRectCallout">
            <a:avLst>
              <a:gd name="adj1" fmla="val -58998"/>
              <a:gd name="adj2" fmla="val 442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chemeClr val="tx1"/>
                </a:solidFill>
                <a:latin typeface="+mj-lt"/>
              </a:rPr>
              <a:t>Независим от имплементацията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5566F60C-78DF-499D-8456-F5FE55E3C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11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bg-BG" dirty="0"/>
              <a:t>С други думи</a:t>
            </a:r>
            <a:r>
              <a:rPr lang="en-US" dirty="0"/>
              <a:t>, </a:t>
            </a:r>
            <a:r>
              <a:rPr lang="bg-BG" dirty="0"/>
              <a:t>да</a:t>
            </a:r>
            <a:r>
              <a:rPr lang="en-US" dirty="0"/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застопорим</a:t>
            </a:r>
            <a:r>
              <a:rPr lang="en-US" dirty="0"/>
              <a:t> </a:t>
            </a:r>
            <a:r>
              <a:rPr lang="bg-BG" dirty="0"/>
              <a:t>всички</a:t>
            </a:r>
            <a:r>
              <a:rPr lang="en-US" dirty="0"/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мърдащи се части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Цел</a:t>
            </a:r>
            <a:r>
              <a:rPr lang="en-US" dirty="0"/>
              <a:t>: </a:t>
            </a:r>
            <a:r>
              <a:rPr lang="bg-BG" dirty="0"/>
              <a:t>Изолиране на поведението за тестване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2576" y="1792995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[Test]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TestGetInfoById()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AccountManager manager =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AccountManager()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Account Account(String id) { … 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Bank bank = new Bank(manager);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AccountInfo info = bank.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getInfo(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Assert…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075612" y="4138642"/>
            <a:ext cx="3581400" cy="1881158"/>
          </a:xfrm>
          <a:prstGeom prst="wedgeRoundRectCallout">
            <a:avLst>
              <a:gd name="adj1" fmla="val -78609"/>
              <a:gd name="adj2" fmla="val -498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+mj-lt"/>
              </a:rPr>
              <a:t>Фалшива имплементация на интерфейс с фиксирано поведение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828858" y="2190021"/>
            <a:ext cx="2447154" cy="569164"/>
          </a:xfrm>
          <a:prstGeom prst="wedgeRoundRectCallout">
            <a:avLst>
              <a:gd name="adj1" fmla="val -67790"/>
              <a:gd name="adj2" fmla="val 616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+mj-lt"/>
              </a:rPr>
              <a:t>Анонимен клас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E18DCF34-C80E-4AEC-AC6B-347D11B5F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05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>
                <a:latin typeface="+mj-lt"/>
              </a:rPr>
              <a:t>Тествайте дали герой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получава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XP</a:t>
            </a:r>
            <a:r>
              <a:rPr lang="en-US" dirty="0">
                <a:latin typeface="+mj-lt"/>
              </a:rPr>
              <a:t> </a:t>
            </a:r>
            <a:r>
              <a:rPr lang="bg-BG" dirty="0">
                <a:latin typeface="+mj-lt"/>
              </a:rPr>
              <a:t>когато</a:t>
            </a:r>
            <a:r>
              <a:rPr lang="en-US" dirty="0">
                <a:latin typeface="+mj-lt"/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мишената умре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r>
              <a:rPr lang="bg-BG" dirty="0">
                <a:latin typeface="+mj-lt"/>
              </a:rPr>
              <a:t>За да направите това, първо</a:t>
            </a:r>
            <a:r>
              <a:rPr lang="en-US" dirty="0">
                <a:latin typeface="+mj-lt"/>
              </a:rPr>
              <a:t>: </a:t>
            </a:r>
          </a:p>
          <a:p>
            <a:pPr lvl="1"/>
            <a:r>
              <a:rPr lang="bg-BG" dirty="0">
                <a:latin typeface="+mj-lt"/>
              </a:rPr>
              <a:t>Направете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Hero</a:t>
            </a:r>
            <a:r>
              <a:rPr lang="en-US" dirty="0">
                <a:latin typeface="+mj-lt"/>
              </a:rPr>
              <a:t> </a:t>
            </a:r>
            <a:r>
              <a:rPr lang="bg-BG" dirty="0">
                <a:latin typeface="+mj-lt"/>
              </a:rPr>
              <a:t>класа</a:t>
            </a:r>
            <a:r>
              <a:rPr lang="en-US" dirty="0">
                <a:latin typeface="+mj-lt"/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тестваем</a:t>
            </a:r>
            <a:r>
              <a:rPr lang="en-US" dirty="0">
                <a:latin typeface="+mj-lt"/>
              </a:rPr>
              <a:t> (</a:t>
            </a:r>
            <a:r>
              <a:rPr lang="bg-BG" dirty="0">
                <a:latin typeface="+mj-lt"/>
              </a:rPr>
              <a:t>чрез</a:t>
            </a:r>
            <a:r>
              <a:rPr lang="en-US" dirty="0">
                <a:latin typeface="+mj-lt"/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инжекция на зависимост</a:t>
            </a:r>
            <a:r>
              <a:rPr lang="en-US" dirty="0">
                <a:latin typeface="+mj-lt"/>
              </a:rPr>
              <a:t>)</a:t>
            </a:r>
          </a:p>
          <a:p>
            <a:pPr lvl="1"/>
            <a:r>
              <a:rPr lang="bg-BG" dirty="0">
                <a:latin typeface="+mj-lt"/>
              </a:rPr>
              <a:t>Направете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интерфейси</a:t>
            </a:r>
            <a:r>
              <a:rPr lang="en-US" dirty="0">
                <a:latin typeface="+mj-lt"/>
              </a:rPr>
              <a:t> </a:t>
            </a:r>
            <a:r>
              <a:rPr lang="bg-BG" dirty="0">
                <a:latin typeface="+mj-lt"/>
              </a:rPr>
              <a:t>за</a:t>
            </a:r>
            <a:r>
              <a:rPr lang="en-US" dirty="0">
                <a:latin typeface="+mj-lt"/>
              </a:rPr>
              <a:t> Axe </a:t>
            </a:r>
            <a:r>
              <a:rPr lang="bg-BG" dirty="0">
                <a:latin typeface="+mj-lt"/>
              </a:rPr>
              <a:t>и</a:t>
            </a:r>
            <a:r>
              <a:rPr lang="en-US" dirty="0">
                <a:latin typeface="+mj-lt"/>
              </a:rPr>
              <a:t> Dummy</a:t>
            </a:r>
          </a:p>
          <a:p>
            <a:pPr lvl="2"/>
            <a:r>
              <a:rPr lang="bg-BG" dirty="0">
                <a:latin typeface="+mj-lt"/>
              </a:rPr>
              <a:t>Интерфейс</a:t>
            </a:r>
            <a:r>
              <a:rPr lang="en-US" dirty="0">
                <a:latin typeface="+mj-lt"/>
              </a:rPr>
              <a:t> </a:t>
            </a:r>
            <a:r>
              <a:rPr lang="en-US" noProof="1">
                <a:latin typeface="+mj-lt"/>
              </a:rPr>
              <a:t>IWeapon</a:t>
            </a:r>
            <a:r>
              <a:rPr lang="en-US" dirty="0">
                <a:latin typeface="+mj-lt"/>
              </a:rPr>
              <a:t> </a:t>
            </a:r>
          </a:p>
          <a:p>
            <a:pPr lvl="2"/>
            <a:r>
              <a:rPr lang="bg-BG" dirty="0">
                <a:latin typeface="+mj-lt"/>
              </a:rPr>
              <a:t>Интерфейс</a:t>
            </a:r>
            <a:r>
              <a:rPr lang="en-US" dirty="0">
                <a:latin typeface="+mj-lt"/>
              </a:rPr>
              <a:t> </a:t>
            </a:r>
            <a:r>
              <a:rPr lang="en-US" noProof="1">
                <a:latin typeface="+mj-lt"/>
              </a:rPr>
              <a:t>ITarget</a:t>
            </a:r>
            <a:r>
              <a:rPr lang="en-US" dirty="0">
                <a:latin typeface="+mj-lt"/>
              </a:rPr>
              <a:t> </a:t>
            </a:r>
          </a:p>
          <a:p>
            <a:pPr lvl="1"/>
            <a:r>
              <a:rPr lang="bg-BG" dirty="0">
                <a:latin typeface="+mj-lt"/>
              </a:rPr>
              <a:t>Създайте тест използвайки</a:t>
            </a:r>
            <a:r>
              <a:rPr lang="en-US" dirty="0">
                <a:latin typeface="+mj-lt"/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фалшив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Weapon</a:t>
            </a:r>
            <a:r>
              <a:rPr lang="en-US" dirty="0">
                <a:latin typeface="+mj-lt"/>
              </a:rPr>
              <a:t> </a:t>
            </a:r>
            <a:r>
              <a:rPr lang="bg-BG" dirty="0">
                <a:latin typeface="+mj-lt"/>
              </a:rPr>
              <a:t>и</a:t>
            </a:r>
            <a:r>
              <a:rPr lang="en-US" dirty="0">
                <a:latin typeface="+mj-lt"/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фалшив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Dummy</a:t>
            </a:r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Фалшиви</a:t>
            </a:r>
            <a:r>
              <a:rPr lang="en-US" dirty="0"/>
              <a:t> Axe </a:t>
            </a:r>
            <a:r>
              <a:rPr lang="bg-BG" dirty="0"/>
              <a:t>и</a:t>
            </a:r>
            <a:r>
              <a:rPr lang="en-US" dirty="0"/>
              <a:t> Dummy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33DA6253-EB10-484D-899E-6AFEC6520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13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Фалшиви</a:t>
            </a:r>
            <a:r>
              <a:rPr lang="en-US" dirty="0"/>
              <a:t> Axe </a:t>
            </a:r>
            <a:r>
              <a:rPr lang="bg-BG" dirty="0"/>
              <a:t>и</a:t>
            </a:r>
            <a:r>
              <a:rPr lang="en-US" dirty="0"/>
              <a:t> Dummy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3723144"/>
            <a:ext cx="1084049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ITarget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void TakeAttack(int attackPoints);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Health { get;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GiveExperience();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IsDead();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1154668"/>
            <a:ext cx="1084049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IWeapon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void Attack(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Target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target);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AttackPoints { get;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DurabilityPoints { get;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94A69E0-1861-413F-B7E6-72B11FDF4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592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Фалшиви</a:t>
            </a:r>
            <a:r>
              <a:rPr lang="en-US" dirty="0"/>
              <a:t> Axe </a:t>
            </a:r>
            <a:r>
              <a:rPr lang="bg-BG" dirty="0"/>
              <a:t>и</a:t>
            </a:r>
            <a:r>
              <a:rPr lang="en-US" dirty="0"/>
              <a:t> Dummy</a:t>
            </a:r>
            <a:r>
              <a:rPr lang="bg-BG" dirty="0"/>
              <a:t> </a:t>
            </a:r>
            <a:r>
              <a:rPr lang="en-US" dirty="0"/>
              <a:t>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1219200"/>
            <a:ext cx="10840496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Hero: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Инжекция на зависимост чрез конструктора</a:t>
            </a:r>
            <a:endParaRPr lang="en-GB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Hero(String name,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IWeapon weapon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this.experience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this.weapon = weapon;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4116" y="4724400"/>
            <a:ext cx="1084049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Axe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IWeapon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attack(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ITarget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target) { …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1253A8DD-55EE-47E3-8FF8-9913B4F1A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38620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7155</TotalTime>
  <Words>889</Words>
  <Application>Microsoft Office PowerPoint</Application>
  <PresentationFormat>Custom</PresentationFormat>
  <Paragraphs>194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Зависимости</vt:lpstr>
      <vt:lpstr>Свързаване и тестване</vt:lpstr>
      <vt:lpstr>Свързване и тестване (2)</vt:lpstr>
      <vt:lpstr>Инжектиране на зависимост</vt:lpstr>
      <vt:lpstr>Цел: Изолиране на поведението за тестване</vt:lpstr>
      <vt:lpstr>Задача: Фалшиви Axe и Dummy</vt:lpstr>
      <vt:lpstr>Решение: Фалшиви Axe и Dummy</vt:lpstr>
      <vt:lpstr>Решение: Фалшиви Axe и Dummy (2)</vt:lpstr>
      <vt:lpstr>Решение: Фалшиви Axe и Dummy (3)</vt:lpstr>
      <vt:lpstr>Решение: Фалшиви Axe и Dummy (4)</vt:lpstr>
      <vt:lpstr>Фалшиви имплементации (Mocks)</vt:lpstr>
      <vt:lpstr>Инжектиране на зависимости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299</cp:revision>
  <dcterms:created xsi:type="dcterms:W3CDTF">2014-01-02T17:00:34Z</dcterms:created>
  <dcterms:modified xsi:type="dcterms:W3CDTF">2019-12-17T08:44:42Z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