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394" r:id="rId3"/>
    <p:sldId id="571" r:id="rId4"/>
    <p:sldId id="578" r:id="rId5"/>
    <p:sldId id="589" r:id="rId6"/>
    <p:sldId id="591" r:id="rId7"/>
    <p:sldId id="592" r:id="rId8"/>
    <p:sldId id="593" r:id="rId9"/>
    <p:sldId id="594" r:id="rId10"/>
    <p:sldId id="595" r:id="rId11"/>
    <p:sldId id="486" r:id="rId12"/>
    <p:sldId id="596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E86FF16-5056-4EAE-A966-1DCF487EDF24}">
          <p14:sldIdLst>
            <p14:sldId id="394"/>
            <p14:sldId id="571"/>
          </p14:sldIdLst>
        </p14:section>
        <p14:section name="Методи" id="{630978CB-627C-405F-AD3E-3141358A8809}">
          <p14:sldIdLst>
            <p14:sldId id="578"/>
            <p14:sldId id="589"/>
            <p14:sldId id="591"/>
            <p14:sldId id="592"/>
            <p14:sldId id="593"/>
            <p14:sldId id="594"/>
            <p14:sldId id="595"/>
          </p14:sldIdLst>
        </p14:section>
        <p14:section name="Заключения" id="{02DF421F-2D18-491C-B03F-96434AF34EF5}">
          <p14:sldIdLst>
            <p14:sldId id="486"/>
            <p14:sldId id="59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A27E16F-38E1-4D06-8F5F-B30744B42E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1383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DE92751-F91C-4761-B543-0073BCCF9D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4600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C6EA937-C86C-4DAE-8BF5-E1117CB045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433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AB6A9C9-48B5-4CE7-81E2-4BBB19E716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8701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10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C54A397-AD62-4423-AA0B-8B6521DE3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7165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C6DFE5C-76E7-4FEB-9763-3ADB9B6249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054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BDAE29C-79E4-40FE-90C5-F209F8E94F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770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961145" y="3505200"/>
            <a:ext cx="4481897" cy="2777542"/>
            <a:chOff x="3160644" y="914400"/>
            <a:chExt cx="5638935" cy="3486878"/>
          </a:xfrm>
        </p:grpSpPr>
        <p:grpSp>
          <p:nvGrpSpPr>
            <p:cNvPr id="35" name="Group 34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9" name="Oval 38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1" name="Oval 4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2" name="Oval 41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3" name="Oval 42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4" name="Oval 43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5" name="Oval 44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36" name="Arc 35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itle 4"/>
          <p:cNvSpPr txBox="1"/>
          <p:nvPr/>
        </p:nvSpPr>
        <p:spPr>
          <a:xfrm>
            <a:off x="760412" y="762000"/>
            <a:ext cx="108058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760412" y="1981200"/>
            <a:ext cx="10805899" cy="7991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Описване на поведението на класа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04815C-6A2B-4CFF-B3D3-33108216129C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33" name="Picture 32" descr="http://softuni.bg">
              <a:extLst>
                <a:ext uri="{FF2B5EF4-FFF2-40B4-BE49-F238E27FC236}">
                  <a16:creationId xmlns:a16="http://schemas.microsoft.com/office/drawing/2014/main" id="{3BCA4626-C0B8-450A-A06A-06FFDBCD6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4F36E7-4D91-47E5-AEDE-15DC43234F33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47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22F11C6E-B5A6-41CA-9CD2-B8E558703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48" name="Text Placeholder 7">
              <a:extLst>
                <a:ext uri="{FF2B5EF4-FFF2-40B4-BE49-F238E27FC236}">
                  <a16:creationId xmlns:a16="http://schemas.microsoft.com/office/drawing/2014/main" id="{5A81FC99-4396-49A7-8279-8D0D86A7F9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49" name="Text Placeholder 10">
              <a:extLst>
                <a:ext uri="{FF2B5EF4-FFF2-40B4-BE49-F238E27FC236}">
                  <a16:creationId xmlns:a16="http://schemas.microsoft.com/office/drawing/2014/main" id="{5F659F32-4D88-4BCE-B970-65520F5717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50" name="Text Placeholder 11">
              <a:extLst>
                <a:ext uri="{FF2B5EF4-FFF2-40B4-BE49-F238E27FC236}">
                  <a16:creationId xmlns:a16="http://schemas.microsoft.com/office/drawing/2014/main" id="{8A773E71-8B8C-4A86-BE43-5970B131D4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462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/>
              <a:t>Методите</a:t>
            </a:r>
            <a:r>
              <a:rPr lang="en-GB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описват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поведението </a:t>
            </a:r>
            <a:r>
              <a:rPr lang="bg-BG" sz="3200" dirty="0">
                <a:solidFill>
                  <a:srgbClr val="FFFFFF"/>
                </a:solidFill>
              </a:rPr>
              <a:t>на обектите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rgbClr val="FFFFFF"/>
                </a:solidFill>
              </a:rPr>
              <a:t>Методите може да </a:t>
            </a:r>
            <a:br>
              <a:rPr lang="bg-BG" sz="3200" dirty="0">
                <a:solidFill>
                  <a:srgbClr val="FFFFFF"/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променят  състоянието</a:t>
            </a:r>
            <a:r>
              <a:rPr lang="en-US" sz="3200" dirty="0"/>
              <a:t> </a:t>
            </a:r>
            <a:r>
              <a:rPr lang="bg-BG" sz="3200" dirty="0"/>
              <a:t> на </a:t>
            </a:r>
            <a:br>
              <a:rPr lang="bg-BG" sz="3200" dirty="0"/>
            </a:br>
            <a:r>
              <a:rPr lang="bg-BG" sz="3200" dirty="0"/>
              <a:t>обектите или да го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достъпват и анализират</a:t>
            </a:r>
            <a:r>
              <a:rPr lang="bg-BG" sz="3200" dirty="0"/>
              <a:t> </a:t>
            </a:r>
            <a:endParaRPr lang="en-US" sz="3200" dirty="0"/>
          </a:p>
          <a:p>
            <a:pPr marL="358775" indent="-358775"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en-US" sz="3200" dirty="0"/>
              <a:t> /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методите </a:t>
            </a:r>
            <a:r>
              <a:rPr lang="bg-BG" sz="3200" dirty="0"/>
              <a:t>са </a:t>
            </a:r>
            <a:r>
              <a:rPr lang="bg-BG" sz="3200"/>
              <a:t>за 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достъп до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промяна на полетата</a:t>
            </a:r>
            <a:r>
              <a:rPr lang="bg-BG" sz="3200" dirty="0">
                <a:solidFill>
                  <a:srgbClr val="FFFFFF"/>
                </a:solidFill>
              </a:rPr>
              <a:t> на обекта</a:t>
            </a:r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924477"/>
            <a:ext cx="4244382" cy="314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FF51EC3-8D22-4ADA-8FA0-7A76C3EFB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4094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/>
              <a:t>Методи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0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6932F05-993A-4AB8-AE99-F8B70150A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18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Методи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Getter </a:t>
            </a:r>
            <a:r>
              <a:rPr lang="bg-BG" dirty="0"/>
              <a:t>и </a:t>
            </a:r>
            <a:r>
              <a:rPr lang="en-US" dirty="0"/>
              <a:t>Setter </a:t>
            </a:r>
            <a:r>
              <a:rPr lang="bg-BG" dirty="0"/>
              <a:t>методи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67" y="2029982"/>
            <a:ext cx="4329545" cy="4468091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1754C99-7919-4A6C-8AA9-A6EF7D61C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6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Клас се дефинира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поведение</a:t>
            </a:r>
          </a:p>
          <a:p>
            <a:r>
              <a:rPr lang="bg-BG" dirty="0"/>
              <a:t>Полетата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съхраняват 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70532" y="3670722"/>
            <a:ext cx="1600200" cy="525351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5AC4BFF-FB5C-4B58-B10B-D2C062F7B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код</a:t>
            </a:r>
            <a:r>
              <a:rPr lang="en-US" dirty="0"/>
              <a:t> (</a:t>
            </a:r>
            <a:r>
              <a:rPr lang="bg-BG" dirty="0"/>
              <a:t>алгоритъм</a:t>
            </a:r>
            <a:r>
              <a:rPr lang="en-US" dirty="0"/>
              <a:t>)</a:t>
            </a:r>
            <a:r>
              <a:rPr lang="bg-BG" dirty="0"/>
              <a:t>, който променя състоянието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379412" y="1899611"/>
            <a:ext cx="1150198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Random rnd = new Random();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int Roll()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 int rollResult = rnd.Next(1,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>
                <a:solidFill>
                  <a:schemeClr val="tx2"/>
                </a:solidFill>
              </a:rPr>
              <a:t>.sides + 1);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 return rollResult;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913812" y="2975281"/>
            <a:ext cx="2743200" cy="1139519"/>
          </a:xfrm>
          <a:prstGeom prst="wedgeRoundRectCallout">
            <a:avLst>
              <a:gd name="adj1" fmla="val -67518"/>
              <a:gd name="adj2" fmla="val 670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сочи към тази инстанция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3B21E60-5EAB-44E2-955A-8E4B5CF3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7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Getter</a:t>
            </a:r>
            <a:r>
              <a:rPr lang="bg-BG" dirty="0"/>
              <a:t>-и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941030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-balance:double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+setI:void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+Deposit(double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+Withdraw(double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306549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1103824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70424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787274" y="3046356"/>
            <a:ext cx="2040949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Връщан тип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937" y="2686083"/>
            <a:ext cx="4468275" cy="2500428"/>
          </a:xfrm>
          <a:prstGeom prst="rect">
            <a:avLst/>
          </a:prstGeom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800024" y="5433884"/>
            <a:ext cx="2552188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  <a:latin typeface="+mj-lt"/>
              </a:rPr>
              <a:t>Предефинирайте</a:t>
            </a:r>
            <a:r>
              <a:rPr lang="en-GB" noProof="1">
                <a:solidFill>
                  <a:schemeClr val="tx1"/>
                </a:solidFill>
                <a:latin typeface="+mj-lt"/>
              </a:rPr>
              <a:t>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D4CE5A2D-EA98-4FED-8ED3-6819220D4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Getter</a:t>
            </a:r>
            <a:r>
              <a:rPr lang="bg-BG" dirty="0"/>
              <a:t>-и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13648" y="1012176"/>
            <a:ext cx="11219563" cy="55468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sz="2700" dirty="0"/>
              <a:t>private double balance;</a:t>
            </a:r>
          </a:p>
          <a:p>
            <a:r>
              <a:rPr lang="en-GB" sz="2700" dirty="0">
                <a:solidFill>
                  <a:schemeClr val="tx2">
                    <a:lumMod val="75000"/>
                  </a:schemeClr>
                </a:solidFill>
              </a:rPr>
              <a:t>public void Deposit</a:t>
            </a:r>
            <a:r>
              <a:rPr lang="en-GB" sz="2700" dirty="0"/>
              <a:t>(double amount)</a:t>
            </a:r>
          </a:p>
          <a:p>
            <a:r>
              <a:rPr lang="en-GB" sz="2700" dirty="0"/>
              <a:t>{</a:t>
            </a:r>
          </a:p>
          <a:p>
            <a:r>
              <a:rPr lang="en-GB" sz="2700" dirty="0"/>
              <a:t>  </a:t>
            </a:r>
            <a:r>
              <a:rPr lang="en-GB" sz="2700" dirty="0">
                <a:solidFill>
                  <a:schemeClr val="tx2">
                    <a:lumMod val="75000"/>
                  </a:schemeClr>
                </a:solidFill>
              </a:rPr>
              <a:t>this.balance += amount;</a:t>
            </a:r>
          </a:p>
          <a:p>
            <a:r>
              <a:rPr lang="en-GB" sz="2700" dirty="0"/>
              <a:t>}</a:t>
            </a:r>
          </a:p>
          <a:p>
            <a:r>
              <a:rPr lang="en-GB" sz="2700" dirty="0">
                <a:solidFill>
                  <a:schemeClr val="tx2">
                    <a:lumMod val="75000"/>
                  </a:schemeClr>
                </a:solidFill>
              </a:rPr>
              <a:t>public void Withdraw</a:t>
            </a:r>
            <a:r>
              <a:rPr lang="en-GB" sz="2700" dirty="0"/>
              <a:t>(double amount)</a:t>
            </a:r>
          </a:p>
          <a:p>
            <a:r>
              <a:rPr lang="en-GB" sz="2700" dirty="0"/>
              <a:t>{</a:t>
            </a:r>
          </a:p>
          <a:p>
            <a:r>
              <a:rPr lang="en-GB" sz="2700" dirty="0"/>
              <a:t>  </a:t>
            </a:r>
            <a:r>
              <a:rPr lang="en-GB" sz="2700" dirty="0">
                <a:solidFill>
                  <a:schemeClr val="tx2">
                    <a:lumMod val="75000"/>
                  </a:schemeClr>
                </a:solidFill>
              </a:rPr>
              <a:t>this.balance -= amount; </a:t>
            </a:r>
          </a:p>
          <a:p>
            <a:r>
              <a:rPr lang="en-GB" sz="2700" dirty="0"/>
              <a:t>}</a:t>
            </a:r>
          </a:p>
          <a:p>
            <a:r>
              <a:rPr lang="en-GB" sz="2700" dirty="0">
                <a:solidFill>
                  <a:schemeClr val="tx2">
                    <a:lumMod val="75000"/>
                  </a:schemeClr>
                </a:solidFill>
              </a:rPr>
              <a:t>public override string ToString</a:t>
            </a:r>
            <a:r>
              <a:rPr lang="en-GB" sz="2700" dirty="0"/>
              <a:t>()</a:t>
            </a:r>
          </a:p>
          <a:p>
            <a:r>
              <a:rPr lang="en-GB" sz="2700" dirty="0"/>
              <a:t>{ </a:t>
            </a:r>
          </a:p>
          <a:p>
            <a:r>
              <a:rPr lang="en-GB" sz="2700" dirty="0"/>
              <a:t>  return $"Account </a:t>
            </a:r>
            <a:r>
              <a:rPr lang="en-GB" sz="2700" dirty="0">
                <a:solidFill>
                  <a:schemeClr val="tx2">
                    <a:lumMod val="75000"/>
                  </a:schemeClr>
                </a:solidFill>
              </a:rPr>
              <a:t>{this.id}</a:t>
            </a:r>
            <a:r>
              <a:rPr lang="en-GB" sz="2700" dirty="0"/>
              <a:t>, balance </a:t>
            </a:r>
            <a:r>
              <a:rPr lang="en-GB" sz="2700" dirty="0">
                <a:solidFill>
                  <a:schemeClr val="tx2">
                    <a:lumMod val="75000"/>
                  </a:schemeClr>
                </a:solidFill>
              </a:rPr>
              <a:t>{this.balance}</a:t>
            </a:r>
            <a:r>
              <a:rPr lang="en-GB" sz="2700" dirty="0"/>
              <a:t>";</a:t>
            </a:r>
          </a:p>
          <a:p>
            <a:r>
              <a:rPr lang="en-GB" sz="2700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81FD8F0-5229-4B4B-8F6B-253711B34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тестов клиент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тестване на класа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BankAccount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Поддържани команди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GB" dirty="0"/>
              <a:t> </a:t>
            </a:r>
            <a:r>
              <a:rPr lang="bg-BG"/>
              <a:t>за напреднали</a:t>
            </a:r>
            <a:r>
              <a:rPr lang="en-US"/>
              <a:t>: </a:t>
            </a:r>
            <a:r>
              <a:rPr lang="bg-BG" dirty="0"/>
              <a:t>Тестов клиент</a:t>
            </a:r>
            <a:endParaRPr lang="en-US" dirty="0"/>
          </a:p>
        </p:txBody>
      </p:sp>
      <p:sp>
        <p:nvSpPr>
          <p:cNvPr id="30" name="Right Arrow 7"/>
          <p:cNvSpPr/>
          <p:nvPr/>
        </p:nvSpPr>
        <p:spPr>
          <a:xfrm rot="5400000">
            <a:off x="8445180" y="4735790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9612" y="2046238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89612" y="5170438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372600" y="5332695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572611" y="2961136"/>
            <a:ext cx="2247789" cy="800569"/>
          </a:xfrm>
          <a:prstGeom prst="wedgeRoundRectCallout">
            <a:avLst>
              <a:gd name="adj1" fmla="val -82062"/>
              <a:gd name="adj2" fmla="val -130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  <a:latin typeface="+mj-lt"/>
              </a:rPr>
              <a:t>Недостатъчен баланс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982338" y="2156366"/>
            <a:ext cx="3124200" cy="528487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  <a:latin typeface="+mj-lt"/>
              </a:rPr>
              <a:t>Съществуваща сметка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3AB70A0-6878-4F95-BF65-E9EA7DE92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Тестов клиент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54470" y="1084747"/>
            <a:ext cx="106679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dirty="0"/>
              <a:t>var accounts = new Dictionary&lt;int, BankAccount&gt;();</a:t>
            </a:r>
          </a:p>
          <a:p>
            <a:r>
              <a:rPr lang="en-GB" dirty="0"/>
              <a:t>string command;</a:t>
            </a:r>
          </a:p>
          <a:p>
            <a:r>
              <a:rPr lang="en-GB" dirty="0"/>
              <a:t>while ((command = Console.ReadLine()) != "End")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var cmdArgs = command.Split();</a:t>
            </a:r>
          </a:p>
          <a:p>
            <a:r>
              <a:rPr lang="en-GB" dirty="0"/>
              <a:t>  var cmdType = cmdArgs[0];</a:t>
            </a:r>
          </a:p>
          <a:p>
            <a:r>
              <a:rPr lang="en-GB" dirty="0"/>
              <a:t>  switch (cmdType)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case "Create": Create(cmdArgs, accounts); break;</a:t>
            </a:r>
          </a:p>
          <a:p>
            <a:r>
              <a:rPr lang="en-GB" dirty="0"/>
              <a:t>    case "Deposit": Deposit(cmdArgs, accounts); break;</a:t>
            </a:r>
          </a:p>
          <a:p>
            <a:r>
              <a:rPr lang="en-GB" dirty="0"/>
              <a:t>    case "Withdraw": Withdraw(cmdArgs, accounts); break;</a:t>
            </a:r>
          </a:p>
          <a:p>
            <a:r>
              <a:rPr lang="en-GB" dirty="0"/>
              <a:t>    case "Print": Print(cmdArgs, accounts); break;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41A4AD0-DDE8-413E-A6B6-7DC9C7D8A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Тестов клиент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създаване на сметката</a:t>
            </a:r>
            <a:endParaRPr lang="en-GB" sz="28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800" dirty="0"/>
              <a:t>var id = int.Parse(cmdArgs[1]);</a:t>
            </a:r>
          </a:p>
          <a:p>
            <a:r>
              <a:rPr lang="en-GB" sz="2800" dirty="0"/>
              <a:t>if (accounts.ContainsKey(id))   </a:t>
            </a:r>
          </a:p>
          <a:p>
            <a:r>
              <a:rPr lang="en-GB" sz="2800" dirty="0"/>
              <a:t>  Console.WriteLine("Account already exists");</a:t>
            </a:r>
          </a:p>
          <a:p>
            <a:r>
              <a:rPr lang="en-GB" sz="2800" dirty="0"/>
              <a:t>else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var acc = new BankAccount();</a:t>
            </a:r>
          </a:p>
          <a:p>
            <a:r>
              <a:rPr lang="en-GB" sz="2800" dirty="0"/>
              <a:t>  acc.ID = id;</a:t>
            </a:r>
          </a:p>
          <a:p>
            <a:r>
              <a:rPr lang="en-GB" sz="2800" dirty="0"/>
              <a:t>  accounts.Add(id, acc);</a:t>
            </a:r>
          </a:p>
          <a:p>
            <a:r>
              <a:rPr lang="en-GB" sz="2800" dirty="0"/>
              <a:t>}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разписване на останалите команди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4806CE3-FF4C-4475-AEB2-ADD5AB1BE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1731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7163</TotalTime>
  <Words>796</Words>
  <Application>Microsoft Office PowerPoint</Application>
  <PresentationFormat>Custom</PresentationFormat>
  <Paragraphs>149</Paragraphs>
  <Slides>12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Елементи на класа</vt:lpstr>
      <vt:lpstr>Методи</vt:lpstr>
      <vt:lpstr>Задача: Getter-и и Setter-и</vt:lpstr>
      <vt:lpstr>Решение: Getter-и и Setter-и</vt:lpstr>
      <vt:lpstr>Задача за напреднали: Тестов клиент</vt:lpstr>
      <vt:lpstr>Решение: Тестов клиент</vt:lpstr>
      <vt:lpstr>Решение: Тестов клиент (2)</vt:lpstr>
      <vt:lpstr>Какво научихме днес?</vt:lpstr>
      <vt:lpstr>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2019-12-17T08:53:14Z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