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71" r:id="rId4"/>
    <p:sldId id="595" r:id="rId5"/>
    <p:sldId id="610" r:id="rId6"/>
    <p:sldId id="598" r:id="rId7"/>
    <p:sldId id="608" r:id="rId8"/>
    <p:sldId id="596" r:id="rId9"/>
    <p:sldId id="611" r:id="rId10"/>
    <p:sldId id="603" r:id="rId11"/>
    <p:sldId id="604" r:id="rId12"/>
    <p:sldId id="59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DF0EE8-8DDC-4AC6-925B-0A0D3CA9614E}">
          <p14:sldIdLst>
            <p14:sldId id="394"/>
            <p14:sldId id="571"/>
          </p14:sldIdLst>
        </p14:section>
        <p14:section name="Defining Classes" id="{47DFD932-A512-4E61-A7F8-1BCD3663448B}">
          <p14:sldIdLst>
            <p14:sldId id="595"/>
            <p14:sldId id="610"/>
            <p14:sldId id="598"/>
            <p14:sldId id="608"/>
            <p14:sldId id="596"/>
            <p14:sldId id="611"/>
            <p14:sldId id="603"/>
            <p14:sldId id="604"/>
          </p14:sldIdLst>
        </p14:section>
        <p14:section name="Conclusion" id="{7AE20ACA-E9C6-4D2A-8C58-18B94A8A34F3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F44DD5E-909C-40BB-B3F4-81DBF96E6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2191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9C4467-E9B9-4344-A71D-A7B57416E5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583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A4E01F9-50E5-4D24-8C97-E4851802A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0542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2A3DD76-FCA8-42B6-AA7C-B4102BA2B6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1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A3F88FB-A722-43B0-A2E9-887CECDC2A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882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5DCC78-75EF-42DE-AE23-0514E08208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84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E82AAF-AF64-4A43-ACC2-2F484ECBFA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052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E79B44B-F647-4A1B-9931-3CBF0B5E0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5587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AE15B4C-76D5-4B52-80AD-1EB5CF27AC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4100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294D575-B3E5-4106-B85B-B14EC9A08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258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96AFBA-71FD-4665-A28E-A5CED46102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864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DF6A53F-26DB-46A8-AC49-CCF264E97B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371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531812" y="486044"/>
            <a:ext cx="11034499" cy="202855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/>
              <a:t>Финализация. Деструктори</a:t>
            </a:r>
            <a:r>
              <a:rPr lang="ru-RU" sz="4400" dirty="0"/>
              <a:t>. Ръчно управление на паметта. Ефективно управление на паметта </a:t>
            </a:r>
            <a:endParaRPr lang="en-US" sz="44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608012" y="3657600"/>
            <a:ext cx="5766474" cy="2667000"/>
            <a:chOff x="745783" y="3482355"/>
            <a:chExt cx="5766474" cy="2667000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27626" y="3482355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800203" y="3563774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026" name="Picture 2" descr="https://pbs.twimg.com/media/CpaU9pQUMAA0fD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53" y="3409891"/>
            <a:ext cx="4311081" cy="285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5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4335279"/>
          </a:xfrm>
        </p:spPr>
        <p:txBody>
          <a:bodyPr>
            <a:normAutofit/>
          </a:bodyPr>
          <a:lstStyle/>
          <a:p>
            <a:r>
              <a:rPr lang="bg-BG" dirty="0"/>
              <a:t>Пулът обикновено представлява списък от обекти, които се създават предварително (например при инициализация на приложението), а после се “раздават” при поискване.</a:t>
            </a:r>
          </a:p>
          <a:p>
            <a:r>
              <a:rPr lang="bg-BG" dirty="0"/>
              <a:t>Клиентите взимат обекти от пула, използват ги известно време и след като вече не им трябват, не ги унищожават, а ги връщат обратно в пула.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Техниката “пулинг на ресурси”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C2E852-1DEF-49B8-B73C-861E90563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Памет, стек и хийп, разположение на обектите в паметта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CCFAAEF-EB0B-41F7-99F5-9260B7992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6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0412" y="2209800"/>
            <a:ext cx="3138685" cy="4047108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Какво е Финализацията?</a:t>
            </a:r>
          </a:p>
          <a:p>
            <a:r>
              <a:rPr lang="bg-BG" sz="3600" dirty="0"/>
              <a:t>Деструктори</a:t>
            </a:r>
            <a:endParaRPr lang="ru-RU" sz="3600" dirty="0"/>
          </a:p>
          <a:p>
            <a:r>
              <a:rPr lang="ru-RU" sz="3600" dirty="0"/>
              <a:t>Особености на финализацията</a:t>
            </a:r>
          </a:p>
          <a:p>
            <a:r>
              <a:rPr lang="ru-RU" sz="3600" dirty="0"/>
              <a:t>Ръчно управление на паметта</a:t>
            </a:r>
          </a:p>
          <a:p>
            <a:r>
              <a:rPr lang="bg-BG" sz="3600" dirty="0"/>
              <a:t>Взаимодействие със системата</a:t>
            </a:r>
            <a:br>
              <a:rPr lang="en-US" sz="3600" dirty="0"/>
            </a:br>
            <a:r>
              <a:rPr lang="bg-BG" sz="3600" dirty="0"/>
              <a:t>за почистване на паметта (СПП)</a:t>
            </a:r>
            <a:endParaRPr lang="ru-RU" sz="3600" dirty="0"/>
          </a:p>
          <a:p>
            <a:r>
              <a:rPr lang="ru-RU" sz="3600" dirty="0"/>
              <a:t>Ефективно управление на паметта</a:t>
            </a:r>
          </a:p>
          <a:p>
            <a:r>
              <a:rPr lang="bg-BG" sz="3600" dirty="0"/>
              <a:t>Техниката “пулинг на ресурси”</a:t>
            </a:r>
            <a:r>
              <a:rPr lang="ru-RU" sz="3600" dirty="0"/>
              <a:t> </a:t>
            </a:r>
            <a:endParaRPr lang="en-US" sz="36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C2CB43E-AAF5-47E4-A6D6-EB065E99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05" y="781312"/>
            <a:ext cx="11616007" cy="4324088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Тя е указание към CLR </a:t>
            </a:r>
          </a:p>
          <a:p>
            <a:pPr lvl="1" algn="just">
              <a:spcAft>
                <a:spcPts val="0"/>
              </a:spcAft>
            </a:pP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“преди този обект да бъде унищожен, трябва да се изпълни ето този код”. </a:t>
            </a:r>
          </a:p>
          <a:p>
            <a:pPr algn="just">
              <a:spcAft>
                <a:spcPts val="0"/>
              </a:spcAft>
            </a:pP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класът трябва  да имплементира метод </a:t>
            </a:r>
            <a:r>
              <a:rPr lang="bg-BG" sz="2400" b="1" kern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bg-BG" sz="2400" b="1" kern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0"/>
              </a:spcAft>
            </a:pP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Когато garbage collector установи, че даден обект вече не се използва от приложението, той проверява дали обектът дефинира </a:t>
            </a:r>
            <a:r>
              <a:rPr lang="bg-BG" sz="2400" b="1" kern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Finalize()</a:t>
            </a: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метод и ако е така:  </a:t>
            </a:r>
          </a:p>
          <a:p>
            <a:pPr marL="761946" lvl="1" indent="-457200" algn="just">
              <a:spcAft>
                <a:spcPts val="0"/>
              </a:spcAft>
              <a:buFont typeface="+mj-lt"/>
              <a:buAutoNum type="arabicPeriod"/>
            </a:pPr>
            <a:r>
              <a:rPr lang="bg-BG" sz="22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първото преминаване се установява че обектът подлежи на унищожение и се изпълнява финализаторът, </a:t>
            </a:r>
          </a:p>
          <a:p>
            <a:pPr marL="761946" lvl="1" indent="-457200" algn="just">
              <a:spcAft>
                <a:spcPts val="0"/>
              </a:spcAft>
              <a:buFont typeface="+mj-lt"/>
              <a:buAutoNum type="arabicPeriod"/>
            </a:pPr>
            <a:r>
              <a:rPr lang="bg-BG" sz="22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при второто се освобождава и заетата от обекта памет. </a:t>
            </a:r>
            <a:endParaRPr lang="ru-RU" sz="2200" dirty="0"/>
          </a:p>
          <a:p>
            <a:pPr algn="just">
              <a:spcAft>
                <a:spcPts val="0"/>
              </a:spcAft>
            </a:pP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Verdana" panose="020B0604030504040204" pitchFamily="34" charset="0"/>
                <a:cs typeface="Arial" panose="020B0604020202020204" pitchFamily="34" charset="0"/>
              </a:rPr>
              <a:t>Какво е финализация?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7012" y="5029200"/>
            <a:ext cx="11353800" cy="172030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bg-BG" sz="2400" b="1" kern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Finalize()</a:t>
            </a:r>
            <a:r>
              <a:rPr lang="bg-BG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може да се извиква явно</a:t>
            </a: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0"/>
              </a:spcAft>
            </a:pP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Най-малко </a:t>
            </a:r>
            <a:r>
              <a:rPr lang="bg-BG" sz="2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преминавания на garbage collector са необходими за да се унищожи обект, дефиниращ </a:t>
            </a:r>
            <a:r>
              <a:rPr lang="bg-BG" sz="2400" b="1" kern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Finalize()</a:t>
            </a:r>
            <a:r>
              <a:rPr lang="bg-BG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метод. поради преминаването на обекта в по-горно поколение.</a:t>
            </a:r>
            <a:endParaRPr lang="ru-RU" sz="24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423D8D-C45F-4213-83DD-9945B4FEE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13" y="4572000"/>
            <a:ext cx="11804822" cy="188632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Унищожаването на обектите не е детерминистично и програмистът няма възможност да определи кога и в какъв ред се изпълняват финализаторите. При някои специални обстоятелства дори няма гаранция, че те изобщо ще се изпълнят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Деструктори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27829" y="2438400"/>
            <a:ext cx="6477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ru-RU" dirty="0">
                <a:solidFill>
                  <a:schemeClr val="tx1"/>
                </a:solidFill>
              </a:rPr>
              <a:t>~MyClass ()</a:t>
            </a:r>
          </a:p>
          <a:p>
            <a:r>
              <a:rPr lang="ru-RU" dirty="0">
                <a:solidFill>
                  <a:schemeClr val="tx1"/>
                </a:solidFill>
              </a:rPr>
              <a:t>{</a:t>
            </a:r>
          </a:p>
          <a:p>
            <a:r>
              <a:rPr lang="ru-RU" dirty="0">
                <a:solidFill>
                  <a:schemeClr val="tx1"/>
                </a:solidFill>
              </a:rPr>
              <a:t>	// Тук е кода за почистването</a:t>
            </a:r>
          </a:p>
          <a:p>
            <a:r>
              <a:rPr lang="ru-RU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043821" y="2371718"/>
            <a:ext cx="4951413" cy="1828800"/>
          </a:xfrm>
          <a:prstGeom prst="wedgeRoundRectCallout">
            <a:avLst>
              <a:gd name="adj1" fmla="val -121718"/>
              <a:gd name="adj2" fmla="val -17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Запомнете: общото между деструкторите в C# и тези в C++ се изчерпва със синтаксиса.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813" y="1219201"/>
            <a:ext cx="11804822" cy="106679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C# не може Finalize() да се имплементира явно. Вместо това се използват деструктори, които имат следния специален синтаксис:</a:t>
            </a:r>
            <a:endParaRPr lang="en-GB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776A23A-E8F3-4BC9-B0BF-A3265AF34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906279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В кода показан по-долу, дефинираме клас, който капсулира някакъв Windows ресурс (манипулатор към който се съхранява в член-променливата</a:t>
            </a:r>
            <a:r>
              <a:rPr lang="en-US" sz="2400" dirty="0"/>
              <a:t> </a:t>
            </a:r>
            <a:r>
              <a:rPr lang="bg-BG" sz="2400" b="1" dirty="0"/>
              <a:t>ResourceHandle</a:t>
            </a:r>
            <a:r>
              <a:rPr lang="bg-BG" sz="2400" dirty="0"/>
              <a:t>)</a:t>
            </a:r>
            <a:r>
              <a:rPr lang="en-US" sz="2400" dirty="0"/>
              <a:t>:</a:t>
            </a:r>
            <a:r>
              <a:rPr lang="bg-BG" sz="2400" dirty="0"/>
              <a:t> </a:t>
            </a:r>
          </a:p>
          <a:p>
            <a:pPr marL="819096" lvl="1" indent="-514350"/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Финализация 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5322030" cy="4162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b="1" i="1" dirty="0">
                <a:solidFill>
                  <a:schemeClr val="tx2"/>
                </a:solidFill>
              </a:rPr>
              <a:t>using System;</a:t>
            </a:r>
          </a:p>
          <a:p>
            <a:pPr marL="304746" lvl="1" indent="0">
              <a:buNone/>
            </a:pPr>
            <a:r>
              <a:rPr lang="en-US" sz="1800" b="1" i="1" dirty="0">
                <a:solidFill>
                  <a:schemeClr val="tx2"/>
                </a:solidFill>
              </a:rPr>
              <a:t>// Wrapper around Windows resource</a:t>
            </a:r>
          </a:p>
          <a:p>
            <a:pPr marL="304746" lvl="1" indent="0">
              <a:buNone/>
            </a:pPr>
            <a:r>
              <a:rPr lang="en-US" sz="1800" b="1" i="1" dirty="0">
                <a:solidFill>
                  <a:schemeClr val="tx2"/>
                </a:solidFill>
              </a:rPr>
              <a:t>class </a:t>
            </a:r>
            <a:r>
              <a:rPr lang="en-US" sz="1800" b="1" i="1" dirty="0" err="1">
                <a:solidFill>
                  <a:schemeClr val="tx2"/>
                </a:solidFill>
              </a:rPr>
              <a:t>ResourceWrapper</a:t>
            </a:r>
            <a:r>
              <a:rPr lang="en-US" sz="1800" b="1" i="1" dirty="0">
                <a:solidFill>
                  <a:schemeClr val="tx2"/>
                </a:solidFill>
              </a:rPr>
              <a:t> </a:t>
            </a:r>
          </a:p>
          <a:p>
            <a:pPr marL="304746" lvl="1" indent="0">
              <a:buNone/>
            </a:pPr>
            <a:r>
              <a:rPr lang="en-US" sz="1800" b="1" i="1" dirty="0">
                <a:solidFill>
                  <a:schemeClr val="tx2"/>
                </a:solidFill>
              </a:rPr>
              <a:t>{</a:t>
            </a:r>
          </a:p>
          <a:p>
            <a:pPr marL="304746" lvl="1" indent="0">
              <a:buNone/>
            </a:pPr>
            <a:r>
              <a:rPr lang="bg-BG" sz="1800" b="1" i="1" dirty="0">
                <a:solidFill>
                  <a:schemeClr val="tx2"/>
                </a:solidFill>
              </a:rPr>
              <a:t>    </a:t>
            </a:r>
            <a:r>
              <a:rPr lang="en-US" sz="1800" b="1" i="1" dirty="0">
                <a:solidFill>
                  <a:schemeClr val="tx2"/>
                </a:solidFill>
              </a:rPr>
              <a:t>private </a:t>
            </a:r>
            <a:r>
              <a:rPr lang="en-US" sz="1800" b="1" i="1" dirty="0" err="1">
                <a:solidFill>
                  <a:schemeClr val="tx2"/>
                </a:solidFill>
              </a:rPr>
              <a:t>IntPtr</a:t>
            </a:r>
            <a:r>
              <a:rPr lang="en-US" sz="1800" b="1" i="1" dirty="0">
                <a:solidFill>
                  <a:schemeClr val="tx2"/>
                </a:solidFill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mResourceHandle</a:t>
            </a:r>
            <a:r>
              <a:rPr lang="en-US" sz="1800" b="1" i="1" dirty="0">
                <a:solidFill>
                  <a:schemeClr val="tx2"/>
                </a:solidFill>
              </a:rPr>
              <a:t> = </a:t>
            </a:r>
            <a:r>
              <a:rPr lang="en-US" sz="1800" b="1" i="1" dirty="0" err="1">
                <a:solidFill>
                  <a:schemeClr val="tx2"/>
                </a:solidFill>
              </a:rPr>
              <a:t>IntPtr.Zero</a:t>
            </a:r>
            <a:r>
              <a:rPr lang="en-US" sz="1800" b="1" i="1" dirty="0">
                <a:solidFill>
                  <a:schemeClr val="tx2"/>
                </a:solidFill>
              </a:rPr>
              <a:t>;</a:t>
            </a:r>
          </a:p>
          <a:p>
            <a:pPr marL="304746" lvl="1" indent="0">
              <a:buNone/>
            </a:pPr>
            <a:r>
              <a:rPr lang="bg-BG" sz="1800" b="1" i="1" dirty="0">
                <a:solidFill>
                  <a:schemeClr val="tx2"/>
                </a:solidFill>
              </a:rPr>
              <a:t>   </a:t>
            </a:r>
            <a:r>
              <a:rPr lang="en-US" sz="1800" b="1" i="1" dirty="0">
                <a:solidFill>
                  <a:schemeClr val="tx2"/>
                </a:solidFill>
              </a:rPr>
              <a:t>public </a:t>
            </a:r>
            <a:r>
              <a:rPr lang="en-US" sz="1800" b="1" i="1" dirty="0" err="1">
                <a:solidFill>
                  <a:schemeClr val="tx2"/>
                </a:solidFill>
              </a:rPr>
              <a:t>ResourceWrapper</a:t>
            </a:r>
            <a:r>
              <a:rPr lang="en-US" sz="1800" b="1" i="1" dirty="0">
                <a:solidFill>
                  <a:schemeClr val="tx2"/>
                </a:solidFill>
              </a:rPr>
              <a:t>()</a:t>
            </a:r>
          </a:p>
          <a:p>
            <a:pPr marL="304746" lvl="1" indent="0">
              <a:buNone/>
            </a:pPr>
            <a:r>
              <a:rPr lang="bg-BG" sz="1800" b="1" i="1" dirty="0">
                <a:solidFill>
                  <a:schemeClr val="tx2"/>
                </a:solidFill>
              </a:rPr>
              <a:t>  </a:t>
            </a:r>
            <a:r>
              <a:rPr lang="en-US" sz="1800" b="1" i="1" dirty="0">
                <a:solidFill>
                  <a:schemeClr val="tx2"/>
                </a:solidFill>
              </a:rPr>
              <a:t>{         </a:t>
            </a:r>
          </a:p>
          <a:p>
            <a:pPr marL="304746" lvl="1" indent="0">
              <a:buNone/>
            </a:pPr>
            <a:r>
              <a:rPr lang="bg-BG" sz="1800" b="1" i="1" dirty="0">
                <a:solidFill>
                  <a:schemeClr val="tx2"/>
                </a:solidFill>
              </a:rPr>
              <a:t>    </a:t>
            </a:r>
            <a:r>
              <a:rPr lang="en-US" sz="1800" b="1" i="1" dirty="0">
                <a:solidFill>
                  <a:schemeClr val="tx2"/>
                </a:solidFill>
              </a:rPr>
              <a:t>// </a:t>
            </a:r>
            <a:r>
              <a:rPr lang="bg-BG" sz="1800" b="1" i="1" dirty="0">
                <a:solidFill>
                  <a:schemeClr val="tx2"/>
                </a:solidFill>
              </a:rPr>
              <a:t>Заделяне на ресурс тук</a:t>
            </a:r>
          </a:p>
          <a:p>
            <a:r>
              <a:rPr lang="bg-BG" sz="1800" i="1" dirty="0">
                <a:solidFill>
                  <a:schemeClr val="tx2"/>
                </a:solidFill>
              </a:rPr>
              <a:t>   }</a:t>
            </a:r>
          </a:p>
          <a:p>
            <a:r>
              <a:rPr lang="bg-BG" sz="1800" i="1" dirty="0">
                <a:solidFill>
                  <a:schemeClr val="tx2"/>
                </a:solidFill>
              </a:rPr>
              <a:t> </a:t>
            </a:r>
            <a:endParaRPr lang="ru-RU" sz="1800" i="1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351" y="2057400"/>
            <a:ext cx="5486061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1800" i="1" dirty="0"/>
              <a:t> </a:t>
            </a:r>
            <a:r>
              <a:rPr lang="bg-BG" sz="1800" i="1" dirty="0">
                <a:solidFill>
                  <a:schemeClr val="tx2"/>
                </a:solidFill>
              </a:rPr>
              <a:t>~ResourceWrapper()</a:t>
            </a:r>
          </a:p>
          <a:p>
            <a:r>
              <a:rPr lang="bg-BG" sz="1800" i="1" dirty="0"/>
              <a:t>  {         </a:t>
            </a:r>
            <a:endParaRPr lang="bg-BG" sz="1800" dirty="0"/>
          </a:p>
          <a:p>
            <a:r>
              <a:rPr lang="bg-BG" sz="1800" i="1" dirty="0"/>
              <a:t>    if (mResourceHandle != IntPtr.Zero)</a:t>
            </a:r>
            <a:endParaRPr lang="bg-BG" sz="1800" dirty="0"/>
          </a:p>
          <a:p>
            <a:r>
              <a:rPr lang="bg-BG" sz="1800" i="1" dirty="0"/>
              <a:t>     {</a:t>
            </a:r>
            <a:endParaRPr lang="bg-BG" sz="1800" dirty="0"/>
          </a:p>
          <a:p>
            <a:r>
              <a:rPr lang="bg-BG" sz="1800" i="1" dirty="0"/>
              <a:t>     // Освобождаване на ресурс тука              </a:t>
            </a:r>
            <a:endParaRPr lang="bg-BG" sz="1800" dirty="0"/>
          </a:p>
          <a:p>
            <a:r>
              <a:rPr lang="bg-BG" sz="1800" i="1" dirty="0"/>
              <a:t>     //... mResourceHandle = IntPtr.Zero;         </a:t>
            </a:r>
            <a:endParaRPr lang="bg-BG" sz="1800" dirty="0"/>
          </a:p>
          <a:p>
            <a:r>
              <a:rPr lang="bg-BG" sz="1800" i="1" dirty="0"/>
              <a:t>     }     </a:t>
            </a:r>
            <a:endParaRPr lang="bg-BG" sz="1800" dirty="0"/>
          </a:p>
          <a:p>
            <a:r>
              <a:rPr lang="bg-BG" sz="1800" i="1" dirty="0"/>
              <a:t>   }</a:t>
            </a:r>
            <a:endParaRPr lang="bg-BG" sz="1800" dirty="0"/>
          </a:p>
          <a:p>
            <a:r>
              <a:rPr lang="bg-BG" sz="1800" i="1" dirty="0"/>
              <a:t>}</a:t>
            </a:r>
            <a:endParaRPr lang="en-US" sz="1800" dirty="0"/>
          </a:p>
          <a:p>
            <a:endParaRPr lang="ru-RU" sz="1800" i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C861BF0-4FE3-4E75-BB37-3DEF72CBB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Създаването на обект, поддържащ финализация изисква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поста­вянето на указател във Finalization list</a:t>
            </a:r>
            <a:r>
              <a:rPr lang="bg-BG" dirty="0"/>
              <a:t>  и отнема малко повече време</a:t>
            </a:r>
          </a:p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Опашката Freachable </a:t>
            </a:r>
            <a:r>
              <a:rPr lang="bg-BG" dirty="0"/>
              <a:t>съдържа указатели към всички обекти, чиито </a:t>
            </a:r>
            <a:r>
              <a:rPr lang="bg-BG" b="1" dirty="0"/>
              <a:t>Finalize()</a:t>
            </a:r>
            <a:r>
              <a:rPr lang="bg-BG" dirty="0"/>
              <a:t> методи вече могат да се извикат. Всеки обект в опашката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 достъпен от приложението и не е отпадък</a:t>
            </a:r>
            <a:r>
              <a:rPr lang="bg-BG" i="1" dirty="0"/>
              <a:t>.</a:t>
            </a:r>
            <a:r>
              <a:rPr lang="bg-BG" dirty="0"/>
              <a:t> Т.е. Опашката  Freachable се счита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част от корените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приложението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Опашката </a:t>
            </a:r>
            <a:r>
              <a:rPr lang="en-US" dirty="0" err="1"/>
              <a:t>Freachable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46DBB4B-6123-41BD-8A75-C84DD9A12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030479"/>
          </a:xfrm>
        </p:spPr>
        <p:txBody>
          <a:bodyPr>
            <a:normAutofit/>
          </a:bodyPr>
          <a:lstStyle/>
          <a:p>
            <a:r>
              <a:rPr lang="bg-BG" sz="3200" dirty="0"/>
              <a:t>Финализацията е неефективна</a:t>
            </a:r>
          </a:p>
          <a:p>
            <a:r>
              <a:rPr lang="bg-BG" sz="3200" dirty="0"/>
              <a:t>Проблеми с нишките</a:t>
            </a:r>
          </a:p>
          <a:p>
            <a:pPr>
              <a:spcBef>
                <a:spcPts val="900"/>
              </a:spcBef>
              <a:spcAft>
                <a:spcPts val="300"/>
              </a:spcAft>
            </a:pPr>
            <a:r>
              <a:rPr lang="bg-BG" sz="3200" dirty="0"/>
              <a:t>Проблеми с реда на изпълнение на финализаторите</a:t>
            </a:r>
          </a:p>
          <a:p>
            <a:r>
              <a:rPr lang="bg-BG" sz="3200" dirty="0"/>
              <a:t>Не разчитайте само на финализацията за да освобожда­вате ресурси. Имплементирайте IDisposable и използвайте Finalize() методите съвместно с него.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Особности на финализацията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32B7B8B-FA0D-4F52-90A5-4B0E94DB6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525" y="7438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Ръчно управление на ресурсите с IDisposable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566821" y="4157863"/>
            <a:ext cx="6477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public interface </a:t>
            </a:r>
            <a:r>
              <a:rPr lang="en-US" dirty="0" err="1">
                <a:solidFill>
                  <a:schemeClr val="tx2"/>
                </a:solidFill>
              </a:rPr>
              <a:t>IDisposable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	void </a:t>
            </a:r>
            <a:r>
              <a:rPr lang="en-US" dirty="0" err="1">
                <a:solidFill>
                  <a:schemeClr val="tx2"/>
                </a:solidFill>
              </a:rPr>
              <a:t>Dispos</a:t>
            </a:r>
            <a:r>
              <a:rPr lang="bg-BG" dirty="0">
                <a:solidFill>
                  <a:schemeClr val="tx2"/>
                </a:solidFill>
              </a:rPr>
              <a:t>е();</a:t>
            </a:r>
          </a:p>
          <a:p>
            <a:r>
              <a:rPr lang="bg-BG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847012" y="4157863"/>
            <a:ext cx="2590800" cy="947537"/>
          </a:xfrm>
          <a:prstGeom prst="wedgeRoundRectCallout">
            <a:avLst>
              <a:gd name="adj1" fmla="val -71445"/>
              <a:gd name="adj2" fmla="val -161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Ето как изглежда този интерфейс: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813" y="1219201"/>
            <a:ext cx="11804822" cy="10667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Интерфейсът </a:t>
            </a:r>
            <a:r>
              <a:rPr lang="bg-BG" sz="3200" b="1" dirty="0"/>
              <a:t>IDisposable</a:t>
            </a:r>
            <a:r>
              <a:rPr lang="bg-BG" sz="3200" dirty="0"/>
              <a:t> се препоръчва от Microsoft в тези случаи, в които искате да гарантирате моментално освобождаване на ресурсите (вече знаете, че използването на </a:t>
            </a:r>
            <a:r>
              <a:rPr lang="bg-BG" sz="3200" b="1" dirty="0"/>
              <a:t>Finalize()</a:t>
            </a:r>
            <a:r>
              <a:rPr lang="bg-BG" sz="3200" dirty="0"/>
              <a:t> не го гарантира)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7F5C7BF-39C8-48BA-ABC2-DB761A4C0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90600"/>
            <a:ext cx="11804822" cy="5730879"/>
          </a:xfrm>
        </p:spPr>
        <p:txBody>
          <a:bodyPr>
            <a:noAutofit/>
          </a:bodyPr>
          <a:lstStyle/>
          <a:p>
            <a:r>
              <a:rPr lang="bg-BG" sz="2500" b="1" dirty="0"/>
              <a:t>Помогнете на GC като не й помагате</a:t>
            </a:r>
          </a:p>
          <a:p>
            <a:r>
              <a:rPr lang="bg-BG" sz="2500" dirty="0"/>
              <a:t>Почистването на поколение 0 се случва достатъчно често и е сравнително “евтино”</a:t>
            </a:r>
          </a:p>
          <a:p>
            <a:r>
              <a:rPr lang="bg-BG" sz="25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Дефинирайте финализатор само ако класът ви обгръща неуправляван ресурс!</a:t>
            </a:r>
          </a:p>
          <a:p>
            <a:r>
              <a:rPr lang="bg-BG" sz="2500" b="1" dirty="0"/>
              <a:t>Не създавайте обекти без да е необходимо</a:t>
            </a:r>
          </a:p>
          <a:p>
            <a:r>
              <a:rPr lang="bg-BG" sz="2500" b="1" dirty="0"/>
              <a:t>Не създавайте обекти с излишни полета</a:t>
            </a:r>
          </a:p>
          <a:p>
            <a:r>
              <a:rPr lang="bg-BG" sz="2500" b="1" dirty="0"/>
              <a:t>Не инициализирайте полетата в конструкторите</a:t>
            </a:r>
          </a:p>
          <a:p>
            <a:r>
              <a:rPr lang="bg-BG" sz="2500" b="1" dirty="0"/>
              <a:t>Не проектирайте излишно дълбоки йерархии</a:t>
            </a:r>
          </a:p>
          <a:p>
            <a:r>
              <a:rPr lang="bg-BG" sz="2500" b="1" dirty="0"/>
              <a:t>Заделете цялата памет, нужна за създаването на структура от данни, наведнъж</a:t>
            </a:r>
          </a:p>
          <a:p>
            <a:r>
              <a:rPr lang="bg-BG" sz="2500" dirty="0"/>
              <a:t>Избягвайте използването на отражение на типовете (reflection), </a:t>
            </a:r>
            <a:r>
              <a:rPr lang="bg-BG" sz="2500" b="1" dirty="0"/>
              <a:t>Използвайте възможно най-малко финализатори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Взаимодействие със системата за почистване на паметта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925C52F-5D67-448D-8672-73AB3A71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4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1068</Words>
  <Application>Microsoft Office PowerPoint</Application>
  <PresentationFormat>Custom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Verdana</vt:lpstr>
      <vt:lpstr>Wingdings</vt:lpstr>
      <vt:lpstr>Wingdings 2</vt:lpstr>
      <vt:lpstr>SoftUni 16x9</vt:lpstr>
      <vt:lpstr>PowerPoint Presentation</vt:lpstr>
      <vt:lpstr>Съдържание</vt:lpstr>
      <vt:lpstr>Какво е финализация?</vt:lpstr>
      <vt:lpstr>Деструктори</vt:lpstr>
      <vt:lpstr>Финализация – пример</vt:lpstr>
      <vt:lpstr>Опашката Freachable</vt:lpstr>
      <vt:lpstr>Особности на финализацията</vt:lpstr>
      <vt:lpstr>Ръчно управление на ресурсите с IDisposable</vt:lpstr>
      <vt:lpstr>Взаимодействие със системата за почистване на паметта</vt:lpstr>
      <vt:lpstr>Техниката “пулинг на ресурси”</vt:lpstr>
      <vt:lpstr>Памет, стек и хийп, разположение на обектите в паметта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2019-12-17T09:02:50Z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