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25"/>
  </p:notesMasterIdLst>
  <p:handoutMasterIdLst>
    <p:handoutMasterId r:id="rId26"/>
  </p:handoutMasterIdLst>
  <p:sldIdLst>
    <p:sldId id="394" r:id="rId3"/>
    <p:sldId id="571" r:id="rId4"/>
    <p:sldId id="607" r:id="rId5"/>
    <p:sldId id="608" r:id="rId6"/>
    <p:sldId id="609" r:id="rId7"/>
    <p:sldId id="610" r:id="rId8"/>
    <p:sldId id="611" r:id="rId9"/>
    <p:sldId id="612" r:id="rId10"/>
    <p:sldId id="613" r:id="rId11"/>
    <p:sldId id="614" r:id="rId12"/>
    <p:sldId id="615" r:id="rId13"/>
    <p:sldId id="616" r:id="rId14"/>
    <p:sldId id="617" r:id="rId15"/>
    <p:sldId id="618" r:id="rId16"/>
    <p:sldId id="619" r:id="rId17"/>
    <p:sldId id="620" r:id="rId18"/>
    <p:sldId id="621" r:id="rId19"/>
    <p:sldId id="622" r:id="rId20"/>
    <p:sldId id="623" r:id="rId21"/>
    <p:sldId id="624" r:id="rId22"/>
    <p:sldId id="594" r:id="rId23"/>
    <p:sldId id="481"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E3DED9B-B983-4335-9E48-79E67D3AC956}">
          <p14:sldIdLst>
            <p14:sldId id="394"/>
            <p14:sldId id="571"/>
            <p14:sldId id="607"/>
            <p14:sldId id="608"/>
            <p14:sldId id="609"/>
            <p14:sldId id="610"/>
            <p14:sldId id="611"/>
            <p14:sldId id="612"/>
            <p14:sldId id="613"/>
            <p14:sldId id="614"/>
            <p14:sldId id="615"/>
            <p14:sldId id="616"/>
            <p14:sldId id="617"/>
            <p14:sldId id="618"/>
            <p14:sldId id="619"/>
            <p14:sldId id="620"/>
            <p14:sldId id="621"/>
            <p14:sldId id="622"/>
            <p14:sldId id="623"/>
            <p14:sldId id="624"/>
          </p14:sldIdLst>
        </p14:section>
        <p14:section name="Conclusion" id="{E0B26FAA-8999-4435-AC4D-963ED647E7A5}">
          <p14:sldIdLst>
            <p14:sldId id="594"/>
            <p14:sldId id="48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a:extLst>
              <a:ext uri="{FF2B5EF4-FFF2-40B4-BE49-F238E27FC236}">
                <a16:creationId xmlns:a16="http://schemas.microsoft.com/office/drawing/2014/main" id="{6A0FC31E-03C8-41C3-8DF9-CB51DD7F087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50841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
        <p:nvSpPr>
          <p:cNvPr id="10" name="Footer Placeholder">
            <a:extLst>
              <a:ext uri="{FF2B5EF4-FFF2-40B4-BE49-F238E27FC236}">
                <a16:creationId xmlns:a16="http://schemas.microsoft.com/office/drawing/2014/main" id="{F8055D62-C95D-48C6-A76C-A2C1C12CFB2C}"/>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528409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0" name="Footer Placeholder">
            <a:extLst>
              <a:ext uri="{FF2B5EF4-FFF2-40B4-BE49-F238E27FC236}">
                <a16:creationId xmlns:a16="http://schemas.microsoft.com/office/drawing/2014/main" id="{85ED47AF-7D31-48B2-8221-D0DD8B0AC76A}"/>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04747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0" name="Footer Placeholder">
            <a:extLst>
              <a:ext uri="{FF2B5EF4-FFF2-40B4-BE49-F238E27FC236}">
                <a16:creationId xmlns:a16="http://schemas.microsoft.com/office/drawing/2014/main" id="{03D9DF00-292E-4854-9DC0-2B3F9856E508}"/>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975771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0" name="Footer Placeholder">
            <a:extLst>
              <a:ext uri="{FF2B5EF4-FFF2-40B4-BE49-F238E27FC236}">
                <a16:creationId xmlns:a16="http://schemas.microsoft.com/office/drawing/2014/main" id="{CE030EB3-E484-448F-813C-94766129DBA8}"/>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845062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0" name="Footer Placeholder">
            <a:extLst>
              <a:ext uri="{FF2B5EF4-FFF2-40B4-BE49-F238E27FC236}">
                <a16:creationId xmlns:a16="http://schemas.microsoft.com/office/drawing/2014/main" id="{9F49CDB4-D5DF-46DA-965F-1B2861FE39F4}"/>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564155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19</a:t>
            </a:fld>
            <a:endParaRPr lang="en-US" dirty="0"/>
          </a:p>
        </p:txBody>
      </p:sp>
      <p:sp>
        <p:nvSpPr>
          <p:cNvPr id="6" name="Footer Placeholder">
            <a:extLst>
              <a:ext uri="{FF2B5EF4-FFF2-40B4-BE49-F238E27FC236}">
                <a16:creationId xmlns:a16="http://schemas.microsoft.com/office/drawing/2014/main" id="{4A6919AC-5373-4D92-AFEA-ED672669084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028728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a:extLst>
              <a:ext uri="{FF2B5EF4-FFF2-40B4-BE49-F238E27FC236}">
                <a16:creationId xmlns:a16="http://schemas.microsoft.com/office/drawing/2014/main" id="{D0735646-A6B2-4F94-8730-490C061B75D8}"/>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300207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21</a:t>
            </a:fld>
            <a:endParaRPr lang="en-US" dirty="0">
              <a:solidFill>
                <a:prstClr val="black"/>
              </a:solidFill>
            </a:endParaRPr>
          </a:p>
        </p:txBody>
      </p:sp>
      <p:sp>
        <p:nvSpPr>
          <p:cNvPr id="6" name="Footer Placeholder">
            <a:extLst>
              <a:ext uri="{FF2B5EF4-FFF2-40B4-BE49-F238E27FC236}">
                <a16:creationId xmlns:a16="http://schemas.microsoft.com/office/drawing/2014/main" id="{FED08229-B0F9-4350-A30A-EAD6AF96E6C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536656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22</a:t>
            </a:fld>
            <a:endParaRPr lang="en-US" dirty="0"/>
          </a:p>
        </p:txBody>
      </p:sp>
      <p:sp>
        <p:nvSpPr>
          <p:cNvPr id="6" name="Footer Placeholder">
            <a:extLst>
              <a:ext uri="{FF2B5EF4-FFF2-40B4-BE49-F238E27FC236}">
                <a16:creationId xmlns:a16="http://schemas.microsoft.com/office/drawing/2014/main" id="{D7464BA1-05FD-4868-B07B-53C0C35963E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811362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a:extLst>
              <a:ext uri="{FF2B5EF4-FFF2-40B4-BE49-F238E27FC236}">
                <a16:creationId xmlns:a16="http://schemas.microsoft.com/office/drawing/2014/main" id="{4E2C3297-1B0D-485A-8A19-B1F31B43273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963972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4</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
        <p:nvSpPr>
          <p:cNvPr id="6" name="Footer Placeholder">
            <a:extLst>
              <a:ext uri="{FF2B5EF4-FFF2-40B4-BE49-F238E27FC236}">
                <a16:creationId xmlns:a16="http://schemas.microsoft.com/office/drawing/2014/main" id="{2AE292F6-33E3-41D6-8661-7DBE51CBB69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363155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
        <p:nvSpPr>
          <p:cNvPr id="10" name="Footer Placeholder">
            <a:extLst>
              <a:ext uri="{FF2B5EF4-FFF2-40B4-BE49-F238E27FC236}">
                <a16:creationId xmlns:a16="http://schemas.microsoft.com/office/drawing/2014/main" id="{0D9BE70E-9674-420B-933E-7D698706DC2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839776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a:extLst>
              <a:ext uri="{FF2B5EF4-FFF2-40B4-BE49-F238E27FC236}">
                <a16:creationId xmlns:a16="http://schemas.microsoft.com/office/drawing/2014/main" id="{27D9E5B6-C338-4382-8407-C3206936C3E5}"/>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067130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
        <p:nvSpPr>
          <p:cNvPr id="10" name="Footer Placeholder">
            <a:extLst>
              <a:ext uri="{FF2B5EF4-FFF2-40B4-BE49-F238E27FC236}">
                <a16:creationId xmlns:a16="http://schemas.microsoft.com/office/drawing/2014/main" id="{D5B3BA0B-EA5A-40B1-BB19-0C911174F53C}"/>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085012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0" name="Footer Placeholder">
            <a:extLst>
              <a:ext uri="{FF2B5EF4-FFF2-40B4-BE49-F238E27FC236}">
                <a16:creationId xmlns:a16="http://schemas.microsoft.com/office/drawing/2014/main" id="{72C4BAFA-FC9E-4881-9FD6-C9E3B89DF14E}"/>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886321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6" name="Footer Placeholder">
            <a:extLst>
              <a:ext uri="{FF2B5EF4-FFF2-40B4-BE49-F238E27FC236}">
                <a16:creationId xmlns:a16="http://schemas.microsoft.com/office/drawing/2014/main" id="{F3BB736C-A31A-43E2-86AC-D1EE7004354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877153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
        <p:nvSpPr>
          <p:cNvPr id="10" name="Footer Placeholder">
            <a:extLst>
              <a:ext uri="{FF2B5EF4-FFF2-40B4-BE49-F238E27FC236}">
                <a16:creationId xmlns:a16="http://schemas.microsoft.com/office/drawing/2014/main" id="{7A73BC19-7594-4274-BC78-E9631479417D}"/>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772905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softuni.foundation/" TargetMode="External"/><Relationship Id="rId10" Type="http://schemas.openxmlformats.org/officeDocument/2006/relationships/image" Target="../media/image20.jpeg"/><Relationship Id="rId4" Type="http://schemas.openxmlformats.org/officeDocument/2006/relationships/image" Target="../media/image17.png"/><Relationship Id="rId9" Type="http://schemas.openxmlformats.org/officeDocument/2006/relationships/hyperlink" Target="https://it-kariera.mon.bg/e-learn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a:t>Наследяване</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a:extLst>
              <a:ext uri="{FF2B5EF4-FFF2-40B4-BE49-F238E27FC236}">
                <a16:creationId xmlns:a16="http://schemas.microsoft.com/office/drawing/2014/main" id="{A0ADD6E4-664D-4B27-BE61-5A56E60D9702}"/>
              </a:ext>
            </a:extLst>
          </p:cNvPr>
          <p:cNvGrpSpPr/>
          <p:nvPr/>
        </p:nvGrpSpPr>
        <p:grpSpPr>
          <a:xfrm>
            <a:off x="745783" y="3352800"/>
            <a:ext cx="5476303" cy="2796555"/>
            <a:chOff x="745783" y="3352800"/>
            <a:chExt cx="5476303" cy="2796555"/>
          </a:xfrm>
        </p:grpSpPr>
        <p:pic>
          <p:nvPicPr>
            <p:cNvPr id="24" name="Picture 23" descr="http://softuni.bg">
              <a:extLst>
                <a:ext uri="{FF2B5EF4-FFF2-40B4-BE49-F238E27FC236}">
                  <a16:creationId xmlns:a16="http://schemas.microsoft.com/office/drawing/2014/main" id="{09FAB067-40A6-4A38-93D1-07FB4AB7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037455" y="3352800"/>
              <a:ext cx="1828798" cy="2006988"/>
            </a:xfrm>
            <a:prstGeom prst="rect">
              <a:avLst/>
            </a:prstGeom>
          </p:spPr>
        </p:pic>
        <p:sp>
          <p:nvSpPr>
            <p:cNvPr id="25" name="TextBox 24">
              <a:extLst>
                <a:ext uri="{FF2B5EF4-FFF2-40B4-BE49-F238E27FC236}">
                  <a16:creationId xmlns:a16="http://schemas.microsoft.com/office/drawing/2014/main" id="{4F5A4366-F5D6-4393-BD7A-141ED3660C17}"/>
                </a:ext>
              </a:extLst>
            </p:cNvPr>
            <p:cNvSpPr txBox="1"/>
            <p:nvPr/>
          </p:nvSpPr>
          <p:spPr>
            <a:xfrm rot="576164">
              <a:off x="5510032" y="3434219"/>
              <a:ext cx="712054" cy="356251"/>
            </a:xfrm>
            <a:prstGeom prst="rect">
              <a:avLst/>
            </a:prstGeom>
            <a:noFill/>
          </p:spPr>
          <p:txBody>
            <a:bodyPr wrap="none" rtlCol="0">
              <a:spAutoFit/>
            </a:bodyPr>
            <a:lstStyle/>
            <a:p>
              <a:pPr algn="ctr">
                <a:lnSpc>
                  <a:spcPct val="85000"/>
                </a:lnSpc>
              </a:pPr>
              <a:r>
                <a:rPr lang="bg-BG" sz="2000" b="1" spc="50" dirty="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56E2204D-C57C-439A-9210-E0B131EC6C08}"/>
                </a:ext>
              </a:extLst>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
        <p:nvSpPr>
          <p:cNvPr id="30" name="Subtitle 2">
            <a:extLst>
              <a:ext uri="{FF2B5EF4-FFF2-40B4-BE49-F238E27FC236}">
                <a16:creationId xmlns:a16="http://schemas.microsoft.com/office/drawing/2014/main" id="{7A108948-A7DC-44CF-97B7-B07DC511FD24}"/>
              </a:ext>
            </a:extLst>
          </p:cNvPr>
          <p:cNvSpPr>
            <a:spLocks noGrp="1"/>
          </p:cNvSpPr>
          <p:nvPr>
            <p:ph type="subTitle" idx="1"/>
          </p:nvPr>
        </p:nvSpPr>
        <p:spPr>
          <a:xfrm>
            <a:off x="4366414" y="1981200"/>
            <a:ext cx="7193956" cy="740855"/>
          </a:xfrm>
        </p:spPr>
        <p:txBody>
          <a:bodyPr/>
          <a:lstStyle/>
          <a:p>
            <a:r>
              <a:rPr lang="bg-BG" dirty="0"/>
              <a:t>Йерархии от класове</a:t>
            </a:r>
            <a:endParaRPr lang="en-US" dirty="0"/>
          </a:p>
        </p:txBody>
      </p:sp>
    </p:spTree>
    <p:extLst>
      <p:ext uri="{BB962C8B-B14F-4D97-AF65-F5344CB8AC3E}">
        <p14:creationId xmlns:p14="http://schemas.microsoft.com/office/powerpoint/2010/main" val="3652242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a:solidFill>
                  <a:schemeClr val="tx1">
                    <a:lumMod val="40000"/>
                    <a:lumOff val="60000"/>
                  </a:schemeClr>
                </a:solidFill>
              </a:rPr>
              <a:t>Наследените членове се използват както обикновено:</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Използване на наследени членове</a:t>
            </a:r>
            <a:endParaRPr lang="bg-BG" sz="4000" dirty="0"/>
          </a:p>
        </p:txBody>
      </p:sp>
      <p:sp>
        <p:nvSpPr>
          <p:cNvPr id="7" name="Text Placeholder 5"/>
          <p:cNvSpPr txBox="1">
            <a:spLocks/>
          </p:cNvSpPr>
          <p:nvPr/>
        </p:nvSpPr>
        <p:spPr>
          <a:xfrm>
            <a:off x="776555" y="1981200"/>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public void </a:t>
            </a:r>
            <a:r>
              <a:rPr lang="en-US" sz="3200" dirty="0">
                <a:solidFill>
                  <a:schemeClr val="tx2">
                    <a:lumMod val="75000"/>
                  </a:schemeClr>
                </a:solidFill>
              </a:rPr>
              <a:t>Sleep()</a:t>
            </a:r>
            <a:r>
              <a:rPr lang="en-US" sz="3200" dirty="0">
                <a:solidFill>
                  <a:schemeClr val="accent1">
                    <a:lumMod val="20000"/>
                    <a:lumOff val="80000"/>
                  </a:schemeClr>
                </a:solidFill>
              </a:rPr>
              <a:t> { … } }</a:t>
            </a:r>
          </a:p>
          <a:p>
            <a:r>
              <a:rPr lang="en-US" sz="3200" dirty="0">
                <a:solidFill>
                  <a:schemeClr val="accent1">
                    <a:lumMod val="20000"/>
                    <a:lumOff val="80000"/>
                  </a:schemeClr>
                </a:solidFill>
              </a:rPr>
              <a:t>class Student </a:t>
            </a:r>
            <a:r>
              <a:rPr lang="en-US" sz="3200" dirty="0">
                <a:solidFill>
                  <a:schemeClr val="tx2">
                    <a:lumMod val="75000"/>
                  </a:schemeClr>
                </a:solidFill>
              </a:rPr>
              <a:t>:</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Employee </a:t>
            </a:r>
            <a:r>
              <a:rPr lang="en-US" sz="3200" dirty="0">
                <a:solidFill>
                  <a:schemeClr val="tx2">
                    <a:lumMod val="75000"/>
                  </a:schemeClr>
                </a:solidFill>
              </a:rPr>
              <a:t>:</a:t>
            </a:r>
            <a:r>
              <a:rPr lang="en-US" sz="3200" dirty="0">
                <a:solidFill>
                  <a:schemeClr val="accent1">
                    <a:lumMod val="20000"/>
                    <a:lumOff val="80000"/>
                  </a:schemeClr>
                </a:solidFill>
              </a:rPr>
              <a:t> Person { … }</a:t>
            </a:r>
          </a:p>
        </p:txBody>
      </p:sp>
      <p:sp>
        <p:nvSpPr>
          <p:cNvPr id="10" name="Text Placeholder 5"/>
          <p:cNvSpPr txBox="1">
            <a:spLocks/>
          </p:cNvSpPr>
          <p:nvPr/>
        </p:nvSpPr>
        <p:spPr>
          <a:xfrm>
            <a:off x="776555" y="3886200"/>
            <a:ext cx="1069377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600" dirty="0">
                <a:solidFill>
                  <a:schemeClr val="accent1">
                    <a:lumMod val="20000"/>
                    <a:lumOff val="80000"/>
                  </a:schemeClr>
                </a:solidFill>
              </a:rPr>
              <a:t>Student student = new Student();</a:t>
            </a:r>
          </a:p>
          <a:p>
            <a:r>
              <a:rPr lang="en-US" sz="3600" dirty="0">
                <a:solidFill>
                  <a:schemeClr val="accent1">
                    <a:lumMod val="20000"/>
                    <a:lumOff val="80000"/>
                  </a:schemeClr>
                </a:solidFill>
              </a:rPr>
              <a:t>student.</a:t>
            </a:r>
            <a:r>
              <a:rPr lang="en-US" sz="3600" dirty="0">
                <a:solidFill>
                  <a:schemeClr val="tx2">
                    <a:lumMod val="75000"/>
                  </a:schemeClr>
                </a:solidFill>
              </a:rPr>
              <a:t>Sleep()</a:t>
            </a:r>
            <a:r>
              <a:rPr lang="en-US" sz="3600" dirty="0">
                <a:solidFill>
                  <a:schemeClr val="accent1">
                    <a:lumMod val="20000"/>
                    <a:lumOff val="80000"/>
                  </a:schemeClr>
                </a:solidFill>
              </a:rPr>
              <a:t>;</a:t>
            </a:r>
            <a:endParaRPr lang="en-GB" sz="3600" dirty="0">
              <a:solidFill>
                <a:schemeClr val="accent1">
                  <a:lumMod val="20000"/>
                  <a:lumOff val="80000"/>
                </a:schemeClr>
              </a:solidFill>
            </a:endParaRPr>
          </a:p>
          <a:p>
            <a:r>
              <a:rPr lang="en-US" sz="3600" dirty="0">
                <a:solidFill>
                  <a:schemeClr val="accent1">
                    <a:lumMod val="20000"/>
                    <a:lumOff val="80000"/>
                  </a:schemeClr>
                </a:solidFill>
              </a:rPr>
              <a:t>Employee employee = new Employee();</a:t>
            </a:r>
          </a:p>
          <a:p>
            <a:r>
              <a:rPr lang="en-GB" sz="3600" dirty="0">
                <a:solidFill>
                  <a:schemeClr val="accent1">
                    <a:lumMod val="20000"/>
                    <a:lumOff val="80000"/>
                  </a:schemeClr>
                </a:solidFill>
              </a:rPr>
              <a:t>employee.</a:t>
            </a:r>
            <a:r>
              <a:rPr lang="en-GB" sz="3600" dirty="0">
                <a:solidFill>
                  <a:schemeClr val="tx2">
                    <a:lumMod val="75000"/>
                  </a:schemeClr>
                </a:solidFill>
              </a:rPr>
              <a:t>Sleep()</a:t>
            </a:r>
            <a:r>
              <a:rPr lang="en-GB" sz="3600" dirty="0">
                <a:solidFill>
                  <a:schemeClr val="accent1">
                    <a:lumMod val="20000"/>
                    <a:lumOff val="80000"/>
                  </a:schemeClr>
                </a:solidFill>
              </a:rPr>
              <a:t>;</a:t>
            </a:r>
            <a:endParaRPr lang="en-US" sz="3600" dirty="0">
              <a:solidFill>
                <a:schemeClr val="accent1">
                  <a:lumMod val="20000"/>
                  <a:lumOff val="80000"/>
                </a:schemeClr>
              </a:solidFill>
            </a:endParaRPr>
          </a:p>
        </p:txBody>
      </p:sp>
      <p:sp>
        <p:nvSpPr>
          <p:cNvPr id="9" name="Slide Number Placeholder">
            <a:extLst>
              <a:ext uri="{FF2B5EF4-FFF2-40B4-BE49-F238E27FC236}">
                <a16:creationId xmlns:a16="http://schemas.microsoft.com/office/drawing/2014/main" id="{77524B56-B2FF-4EFD-BA02-BEB7A83493DC}"/>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Tree>
    <p:extLst>
      <p:ext uri="{BB962C8B-B14F-4D97-AF65-F5344CB8AC3E}">
        <p14:creationId xmlns:p14="http://schemas.microsoft.com/office/powerpoint/2010/main" val="2863220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3" y="990600"/>
            <a:ext cx="11804822" cy="5570355"/>
          </a:xfrm>
          <a:prstGeom prst="rect">
            <a:avLst/>
          </a:prstGeom>
        </p:spPr>
        <p:txBody>
          <a:bodyPr>
            <a:normAutofit/>
          </a:bodyPr>
          <a:lstStyle/>
          <a:p>
            <a:pPr marL="361950" indent="-361950">
              <a:lnSpc>
                <a:spcPct val="110000"/>
              </a:lnSpc>
            </a:pPr>
            <a:r>
              <a:rPr lang="bg-BG" dirty="0"/>
              <a:t>Конструкторите </a:t>
            </a:r>
            <a:r>
              <a:rPr lang="bg-BG" dirty="0">
                <a:solidFill>
                  <a:schemeClr val="tx2">
                    <a:lumMod val="75000"/>
                  </a:schemeClr>
                </a:solidFill>
              </a:rPr>
              <a:t>не се наследяват</a:t>
            </a:r>
            <a:endParaRPr lang="en-US" dirty="0">
              <a:solidFill>
                <a:schemeClr val="tx2">
                  <a:lumMod val="75000"/>
                </a:schemeClr>
              </a:solidFill>
            </a:endParaRPr>
          </a:p>
          <a:p>
            <a:pPr marL="361950" indent="-361950">
              <a:lnSpc>
                <a:spcPct val="110000"/>
              </a:lnSpc>
            </a:pPr>
            <a:r>
              <a:rPr lang="bg-BG" dirty="0"/>
              <a:t>Конструкторите</a:t>
            </a:r>
            <a:r>
              <a:rPr lang="en-US" dirty="0"/>
              <a:t> </a:t>
            </a:r>
            <a:r>
              <a:rPr lang="bg-BG" dirty="0">
                <a:solidFill>
                  <a:schemeClr val="tx2">
                    <a:lumMod val="75000"/>
                  </a:schemeClr>
                </a:solidFill>
              </a:rPr>
              <a:t>може да се ползват</a:t>
            </a:r>
            <a:r>
              <a:rPr lang="en-US" dirty="0"/>
              <a:t> </a:t>
            </a:r>
            <a:r>
              <a:rPr lang="bg-BG" dirty="0"/>
              <a:t>от дъщерните класове</a:t>
            </a: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Преизползване на конструктори</a:t>
            </a:r>
          </a:p>
        </p:txBody>
      </p:sp>
      <p:sp>
        <p:nvSpPr>
          <p:cNvPr id="6" name="Text Placeholder 5"/>
          <p:cNvSpPr txBox="1">
            <a:spLocks/>
          </p:cNvSpPr>
          <p:nvPr/>
        </p:nvSpPr>
        <p:spPr>
          <a:xfrm>
            <a:off x="836211" y="2538294"/>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Student </a:t>
            </a:r>
            <a:r>
              <a:rPr lang="en-US" sz="3200" dirty="0">
                <a:solidFill>
                  <a:schemeClr val="tx2">
                    <a:lumMod val="75000"/>
                  </a:schemeClr>
                </a:solidFill>
              </a:rPr>
              <a:t>:</a:t>
            </a:r>
            <a:r>
              <a:rPr lang="en-US" sz="3200" dirty="0">
                <a:solidFill>
                  <a:schemeClr val="accent1">
                    <a:lumMod val="20000"/>
                    <a:lumOff val="80000"/>
                  </a:schemeClr>
                </a:solidFill>
              </a:rPr>
              <a:t> Person {</a:t>
            </a:r>
          </a:p>
          <a:p>
            <a:r>
              <a:rPr lang="en-US" sz="3200" dirty="0">
                <a:solidFill>
                  <a:schemeClr val="accent1">
                    <a:lumMod val="20000"/>
                    <a:lumOff val="80000"/>
                  </a:schemeClr>
                </a:solidFill>
              </a:rPr>
              <a:t>  private School school;</a:t>
            </a:r>
          </a:p>
          <a:p>
            <a:r>
              <a:rPr lang="en-US" sz="3200" dirty="0">
                <a:solidFill>
                  <a:schemeClr val="accent1">
                    <a:lumMod val="20000"/>
                    <a:lumOff val="80000"/>
                  </a:schemeClr>
                </a:solidFill>
              </a:rPr>
              <a:t>  public Student(String name, School school)</a:t>
            </a:r>
          </a:p>
          <a:p>
            <a:r>
              <a:rPr lang="en-US" sz="3200" dirty="0">
                <a:solidFill>
                  <a:schemeClr val="accent1">
                    <a:lumMod val="20000"/>
                    <a:lumOff val="80000"/>
                  </a:schemeClr>
                </a:solidFill>
              </a:rPr>
              <a:t>    </a:t>
            </a:r>
            <a:r>
              <a:rPr lang="en-US" sz="3200" dirty="0">
                <a:solidFill>
                  <a:schemeClr val="tx2">
                    <a:lumMod val="75000"/>
                  </a:schemeClr>
                </a:solidFill>
              </a:rPr>
              <a:t>:base(</a:t>
            </a:r>
            <a:r>
              <a:rPr lang="en-US" sz="3200" dirty="0">
                <a:solidFill>
                  <a:schemeClr val="accent1">
                    <a:lumMod val="20000"/>
                    <a:lumOff val="80000"/>
                  </a:schemeClr>
                </a:solidFill>
              </a:rPr>
              <a:t>name</a:t>
            </a:r>
            <a:r>
              <a:rPr lang="en-US" sz="3200" dirty="0">
                <a:solidFill>
                  <a:schemeClr val="tx2">
                    <a:lumMod val="75000"/>
                  </a:schemeClr>
                </a:solidFill>
              </a:rPr>
              <a:t>)</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this.school = school;</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7" name="Slide Number Placeholder">
            <a:extLst>
              <a:ext uri="{FF2B5EF4-FFF2-40B4-BE49-F238E27FC236}">
                <a16:creationId xmlns:a16="http://schemas.microsoft.com/office/drawing/2014/main" id="{2E92BAE0-1C91-4278-97D5-F2D72E7A83BD}"/>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spTree>
    <p:extLst>
      <p:ext uri="{BB962C8B-B14F-4D97-AF65-F5344CB8AC3E}">
        <p14:creationId xmlns:p14="http://schemas.microsoft.com/office/powerpoint/2010/main" val="1468200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3" y="1066800"/>
            <a:ext cx="11804822" cy="5570355"/>
          </a:xfrm>
        </p:spPr>
        <p:txBody>
          <a:bodyPr/>
          <a:lstStyle/>
          <a:p>
            <a:r>
              <a:rPr lang="bg-BG" dirty="0"/>
              <a:t>Инстанцията на дъщерен клас</a:t>
            </a:r>
            <a:r>
              <a:rPr lang="en-GB" dirty="0"/>
              <a:t> </a:t>
            </a:r>
            <a:r>
              <a:rPr lang="bg-BG" dirty="0">
                <a:solidFill>
                  <a:schemeClr val="tx2">
                    <a:lumMod val="75000"/>
                  </a:schemeClr>
                </a:solidFill>
              </a:rPr>
              <a:t>съдръжа </a:t>
            </a:r>
            <a:r>
              <a:rPr lang="bg-BG" dirty="0"/>
              <a:t>инстанция на неговия базов клас</a:t>
            </a:r>
            <a:endParaRPr lang="en-US" dirty="0"/>
          </a:p>
        </p:txBody>
      </p:sp>
      <p:sp>
        <p:nvSpPr>
          <p:cNvPr id="10" name="Rectangle: Rounded Corners 9"/>
          <p:cNvSpPr/>
          <p:nvPr/>
        </p:nvSpPr>
        <p:spPr>
          <a:xfrm>
            <a:off x="696764" y="2350670"/>
            <a:ext cx="9055248" cy="2425831"/>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effectLst>
                  <a:outerShdw blurRad="38100" dist="38100" dir="2700000" algn="tl">
                    <a:srgbClr val="000000">
                      <a:alpha val="43137"/>
                    </a:srgbClr>
                  </a:outerShdw>
                </a:effectLst>
                <a:latin typeface="Consolas" panose="020B0609020204030204" pitchFamily="49" charset="0"/>
              </a:rPr>
              <a:t>Employee</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(Derived Class)</a:t>
            </a:r>
          </a:p>
          <a:p>
            <a:pPr algn="r"/>
            <a:endParaRPr lang="en-US" sz="2800" b="1" dirty="0">
              <a:effectLst>
                <a:outerShdw blurRad="38100" dist="38100" dir="2700000" algn="tl">
                  <a:srgbClr val="000000">
                    <a:alpha val="43137"/>
                  </a:srgbClr>
                </a:outerShdw>
              </a:effectLst>
              <a:latin typeface="Consolas" panose="020B0609020204030204" pitchFamily="49" charset="0"/>
            </a:endParaRPr>
          </a:p>
          <a:p>
            <a:pPr algn="r"/>
            <a:r>
              <a:rPr lang="en-GB" sz="2800" b="1" dirty="0">
                <a:effectLst>
                  <a:outerShdw blurRad="38100" dist="38100" dir="2700000" algn="tl">
                    <a:srgbClr val="000000">
                      <a:alpha val="43137"/>
                    </a:srgbClr>
                  </a:outerShdw>
                </a:effectLst>
                <a:latin typeface="Consolas" panose="020B0609020204030204" pitchFamily="49" charset="0"/>
              </a:rPr>
              <a:t>+Work():void</a:t>
            </a:r>
          </a:p>
        </p:txBody>
      </p:sp>
      <p:sp>
        <p:nvSpPr>
          <p:cNvPr id="13" name="Rectangle: Rounded Corners 12"/>
          <p:cNvSpPr/>
          <p:nvPr/>
        </p:nvSpPr>
        <p:spPr>
          <a:xfrm>
            <a:off x="684212" y="2338101"/>
            <a:ext cx="5195506" cy="413889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Student (Derived Class)</a:t>
            </a:r>
            <a:br>
              <a:rPr lang="en-GB" sz="2800" b="1" dirty="0">
                <a:effectLst>
                  <a:outerShdw blurRad="38100" dist="38100" dir="2700000" algn="tl">
                    <a:srgbClr val="000000">
                      <a:alpha val="43137"/>
                    </a:srgbClr>
                  </a:outerShdw>
                </a:effectLst>
                <a:latin typeface="Consolas" panose="020B0609020204030204" pitchFamily="49" charset="0"/>
              </a:rPr>
            </a:b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+Study():void</a:t>
            </a:r>
          </a:p>
        </p:txBody>
      </p:sp>
      <p:sp>
        <p:nvSpPr>
          <p:cNvPr id="12" name="Rectangle: Rounded Corners 11"/>
          <p:cNvSpPr/>
          <p:nvPr/>
        </p:nvSpPr>
        <p:spPr>
          <a:xfrm>
            <a:off x="926920" y="2590801"/>
            <a:ext cx="4710089" cy="20333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Person </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(Base Class)</a:t>
            </a:r>
          </a:p>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+Sleep():void</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4" name="Title 3"/>
          <p:cNvSpPr>
            <a:spLocks noGrp="1"/>
          </p:cNvSpPr>
          <p:nvPr>
            <p:ph type="title"/>
          </p:nvPr>
        </p:nvSpPr>
        <p:spPr/>
        <p:txBody>
          <a:bodyPr>
            <a:normAutofit/>
          </a:bodyPr>
          <a:lstStyle/>
          <a:p>
            <a:r>
              <a:rPr lang="bg-BG" dirty="0"/>
              <a:t>Наследяването е разширяване</a:t>
            </a:r>
            <a:endParaRPr lang="en-US" dirty="0"/>
          </a:p>
        </p:txBody>
      </p:sp>
      <p:sp>
        <p:nvSpPr>
          <p:cNvPr id="8" name="Slide Number Placeholder">
            <a:extLst>
              <a:ext uri="{FF2B5EF4-FFF2-40B4-BE49-F238E27FC236}">
                <a16:creationId xmlns:a16="http://schemas.microsoft.com/office/drawing/2014/main" id="{6DAA5174-11A4-4439-97AF-44263297E7DA}"/>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12</a:t>
            </a:fld>
            <a:endParaRPr lang="en-US" dirty="0">
              <a:solidFill>
                <a:prstClr val="white">
                  <a:tint val="75000"/>
                </a:prstClr>
              </a:solidFill>
            </a:endParaRPr>
          </a:p>
        </p:txBody>
      </p:sp>
    </p:spTree>
    <p:extLst>
      <p:ext uri="{BB962C8B-B14F-4D97-AF65-F5344CB8AC3E}">
        <p14:creationId xmlns:p14="http://schemas.microsoft.com/office/powerpoint/2010/main" val="237335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3" y="1066800"/>
            <a:ext cx="11804822" cy="5570355"/>
          </a:xfrm>
          <a:prstGeom prst="rect">
            <a:avLst/>
          </a:prstGeom>
        </p:spPr>
        <p:txBody>
          <a:bodyPr>
            <a:normAutofit/>
          </a:bodyPr>
          <a:lstStyle/>
          <a:p>
            <a:r>
              <a:rPr lang="bg-BG" noProof="1">
                <a:solidFill>
                  <a:schemeClr val="tx1">
                    <a:lumMod val="40000"/>
                    <a:lumOff val="60000"/>
                  </a:schemeClr>
                </a:solidFill>
              </a:rPr>
              <a:t>Наследяването има </a:t>
            </a:r>
            <a:r>
              <a:rPr lang="bg-BG" noProof="1">
                <a:solidFill>
                  <a:schemeClr val="tx2">
                    <a:lumMod val="75000"/>
                  </a:schemeClr>
                </a:solidFill>
              </a:rPr>
              <a:t>преходна връзка</a:t>
            </a: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Наследяване</a:t>
            </a:r>
            <a:endParaRPr lang="bg-BG" sz="4000" dirty="0"/>
          </a:p>
        </p:txBody>
      </p:sp>
      <p:sp>
        <p:nvSpPr>
          <p:cNvPr id="7" name="Text Placeholder 5"/>
          <p:cNvSpPr txBox="1">
            <a:spLocks/>
          </p:cNvSpPr>
          <p:nvPr/>
        </p:nvSpPr>
        <p:spPr>
          <a:xfrm>
            <a:off x="745935" y="1867633"/>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Student </a:t>
            </a:r>
            <a:r>
              <a:rPr lang="en-US" sz="3200" dirty="0">
                <a:solidFill>
                  <a:schemeClr val="tx2">
                    <a:lumMod val="75000"/>
                  </a:schemeClr>
                </a:solidFill>
              </a:rPr>
              <a:t>:</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CollegeStudent </a:t>
            </a:r>
            <a:r>
              <a:rPr lang="en-US" sz="3200" dirty="0">
                <a:solidFill>
                  <a:schemeClr val="tx2">
                    <a:lumMod val="75000"/>
                  </a:schemeClr>
                </a:solidFill>
              </a:rPr>
              <a:t>:</a:t>
            </a:r>
            <a:r>
              <a:rPr lang="en-US" sz="3200" dirty="0">
                <a:solidFill>
                  <a:schemeClr val="accent1">
                    <a:lumMod val="20000"/>
                    <a:lumOff val="80000"/>
                  </a:schemeClr>
                </a:solidFill>
              </a:rPr>
              <a:t> Student { … }</a:t>
            </a:r>
          </a:p>
        </p:txBody>
      </p:sp>
      <p:sp>
        <p:nvSpPr>
          <p:cNvPr id="9" name="Rectangle: Rounded Corners 8"/>
          <p:cNvSpPr/>
          <p:nvPr/>
        </p:nvSpPr>
        <p:spPr>
          <a:xfrm>
            <a:off x="2132012" y="38100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a:extLst>
              <a:ext uri="{FF2B5EF4-FFF2-40B4-BE49-F238E27FC236}">
                <a16:creationId xmlns:a16="http://schemas.microsoft.com/office/drawing/2014/main" id="{8CCBA388-62F6-47DF-89A6-F9B1C07F304C}"/>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13</a:t>
            </a:fld>
            <a:endParaRPr lang="en-US" dirty="0">
              <a:solidFill>
                <a:prstClr val="white">
                  <a:tint val="75000"/>
                </a:prstClr>
              </a:solidFill>
            </a:endParaRPr>
          </a:p>
        </p:txBody>
      </p:sp>
    </p:spTree>
    <p:extLst>
      <p:ext uri="{BB962C8B-B14F-4D97-AF65-F5344CB8AC3E}">
        <p14:creationId xmlns:p14="http://schemas.microsoft.com/office/powerpoint/2010/main" val="1413919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bg-BG" dirty="0"/>
              <a:t>В</a:t>
            </a:r>
            <a:r>
              <a:rPr lang="en-US" dirty="0"/>
              <a:t> C# </a:t>
            </a:r>
            <a:r>
              <a:rPr lang="bg-BG" dirty="0"/>
              <a:t>не се поддържа </a:t>
            </a:r>
            <a:r>
              <a:rPr lang="bg-BG" dirty="0">
                <a:solidFill>
                  <a:schemeClr val="tx2">
                    <a:lumMod val="75000"/>
                  </a:schemeClr>
                </a:solidFill>
              </a:rPr>
              <a:t>множествено</a:t>
            </a:r>
            <a:r>
              <a:rPr lang="en-US" dirty="0">
                <a:solidFill>
                  <a:schemeClr val="tx2">
                    <a:lumMod val="75000"/>
                  </a:schemeClr>
                </a:solidFill>
              </a:rPr>
              <a:t> </a:t>
            </a:r>
            <a:r>
              <a:rPr lang="bg-BG" dirty="0"/>
              <a:t>наследяване</a:t>
            </a:r>
            <a:endParaRPr lang="en-US" dirty="0"/>
          </a:p>
          <a:p>
            <a:pPr marL="404867" indent="-361950">
              <a:lnSpc>
                <a:spcPct val="110000"/>
              </a:lnSpc>
            </a:pPr>
            <a:r>
              <a:rPr lang="bg-BG" dirty="0"/>
              <a:t>Поддържа се само имплементиране на</a:t>
            </a:r>
            <a:r>
              <a:rPr lang="en-US" dirty="0"/>
              <a:t> </a:t>
            </a:r>
            <a:r>
              <a:rPr lang="bg-BG" dirty="0">
                <a:solidFill>
                  <a:schemeClr val="tx2">
                    <a:lumMod val="75000"/>
                  </a:schemeClr>
                </a:solidFill>
              </a:rPr>
              <a:t>множество интерфейси</a:t>
            </a:r>
            <a:endParaRPr lang="en-US" dirty="0">
              <a:solidFill>
                <a:schemeClr val="tx2">
                  <a:lumMod val="75000"/>
                </a:schemeClr>
              </a:solidFill>
            </a:endParaRP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Множествено наследяване</a:t>
            </a:r>
          </a:p>
        </p:txBody>
      </p:sp>
      <p:sp>
        <p:nvSpPr>
          <p:cNvPr id="6" name="Rectangle: Rounded Corners 5"/>
          <p:cNvSpPr/>
          <p:nvPr/>
        </p:nvSpPr>
        <p:spPr>
          <a:xfrm>
            <a:off x="2741612" y="3492876"/>
            <a:ext cx="2682691" cy="651538"/>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7" name="Rectangle: Rounded Corners 6"/>
          <p:cNvSpPr/>
          <p:nvPr/>
        </p:nvSpPr>
        <p:spPr>
          <a:xfrm>
            <a:off x="4418012" y="5016877"/>
            <a:ext cx="3505200" cy="651538"/>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8" name="Straight Arrow Connector 7"/>
          <p:cNvCxnSpPr>
            <a:cxnSpLocks/>
            <a:stCxn id="7" idx="0"/>
            <a:endCxn id="9" idx="2"/>
          </p:cNvCxnSpPr>
          <p:nvPr/>
        </p:nvCxnSpPr>
        <p:spPr>
          <a:xfrm flipV="1">
            <a:off x="6170612" y="4150592"/>
            <a:ext cx="1936383" cy="86628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3499054"/>
            <a:ext cx="2682691" cy="651538"/>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0" name="Straight Arrow Connector 9"/>
          <p:cNvCxnSpPr>
            <a:cxnSpLocks/>
            <a:stCxn id="7" idx="0"/>
            <a:endCxn id="6" idx="2"/>
          </p:cNvCxnSpPr>
          <p:nvPr/>
        </p:nvCxnSpPr>
        <p:spPr>
          <a:xfrm flipH="1" flipV="1">
            <a:off x="4082958" y="4144414"/>
            <a:ext cx="2087654" cy="87246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4222506"/>
            <a:ext cx="1219200" cy="117348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Slide Number Placeholder">
            <a:extLst>
              <a:ext uri="{FF2B5EF4-FFF2-40B4-BE49-F238E27FC236}">
                <a16:creationId xmlns:a16="http://schemas.microsoft.com/office/drawing/2014/main" id="{34CAAEF6-C04B-4D9B-8850-CABC54AA4B35}"/>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14</a:t>
            </a:fld>
            <a:endParaRPr lang="en-US" dirty="0">
              <a:solidFill>
                <a:prstClr val="white">
                  <a:tint val="75000"/>
                </a:prstClr>
              </a:solidFill>
            </a:endParaRPr>
          </a:p>
        </p:txBody>
      </p:sp>
    </p:spTree>
    <p:extLst>
      <p:ext uri="{BB962C8B-B14F-4D97-AF65-F5344CB8AC3E}">
        <p14:creationId xmlns:p14="http://schemas.microsoft.com/office/powerpoint/2010/main" val="2188240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413" y="1151121"/>
            <a:ext cx="11804822" cy="5570355"/>
          </a:xfrm>
          <a:prstGeom prst="rect">
            <a:avLst/>
          </a:prstGeom>
        </p:spPr>
        <p:txBody>
          <a:bodyPr>
            <a:normAutofit/>
          </a:bodyPr>
          <a:lstStyle/>
          <a:p>
            <a:pPr marL="361950" indent="-361950">
              <a:lnSpc>
                <a:spcPct val="110000"/>
              </a:lnSpc>
            </a:pPr>
            <a:r>
              <a:rPr lang="bg-BG" dirty="0"/>
              <a:t>Чрез ключовата дума</a:t>
            </a:r>
            <a:r>
              <a:rPr lang="en-US" dirty="0"/>
              <a:t> </a:t>
            </a:r>
            <a:r>
              <a:rPr lang="en-US" b="1" dirty="0">
                <a:solidFill>
                  <a:schemeClr val="tx2">
                    <a:lumMod val="75000"/>
                  </a:schemeClr>
                </a:solidFill>
                <a:latin typeface="Consolas" panose="020B0609020204030204" pitchFamily="49" charset="0"/>
              </a:rPr>
              <a:t>bas</a:t>
            </a:r>
            <a:r>
              <a:rPr lang="bg-BG" b="1" dirty="0">
                <a:solidFill>
                  <a:schemeClr val="tx2">
                    <a:lumMod val="75000"/>
                  </a:schemeClr>
                </a:solidFill>
                <a:latin typeface="Consolas" panose="020B0609020204030204" pitchFamily="49" charset="0"/>
              </a:rPr>
              <a:t>е</a:t>
            </a:r>
            <a:endParaRPr lang="en-US" dirty="0"/>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Достъп до членове на базовия клас</a:t>
            </a:r>
          </a:p>
        </p:txBody>
      </p:sp>
      <p:sp>
        <p:nvSpPr>
          <p:cNvPr id="6" name="Text Placeholder 5"/>
          <p:cNvSpPr txBox="1">
            <a:spLocks/>
          </p:cNvSpPr>
          <p:nvPr/>
        </p:nvSpPr>
        <p:spPr>
          <a:xfrm>
            <a:off x="455612" y="2011054"/>
            <a:ext cx="11353799"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Employee </a:t>
            </a:r>
            <a:r>
              <a:rPr lang="en-US" sz="3200" dirty="0">
                <a:solidFill>
                  <a:schemeClr val="tx2">
                    <a:lumMod val="75000"/>
                  </a:schemeClr>
                </a:solidFill>
              </a:rPr>
              <a:t>:</a:t>
            </a:r>
            <a:r>
              <a:rPr lang="en-US" sz="3200" dirty="0">
                <a:solidFill>
                  <a:schemeClr val="accent1">
                    <a:lumMod val="20000"/>
                    <a:lumOff val="80000"/>
                  </a:schemeClr>
                </a:solidFill>
              </a:rPr>
              <a:t> Person</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void Fire(string reasons) { </a:t>
            </a:r>
          </a:p>
          <a:p>
            <a:r>
              <a:rPr lang="en-US" sz="3200" dirty="0">
                <a:solidFill>
                  <a:schemeClr val="tx2">
                    <a:lumMod val="75000"/>
                  </a:schemeClr>
                </a:solidFill>
              </a:rPr>
              <a:t>    </a:t>
            </a:r>
            <a:r>
              <a:rPr lang="en-US" sz="3200" dirty="0">
                <a:solidFill>
                  <a:schemeClr val="accent1">
                    <a:lumMod val="20000"/>
                    <a:lumOff val="80000"/>
                  </a:schemeClr>
                </a:solidFill>
              </a:rPr>
              <a:t>Console.Writeline</a:t>
            </a:r>
          </a:p>
          <a:p>
            <a:r>
              <a:rPr lang="en-US" sz="3200" dirty="0">
                <a:solidFill>
                  <a:schemeClr val="accent1">
                    <a:lumMod val="20000"/>
                    <a:lumOff val="80000"/>
                  </a:schemeClr>
                </a:solidFill>
              </a:rPr>
              <a:t>    ($"{</a:t>
            </a:r>
            <a:r>
              <a:rPr lang="en-US" sz="3200" dirty="0">
                <a:solidFill>
                  <a:schemeClr val="tx2">
                    <a:lumMod val="75000"/>
                  </a:schemeClr>
                </a:solidFill>
              </a:rPr>
              <a:t>base.name</a:t>
            </a:r>
            <a:r>
              <a:rPr lang="en-US" sz="3200" dirty="0">
                <a:solidFill>
                  <a:schemeClr val="accent1">
                    <a:lumMod val="20000"/>
                    <a:lumOff val="80000"/>
                  </a:schemeClr>
                </a:solidFill>
              </a:rPr>
              <a:t>} got fired because {</a:t>
            </a:r>
            <a:r>
              <a:rPr lang="en-US" sz="3200" dirty="0">
                <a:solidFill>
                  <a:schemeClr val="tx2">
                    <a:lumMod val="75000"/>
                  </a:schemeClr>
                </a:solidFill>
              </a:rPr>
              <a:t>reasons</a:t>
            </a:r>
            <a:r>
              <a:rPr lang="en-US" sz="3200" dirty="0">
                <a:solidFill>
                  <a:schemeClr val="accent1">
                    <a:lumMod val="20000"/>
                    <a:lumOff val="80000"/>
                  </a:schemeClr>
                </a:solidFill>
              </a:rPr>
              <a:t>}");</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8" name="Slide Number Placeholder">
            <a:extLst>
              <a:ext uri="{FF2B5EF4-FFF2-40B4-BE49-F238E27FC236}">
                <a16:creationId xmlns:a16="http://schemas.microsoft.com/office/drawing/2014/main" id="{BF77EB6D-3431-4377-A993-EFB9E40096E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15</a:t>
            </a:fld>
            <a:endParaRPr lang="en-US" dirty="0">
              <a:solidFill>
                <a:prstClr val="white">
                  <a:tint val="75000"/>
                </a:prstClr>
              </a:solidFill>
            </a:endParaRPr>
          </a:p>
        </p:txBody>
      </p:sp>
    </p:spTree>
    <p:extLst>
      <p:ext uri="{BB962C8B-B14F-4D97-AF65-F5344CB8AC3E}">
        <p14:creationId xmlns:p14="http://schemas.microsoft.com/office/powerpoint/2010/main" val="15246850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Задача: Наследяване</a:t>
            </a:r>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633318" y="2998203"/>
            <a:ext cx="482238" cy="485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6932612" y="2575942"/>
            <a:ext cx="3998120" cy="1333473"/>
          </a:xfrm>
          <a:prstGeom prst="rect">
            <a:avLst/>
          </a:prstGeom>
        </p:spPr>
      </p:pic>
      <p:sp>
        <p:nvSpPr>
          <p:cNvPr id="14" name="Slide Number Placeholder">
            <a:extLst>
              <a:ext uri="{FF2B5EF4-FFF2-40B4-BE49-F238E27FC236}">
                <a16:creationId xmlns:a16="http://schemas.microsoft.com/office/drawing/2014/main" id="{24B542D4-6DD3-40FE-9F57-D204D054DA9D}"/>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16</a:t>
            </a:fld>
            <a:endParaRPr lang="en-US" dirty="0">
              <a:solidFill>
                <a:prstClr val="white">
                  <a:tint val="75000"/>
                </a:prstClr>
              </a:solidFill>
            </a:endParaRPr>
          </a:p>
        </p:txBody>
      </p:sp>
    </p:spTree>
    <p:extLst>
      <p:ext uri="{BB962C8B-B14F-4D97-AF65-F5344CB8AC3E}">
        <p14:creationId xmlns:p14="http://schemas.microsoft.com/office/powerpoint/2010/main" val="13380379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Задача</a:t>
            </a:r>
            <a:r>
              <a:rPr lang="en-US" sz="4000" dirty="0"/>
              <a:t>: </a:t>
            </a:r>
            <a:r>
              <a:rPr lang="bg-BG" sz="4000" dirty="0"/>
              <a:t>Наследяване на няколко нива</a:t>
            </a:r>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4931" y="3328467"/>
            <a:ext cx="476614" cy="46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4" name="Picture 23"/>
          <p:cNvPicPr/>
          <p:nvPr/>
        </p:nvPicPr>
        <p:blipFill>
          <a:blip r:embed="rId3">
            <a:extLst>
              <a:ext uri="{28A0092B-C50C-407E-A947-70E740481C1C}">
                <a14:useLocalDpi xmlns:a14="http://schemas.microsoft.com/office/drawing/2010/main" val="0"/>
              </a:ext>
            </a:extLst>
          </a:blip>
          <a:stretch>
            <a:fillRect/>
          </a:stretch>
        </p:blipFill>
        <p:spPr>
          <a:xfrm>
            <a:off x="6433461" y="2658157"/>
            <a:ext cx="5006682" cy="1770946"/>
          </a:xfrm>
          <a:prstGeom prst="rect">
            <a:avLst/>
          </a:prstGeom>
        </p:spPr>
      </p:pic>
      <p:sp>
        <p:nvSpPr>
          <p:cNvPr id="20" name="Slide Number Placeholder">
            <a:extLst>
              <a:ext uri="{FF2B5EF4-FFF2-40B4-BE49-F238E27FC236}">
                <a16:creationId xmlns:a16="http://schemas.microsoft.com/office/drawing/2014/main" id="{9F73001F-268E-4D2E-AF6C-17F7E96DACDA}"/>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17</a:t>
            </a:fld>
            <a:endParaRPr lang="en-US" dirty="0">
              <a:solidFill>
                <a:prstClr val="white">
                  <a:tint val="75000"/>
                </a:prstClr>
              </a:solidFill>
            </a:endParaRPr>
          </a:p>
        </p:txBody>
      </p:sp>
    </p:spTree>
    <p:extLst>
      <p:ext uri="{BB962C8B-B14F-4D97-AF65-F5344CB8AC3E}">
        <p14:creationId xmlns:p14="http://schemas.microsoft.com/office/powerpoint/2010/main" val="28066365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Задача: Йерархично наследяване</a:t>
            </a:r>
            <a:endParaRPr lang="bg-BG" sz="4000" dirty="0"/>
          </a:p>
        </p:txBody>
      </p:sp>
      <p:grpSp>
        <p:nvGrpSpPr>
          <p:cNvPr id="6" name="Group 5"/>
          <p:cNvGrpSpPr/>
          <p:nvPr/>
        </p:nvGrpSpPr>
        <p:grpSpPr>
          <a:xfrm>
            <a:off x="1282529"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797800"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577929" y="3077529"/>
            <a:ext cx="420770" cy="457285"/>
            <a:chOff x="2729348" y="2928467"/>
            <a:chExt cx="420770" cy="457285"/>
          </a:xfrm>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6391191" y="2895600"/>
            <a:ext cx="541421" cy="52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3626017"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4128130" y="3078461"/>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24" name="Picture 23"/>
          <p:cNvPicPr/>
          <p:nvPr/>
        </p:nvPicPr>
        <p:blipFill>
          <a:blip r:embed="rId3">
            <a:extLst>
              <a:ext uri="{28A0092B-C50C-407E-A947-70E740481C1C}">
                <a14:useLocalDpi xmlns:a14="http://schemas.microsoft.com/office/drawing/2010/main" val="0"/>
              </a:ext>
            </a:extLst>
          </a:blip>
          <a:stretch>
            <a:fillRect/>
          </a:stretch>
        </p:blipFill>
        <p:spPr>
          <a:xfrm>
            <a:off x="7327103" y="1905000"/>
            <a:ext cx="3428924" cy="2508009"/>
          </a:xfrm>
          <a:prstGeom prst="rect">
            <a:avLst/>
          </a:prstGeom>
        </p:spPr>
      </p:pic>
      <p:sp>
        <p:nvSpPr>
          <p:cNvPr id="25" name="Slide Number Placeholder">
            <a:extLst>
              <a:ext uri="{FF2B5EF4-FFF2-40B4-BE49-F238E27FC236}">
                <a16:creationId xmlns:a16="http://schemas.microsoft.com/office/drawing/2014/main" id="{8542499B-59FD-4C43-8CBB-4B003A0CAC8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18</a:t>
            </a:fld>
            <a:endParaRPr lang="en-US" dirty="0">
              <a:solidFill>
                <a:prstClr val="white">
                  <a:tint val="75000"/>
                </a:prstClr>
              </a:solidFill>
            </a:endParaRPr>
          </a:p>
        </p:txBody>
      </p:sp>
    </p:spTree>
    <p:extLst>
      <p:ext uri="{BB962C8B-B14F-4D97-AF65-F5344CB8AC3E}">
        <p14:creationId xmlns:p14="http://schemas.microsoft.com/office/powerpoint/2010/main" val="406584826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bg-BG" dirty="0"/>
              <a:t>Наследяване</a:t>
            </a:r>
            <a:endParaRPr lang="en-US" dirty="0"/>
          </a:p>
        </p:txBody>
      </p:sp>
      <p:sp>
        <p:nvSpPr>
          <p:cNvPr id="3" name="Subtitle 2"/>
          <p:cNvSpPr>
            <a:spLocks noGrp="1"/>
          </p:cNvSpPr>
          <p:nvPr>
            <p:ph type="body" idx="1"/>
          </p:nvPr>
        </p:nvSpPr>
        <p:spPr>
          <a:xfrm>
            <a:off x="1012084" y="5831062"/>
            <a:ext cx="9806728" cy="719034"/>
          </a:xfrm>
        </p:spPr>
        <p:txBody>
          <a:bodyPr/>
          <a:lstStyle/>
          <a:p>
            <a:r>
              <a:rPr lang="bg-BG" dirty="0"/>
              <a:t>Лаб</a:t>
            </a:r>
            <a:endParaRPr lang="en-US" dirty="0"/>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
        <p:nvSpPr>
          <p:cNvPr id="5" name="Slide Number Placeholder">
            <a:extLst>
              <a:ext uri="{FF2B5EF4-FFF2-40B4-BE49-F238E27FC236}">
                <a16:creationId xmlns:a16="http://schemas.microsoft.com/office/drawing/2014/main" id="{8B899928-26BD-44CE-B837-DCFE3C753C39}"/>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19</a:t>
            </a:fld>
            <a:endParaRPr lang="en-US" dirty="0">
              <a:solidFill>
                <a:prstClr val="white">
                  <a:tint val="75000"/>
                </a:prstClr>
              </a:solidFill>
            </a:endParaRPr>
          </a:p>
        </p:txBody>
      </p:sp>
    </p:spTree>
    <p:extLst>
      <p:ext uri="{BB962C8B-B14F-4D97-AF65-F5344CB8AC3E}">
        <p14:creationId xmlns:p14="http://schemas.microsoft.com/office/powerpoint/2010/main" val="213243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bg-BG" dirty="0"/>
              <a:t>Наследяване</a:t>
            </a:r>
            <a:endParaRPr lang="en-US" dirty="0"/>
          </a:p>
          <a:p>
            <a:pPr marL="442913" indent="-442913">
              <a:lnSpc>
                <a:spcPct val="100000"/>
              </a:lnSpc>
              <a:spcBef>
                <a:spcPts val="500"/>
              </a:spcBef>
              <a:buFontTx/>
              <a:buAutoNum type="arabicPeriod"/>
            </a:pPr>
            <a:r>
              <a:rPr lang="bg-BG" dirty="0"/>
              <a:t>Йерархии от класове</a:t>
            </a:r>
            <a:endParaRPr lang="en-US" dirty="0"/>
          </a:p>
          <a:p>
            <a:pPr marL="442913" indent="-442913">
              <a:lnSpc>
                <a:spcPct val="100000"/>
              </a:lnSpc>
              <a:spcBef>
                <a:spcPts val="500"/>
              </a:spcBef>
              <a:buFontTx/>
              <a:buAutoNum type="arabicPeriod"/>
            </a:pPr>
            <a:r>
              <a:rPr lang="bg-BG" dirty="0"/>
              <a:t>Наследяване в </a:t>
            </a:r>
            <a:r>
              <a:rPr lang="en-US" dirty="0"/>
              <a:t>C#</a:t>
            </a:r>
          </a:p>
          <a:p>
            <a:pPr marL="442913" indent="-442913">
              <a:lnSpc>
                <a:spcPct val="100000"/>
              </a:lnSpc>
              <a:spcBef>
                <a:spcPts val="500"/>
              </a:spcBef>
              <a:buFontTx/>
              <a:buAutoNum type="arabicPeriod"/>
            </a:pPr>
            <a:r>
              <a:rPr lang="bg-BG" dirty="0"/>
              <a:t>Достъп до членове на базовия клас</a:t>
            </a:r>
            <a:endParaRPr lang="en-US" dirty="0"/>
          </a:p>
        </p:txBody>
      </p:sp>
      <p:sp>
        <p:nvSpPr>
          <p:cNvPr id="6" name="Slide Number Placeholder">
            <a:extLst>
              <a:ext uri="{FF2B5EF4-FFF2-40B4-BE49-F238E27FC236}">
                <a16:creationId xmlns:a16="http://schemas.microsoft.com/office/drawing/2014/main" id="{FF508648-6D07-4E92-8989-FAF409CED9B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189283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bg-BG" sz="3200" dirty="0"/>
              <a:t>Наследяването е силен инструмент за </a:t>
            </a:r>
            <a:r>
              <a:rPr lang="bg-BG" sz="3200" dirty="0">
                <a:solidFill>
                  <a:schemeClr val="tx2">
                    <a:lumMod val="75000"/>
                  </a:schemeClr>
                </a:solidFill>
              </a:rPr>
              <a:t>преизползване на код</a:t>
            </a:r>
            <a:endParaRPr lang="en-US" sz="3200" dirty="0">
              <a:solidFill>
                <a:schemeClr val="tx2">
                  <a:lumMod val="75000"/>
                </a:schemeClr>
              </a:solidFill>
            </a:endParaRPr>
          </a:p>
          <a:p>
            <a:pPr marL="358775" indent="-358775">
              <a:lnSpc>
                <a:spcPct val="110000"/>
              </a:lnSpc>
            </a:pPr>
            <a:r>
              <a:rPr lang="bg-BG" sz="3200" dirty="0">
                <a:solidFill>
                  <a:schemeClr val="tx2">
                    <a:lumMod val="75000"/>
                  </a:schemeClr>
                </a:solidFill>
              </a:rPr>
              <a:t>Подкласа наследява</a:t>
            </a:r>
            <a:r>
              <a:rPr lang="en-US" sz="3200" dirty="0">
                <a:solidFill>
                  <a:schemeClr val="tx2">
                    <a:lumMod val="75000"/>
                  </a:schemeClr>
                </a:solidFill>
              </a:rPr>
              <a:t> </a:t>
            </a:r>
            <a:r>
              <a:rPr lang="bg-BG" sz="3200" dirty="0"/>
              <a:t>членове от </a:t>
            </a:r>
            <a:r>
              <a:rPr lang="bg-BG" sz="3200" dirty="0" err="1">
                <a:solidFill>
                  <a:schemeClr val="tx2">
                    <a:lumMod val="75000"/>
                  </a:schemeClr>
                </a:solidFill>
              </a:rPr>
              <a:t>суперкласа</a:t>
            </a:r>
            <a:endParaRPr lang="bg-BG" sz="3200" dirty="0">
              <a:solidFill>
                <a:schemeClr val="tx2">
                  <a:lumMod val="75000"/>
                </a:schemeClr>
              </a:solidFill>
            </a:endParaRPr>
          </a:p>
          <a:p>
            <a:pPr marL="0" indent="0">
              <a:lnSpc>
                <a:spcPct val="110000"/>
              </a:lnSpc>
              <a:buNone/>
            </a:pP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a:t>Какво научихме днес?</a:t>
            </a:r>
            <a:endParaRPr lang="en-US" dirty="0"/>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9581" y="3909861"/>
            <a:ext cx="3178806" cy="2358247"/>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a:extLst>
              <a:ext uri="{FF2B5EF4-FFF2-40B4-BE49-F238E27FC236}">
                <a16:creationId xmlns:a16="http://schemas.microsoft.com/office/drawing/2014/main" id="{8FFB7836-26C4-4B1A-B2A4-1A4D25C3AC7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20</a:t>
            </a:fld>
            <a:endParaRPr lang="en-US" dirty="0">
              <a:solidFill>
                <a:prstClr val="white">
                  <a:tint val="75000"/>
                </a:prstClr>
              </a:solidFill>
            </a:endParaRPr>
          </a:p>
        </p:txBody>
      </p:sp>
    </p:spTree>
    <p:extLst>
      <p:ext uri="{BB962C8B-B14F-4D97-AF65-F5344CB8AC3E}">
        <p14:creationId xmlns:p14="http://schemas.microsoft.com/office/powerpoint/2010/main" val="3820335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bg-BG" sz="4400" dirty="0"/>
              <a:t>Наследяване</a:t>
            </a:r>
            <a:endParaRPr lang="en-US" sz="4400"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3477083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a:extLst>
              <a:ext uri="{FF2B5EF4-FFF2-40B4-BE49-F238E27FC236}">
                <a16:creationId xmlns:a16="http://schemas.microsoft.com/office/drawing/2014/main" id="{40A26E2B-FAAA-4165-9B90-2760644E8132}"/>
              </a:ext>
            </a:extLst>
          </p:cNvPr>
          <p:cNvGrpSpPr/>
          <p:nvPr/>
        </p:nvGrpSpPr>
        <p:grpSpPr>
          <a:xfrm>
            <a:off x="2970212" y="5553269"/>
            <a:ext cx="6016452" cy="873381"/>
            <a:chOff x="2970212" y="5562600"/>
            <a:chExt cx="6016452" cy="873381"/>
          </a:xfrm>
        </p:grpSpPr>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a:extLst>
                <a:ext uri="{FF2B5EF4-FFF2-40B4-BE49-F238E27FC236}">
                  <a16:creationId xmlns:a16="http://schemas.microsoft.com/office/drawing/2014/main" id="{99622D04-ADD1-4DB1-A02F-2D61BE27A1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a:extLst>
                <a:ext uri="{FF2B5EF4-FFF2-40B4-BE49-F238E27FC236}">
                  <a16:creationId xmlns:a16="http://schemas.microsoft.com/office/drawing/2014/main" id="{C6B4761B-EE8B-460E-A5AF-6A003F2552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a:extLst>
                <a:ext uri="{FF2B5EF4-FFF2-40B4-BE49-F238E27FC236}">
                  <a16:creationId xmlns:a16="http://schemas.microsoft.com/office/drawing/2014/main" id="{E65F853D-4D5F-404D-B9AA-6840D11022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755F7E8E-76A4-46F1-B3F7-5335DDB095F8}"/>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22</a:t>
            </a:fld>
            <a:endParaRPr lang="en-US" dirty="0">
              <a:solidFill>
                <a:prstClr val="white">
                  <a:tint val="75000"/>
                </a:prstClr>
              </a:solidFill>
            </a:endParaRPr>
          </a:p>
        </p:txBody>
      </p:sp>
    </p:spTree>
    <p:extLst>
      <p:ext uri="{BB962C8B-B14F-4D97-AF65-F5344CB8AC3E}">
        <p14:creationId xmlns:p14="http://schemas.microsoft.com/office/powerpoint/2010/main" val="408378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bg-BG" dirty="0"/>
              <a:t>Наследяване</a:t>
            </a:r>
            <a:endParaRPr lang="en-US" dirty="0"/>
          </a:p>
        </p:txBody>
      </p:sp>
      <p:sp>
        <p:nvSpPr>
          <p:cNvPr id="7" name="Text Placeholder 6"/>
          <p:cNvSpPr>
            <a:spLocks noGrp="1"/>
          </p:cNvSpPr>
          <p:nvPr>
            <p:ph type="body" idx="1"/>
          </p:nvPr>
        </p:nvSpPr>
        <p:spPr/>
        <p:txBody>
          <a:bodyPr/>
          <a:lstStyle/>
          <a:p>
            <a:r>
              <a:rPr lang="bg-BG" dirty="0"/>
              <a:t>Разширяване на класове</a:t>
            </a:r>
            <a:endParaRPr lang="en-GB" dirty="0"/>
          </a:p>
        </p:txBody>
      </p:sp>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p:blipFill>
        <p:spPr bwMode="auto">
          <a:xfrm>
            <a:off x="3198812" y="914400"/>
            <a:ext cx="5562600" cy="3584673"/>
          </a:xfrm>
          <a:prstGeom prst="roundRect">
            <a:avLst>
              <a:gd name="adj" fmla="val 4766"/>
            </a:avLst>
          </a:prstGeom>
          <a:solidFill>
            <a:schemeClr val="tx1"/>
          </a:solidFill>
          <a:effectLst>
            <a:softEdge rad="63500"/>
          </a:effectLst>
        </p:spPr>
      </p:pic>
      <p:sp>
        <p:nvSpPr>
          <p:cNvPr id="5" name="Slide Number Placeholder">
            <a:extLst>
              <a:ext uri="{FF2B5EF4-FFF2-40B4-BE49-F238E27FC236}">
                <a16:creationId xmlns:a16="http://schemas.microsoft.com/office/drawing/2014/main" id="{88E36077-F11A-4C13-8819-48881894164F}"/>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341429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idx="1"/>
          </p:nvPr>
        </p:nvSpPr>
        <p:spPr/>
        <p:txBody>
          <a:bodyPr>
            <a:normAutofit/>
          </a:bodyPr>
          <a:lstStyle/>
          <a:p>
            <a:pPr>
              <a:lnSpc>
                <a:spcPct val="110000"/>
              </a:lnSpc>
            </a:pPr>
            <a:r>
              <a:rPr lang="bg-BG" dirty="0">
                <a:solidFill>
                  <a:schemeClr val="tx2">
                    <a:lumMod val="75000"/>
                  </a:schemeClr>
                </a:solidFill>
                <a:effectLst>
                  <a:outerShdw blurRad="38100" dist="38100" dir="2700000" algn="tl">
                    <a:srgbClr val="000000"/>
                  </a:outerShdw>
                </a:effectLst>
              </a:rPr>
              <a:t>Суперклас </a:t>
            </a:r>
            <a:r>
              <a:rPr lang="en-US" dirty="0"/>
              <a:t>– </a:t>
            </a:r>
            <a:r>
              <a:rPr lang="bg-BG" dirty="0"/>
              <a:t>родителски клас, базов клас</a:t>
            </a:r>
            <a:endParaRPr lang="en-US" dirty="0"/>
          </a:p>
          <a:p>
            <a:pPr lvl="1">
              <a:lnSpc>
                <a:spcPct val="110000"/>
              </a:lnSpc>
            </a:pPr>
            <a:r>
              <a:rPr lang="bg-BG" dirty="0"/>
              <a:t>Класът, който дава своите членове на дъщерния си клас</a:t>
            </a:r>
          </a:p>
          <a:p>
            <a:pPr>
              <a:lnSpc>
                <a:spcPct val="110000"/>
              </a:lnSpc>
            </a:pPr>
            <a:r>
              <a:rPr lang="bg-BG" dirty="0">
                <a:solidFill>
                  <a:schemeClr val="tx2">
                    <a:lumMod val="75000"/>
                  </a:schemeClr>
                </a:solidFill>
                <a:effectLst>
                  <a:outerShdw blurRad="38100" dist="38100" dir="2700000" algn="tl">
                    <a:srgbClr val="000000"/>
                  </a:outerShdw>
                </a:effectLst>
              </a:rPr>
              <a:t>Подклас</a:t>
            </a:r>
            <a:r>
              <a:rPr lang="en-US" dirty="0">
                <a:solidFill>
                  <a:schemeClr val="tx2">
                    <a:lumMod val="75000"/>
                  </a:schemeClr>
                </a:solidFill>
              </a:rPr>
              <a:t> </a:t>
            </a:r>
            <a:r>
              <a:rPr lang="en-US" dirty="0"/>
              <a:t>– </a:t>
            </a:r>
            <a:r>
              <a:rPr lang="bg-BG" dirty="0"/>
              <a:t>Дъщерен клас</a:t>
            </a:r>
            <a:r>
              <a:rPr lang="en-US" dirty="0"/>
              <a:t>, </a:t>
            </a:r>
            <a:r>
              <a:rPr lang="bg-BG" dirty="0"/>
              <a:t>производен клас</a:t>
            </a:r>
            <a:endParaRPr lang="en-US" dirty="0"/>
          </a:p>
          <a:p>
            <a:pPr lvl="1">
              <a:lnSpc>
                <a:spcPct val="110000"/>
              </a:lnSpc>
            </a:pPr>
            <a:r>
              <a:rPr lang="bg-BG" dirty="0"/>
              <a:t>Класът, който получава членове от своя базов клас</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bg-BG" dirty="0"/>
              <a:t>Наследяване</a:t>
            </a:r>
          </a:p>
        </p:txBody>
      </p:sp>
      <p:sp>
        <p:nvSpPr>
          <p:cNvPr id="5" name="Rectangle: Rounded Corners 4"/>
          <p:cNvSpPr>
            <a:spLocks noChangeArrowheads="1"/>
          </p:cNvSpPr>
          <p:nvPr/>
        </p:nvSpPr>
        <p:spPr bwMode="auto">
          <a:xfrm>
            <a:off x="3601105" y="4038600"/>
            <a:ext cx="5007904" cy="875598"/>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bg-BG" sz="4000" b="1" noProof="1">
                <a:solidFill>
                  <a:schemeClr val="tx2"/>
                </a:solidFill>
                <a:effectLst>
                  <a:outerShdw blurRad="38100" dist="38100" dir="2700000" algn="tl">
                    <a:srgbClr val="000000">
                      <a:alpha val="43137"/>
                    </a:srgbClr>
                  </a:outerShdw>
                </a:effectLst>
                <a:latin typeface="Consolas" pitchFamily="49" charset="0"/>
              </a:rPr>
              <a:t>Суперклас</a:t>
            </a:r>
            <a:endParaRPr lang="en-GB" sz="4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6" name="Rectangle: Rounded Corners 5"/>
          <p:cNvSpPr>
            <a:spLocks noChangeArrowheads="1"/>
          </p:cNvSpPr>
          <p:nvPr/>
        </p:nvSpPr>
        <p:spPr bwMode="auto">
          <a:xfrm>
            <a:off x="3601102" y="5672138"/>
            <a:ext cx="5007910" cy="799398"/>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bg-BG" sz="4000" b="1" noProof="1">
                <a:solidFill>
                  <a:schemeClr val="tx2"/>
                </a:solidFill>
                <a:effectLst>
                  <a:outerShdw blurRad="38100" dist="38100" dir="2700000" algn="tl">
                    <a:srgbClr val="000000">
                      <a:alpha val="43137"/>
                    </a:srgbClr>
                  </a:outerShdw>
                </a:effectLst>
                <a:latin typeface="Consolas" pitchFamily="49" charset="0"/>
              </a:rPr>
              <a:t>Подклас</a:t>
            </a:r>
            <a:endParaRPr lang="en-US" sz="4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7" name="Freeform 145"/>
          <p:cNvSpPr>
            <a:spLocks/>
          </p:cNvSpPr>
          <p:nvPr/>
        </p:nvSpPr>
        <p:spPr bwMode="auto">
          <a:xfrm flipH="1">
            <a:off x="6012016" y="5152071"/>
            <a:ext cx="110666"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5898778" y="4947605"/>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912812" y="5392966"/>
            <a:ext cx="2286000" cy="507298"/>
          </a:xfrm>
          <a:prstGeom prst="wedgeRoundRectCallout">
            <a:avLst>
              <a:gd name="adj1" fmla="val 68506"/>
              <a:gd name="adj2" fmla="val 525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Дъщерен</a:t>
            </a:r>
            <a:endParaRPr lang="bg-BG" sz="3200" dirty="0">
              <a:solidFill>
                <a:schemeClr val="tx2">
                  <a:lumMod val="75000"/>
                </a:schemeClr>
              </a:solidFill>
            </a:endParaRPr>
          </a:p>
        </p:txBody>
      </p:sp>
      <p:sp>
        <p:nvSpPr>
          <p:cNvPr id="10" name="AutoShape 6"/>
          <p:cNvSpPr>
            <a:spLocks noChangeArrowheads="1"/>
          </p:cNvSpPr>
          <p:nvPr/>
        </p:nvSpPr>
        <p:spPr bwMode="auto">
          <a:xfrm>
            <a:off x="8990012" y="3936298"/>
            <a:ext cx="1600200" cy="507298"/>
          </a:xfrm>
          <a:prstGeom prst="wedgeRoundRectCallout">
            <a:avLst>
              <a:gd name="adj1" fmla="val -66987"/>
              <a:gd name="adj2" fmla="val 60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Базов</a:t>
            </a:r>
            <a:endParaRPr lang="bg-BG" sz="3200" dirty="0">
              <a:solidFill>
                <a:schemeClr val="tx2">
                  <a:lumMod val="75000"/>
                </a:schemeClr>
              </a:solidFill>
            </a:endParaRPr>
          </a:p>
        </p:txBody>
      </p:sp>
      <p:sp>
        <p:nvSpPr>
          <p:cNvPr id="11" name="Slide Number Placeholder">
            <a:extLst>
              <a:ext uri="{FF2B5EF4-FFF2-40B4-BE49-F238E27FC236}">
                <a16:creationId xmlns:a16="http://schemas.microsoft.com/office/drawing/2014/main" id="{A5169366-F8D0-4F3E-8411-091448F164E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9959479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Наследяване </a:t>
            </a:r>
            <a:r>
              <a:rPr lang="en-US" dirty="0"/>
              <a:t>– </a:t>
            </a:r>
            <a:r>
              <a:rPr lang="bg-BG" dirty="0"/>
              <a:t>пример</a:t>
            </a:r>
            <a:endParaRPr lang="en-US" dirty="0"/>
          </a:p>
        </p:txBody>
      </p:sp>
      <p:sp>
        <p:nvSpPr>
          <p:cNvPr id="5" name="Rectangle 4"/>
          <p:cNvSpPr>
            <a:spLocks noChangeArrowheads="1"/>
          </p:cNvSpPr>
          <p:nvPr/>
        </p:nvSpPr>
        <p:spPr bwMode="auto">
          <a:xfrm>
            <a:off x="4608547"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4608547" y="2189163"/>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+Name: </a:t>
            </a:r>
            <a:r>
              <a:rPr lang="en-US" b="1" noProof="1">
                <a:solidFill>
                  <a:schemeClr val="tx2"/>
                </a:solidFill>
                <a:effectLst>
                  <a:outerShdw blurRad="38100" dist="38100" dir="2700000" algn="tl">
                    <a:srgbClr val="000000">
                      <a:alpha val="43137"/>
                    </a:srgbClr>
                  </a:outerShdw>
                </a:effectLst>
                <a:latin typeface="Consolas" pitchFamily="49" charset="0"/>
              </a:rPr>
              <a:t>s</a:t>
            </a:r>
            <a:r>
              <a:rPr lang="en-GB" b="1" noProof="1">
                <a:solidFill>
                  <a:schemeClr val="tx2"/>
                </a:solidFill>
                <a:effectLst>
                  <a:outerShdw blurRad="38100" dist="38100" dir="2700000" algn="tl">
                    <a:srgbClr val="000000">
                      <a:alpha val="43137"/>
                    </a:srgbClr>
                  </a:outerShdw>
                </a:effectLst>
                <a:latin typeface="Consolas" pitchFamily="49" charset="0"/>
              </a:rPr>
              <a:t>tring</a:t>
            </a:r>
          </a:p>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4608547" y="2981326"/>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579192"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Employee</a:t>
            </a:r>
          </a:p>
        </p:txBody>
      </p:sp>
      <p:sp>
        <p:nvSpPr>
          <p:cNvPr id="9" name="Rectangle 8"/>
          <p:cNvSpPr>
            <a:spLocks noChangeArrowheads="1"/>
          </p:cNvSpPr>
          <p:nvPr/>
        </p:nvSpPr>
        <p:spPr bwMode="auto">
          <a:xfrm>
            <a:off x="2579192" y="4935538"/>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579192" y="5727701"/>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642134"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Student</a:t>
            </a:r>
          </a:p>
        </p:txBody>
      </p:sp>
      <p:sp>
        <p:nvSpPr>
          <p:cNvPr id="12" name="Rectangle 11"/>
          <p:cNvSpPr>
            <a:spLocks noChangeArrowheads="1"/>
          </p:cNvSpPr>
          <p:nvPr/>
        </p:nvSpPr>
        <p:spPr bwMode="auto">
          <a:xfrm>
            <a:off x="6642134" y="4945063"/>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642134" y="5737226"/>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5211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5002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7257787"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7048427"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AutoShape 6"/>
          <p:cNvSpPr>
            <a:spLocks noChangeArrowheads="1"/>
          </p:cNvSpPr>
          <p:nvPr/>
        </p:nvSpPr>
        <p:spPr bwMode="auto">
          <a:xfrm>
            <a:off x="431815" y="3495631"/>
            <a:ext cx="3565967" cy="596198"/>
          </a:xfrm>
          <a:prstGeom prst="wedgeRoundRectCallout">
            <a:avLst>
              <a:gd name="adj1" fmla="val 58646"/>
              <a:gd name="adj2" fmla="val 921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Производен клас</a:t>
            </a:r>
            <a:endParaRPr lang="bg-BG" sz="3200" dirty="0">
              <a:solidFill>
                <a:schemeClr val="tx2">
                  <a:lumMod val="75000"/>
                </a:schemeClr>
              </a:solidFill>
            </a:endParaRPr>
          </a:p>
        </p:txBody>
      </p:sp>
      <p:sp>
        <p:nvSpPr>
          <p:cNvPr id="22" name="AutoShape 6"/>
          <p:cNvSpPr>
            <a:spLocks noChangeArrowheads="1"/>
          </p:cNvSpPr>
          <p:nvPr/>
        </p:nvSpPr>
        <p:spPr bwMode="auto">
          <a:xfrm>
            <a:off x="8394812" y="3495631"/>
            <a:ext cx="3414600" cy="596198"/>
          </a:xfrm>
          <a:prstGeom prst="wedgeRoundRectCallout">
            <a:avLst>
              <a:gd name="adj1" fmla="val -53889"/>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Производен клас</a:t>
            </a:r>
            <a:endParaRPr lang="bg-BG" sz="3200" dirty="0">
              <a:solidFill>
                <a:schemeClr val="tx2">
                  <a:lumMod val="75000"/>
                </a:schemeClr>
              </a:solidFill>
            </a:endParaRPr>
          </a:p>
        </p:txBody>
      </p:sp>
      <p:sp>
        <p:nvSpPr>
          <p:cNvPr id="23" name="AutoShape 6"/>
          <p:cNvSpPr>
            <a:spLocks noChangeArrowheads="1"/>
          </p:cNvSpPr>
          <p:nvPr/>
        </p:nvSpPr>
        <p:spPr bwMode="auto">
          <a:xfrm>
            <a:off x="6870812" y="742244"/>
            <a:ext cx="2286000" cy="596198"/>
          </a:xfrm>
          <a:prstGeom prst="wedgeRoundRectCallout">
            <a:avLst>
              <a:gd name="adj1" fmla="val -73036"/>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Базов клас</a:t>
            </a:r>
            <a:endParaRPr lang="bg-BG" sz="3200" dirty="0">
              <a:solidFill>
                <a:schemeClr val="tx2">
                  <a:lumMod val="75000"/>
                </a:schemeClr>
              </a:solidFill>
            </a:endParaRPr>
          </a:p>
        </p:txBody>
      </p:sp>
      <p:sp>
        <p:nvSpPr>
          <p:cNvPr id="24" name="Slide Number Placeholder">
            <a:extLst>
              <a:ext uri="{FF2B5EF4-FFF2-40B4-BE49-F238E27FC236}">
                <a16:creationId xmlns:a16="http://schemas.microsoft.com/office/drawing/2014/main" id="{7A10972F-02C9-493B-B7A9-2D098387DC3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161126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bg-BG" dirty="0">
                <a:solidFill>
                  <a:schemeClr val="tx2">
                    <a:lumMod val="75000"/>
                  </a:schemeClr>
                </a:solidFill>
                <a:latin typeface="+mn-lt"/>
                <a:ea typeface="+mn-ea"/>
                <a:cs typeface="+mn-cs"/>
              </a:rPr>
              <a:t>Наследяването </a:t>
            </a:r>
            <a:r>
              <a:rPr lang="bg-BG" dirty="0"/>
              <a:t>води до </a:t>
            </a:r>
            <a:r>
              <a:rPr lang="bg-BG" dirty="0">
                <a:solidFill>
                  <a:schemeClr val="tx2">
                    <a:lumMod val="75000"/>
                  </a:schemeClr>
                </a:solidFill>
              </a:rPr>
              <a:t>йерархии</a:t>
            </a:r>
            <a:r>
              <a:rPr lang="en-US" dirty="0">
                <a:latin typeface="+mn-lt"/>
                <a:ea typeface="+mn-ea"/>
                <a:cs typeface="+mn-cs"/>
              </a:rPr>
              <a:t> </a:t>
            </a:r>
            <a:r>
              <a:rPr lang="bg-BG" dirty="0"/>
              <a:t>от класове и/или интерфейси</a:t>
            </a:r>
            <a:r>
              <a:rPr lang="bg-BG" dirty="0">
                <a:latin typeface="+mn-lt"/>
                <a:ea typeface="+mn-ea"/>
                <a:cs typeface="+mn-cs"/>
              </a:rPr>
              <a:t> в приложението</a:t>
            </a:r>
            <a:r>
              <a:rPr lang="en-US" dirty="0">
                <a:latin typeface="+mn-lt"/>
                <a:ea typeface="+mn-ea"/>
                <a:cs typeface="+mn-cs"/>
              </a:rPr>
              <a:t>:</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bg-BG" sz="4000" dirty="0"/>
              <a:t>Йерархия от класове</a:t>
            </a:r>
          </a:p>
        </p:txBody>
      </p:sp>
      <p:grpSp>
        <p:nvGrpSpPr>
          <p:cNvPr id="56" name="Group 55"/>
          <p:cNvGrpSpPr/>
          <p:nvPr/>
        </p:nvGrpSpPr>
        <p:grpSpPr>
          <a:xfrm>
            <a:off x="1217612" y="2590800"/>
            <a:ext cx="9141619" cy="3810000"/>
            <a:chOff x="457200" y="2587625"/>
            <a:chExt cx="6858000" cy="3387725"/>
          </a:xfrm>
        </p:grpSpPr>
        <p:sp>
          <p:nvSpPr>
            <p:cNvPr id="2058" name="Text Box 16"/>
            <p:cNvSpPr txBox="1">
              <a:spLocks noChangeArrowheads="1"/>
            </p:cNvSpPr>
            <p:nvPr/>
          </p:nvSpPr>
          <p:spPr bwMode="auto">
            <a:xfrm>
              <a:off x="2943226" y="2587625"/>
              <a:ext cx="2314574"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Game</a:t>
              </a:r>
            </a:p>
          </p:txBody>
        </p:sp>
        <p:sp>
          <p:nvSpPr>
            <p:cNvPr id="2059" name="Text Box 17"/>
            <p:cNvSpPr txBox="1">
              <a:spLocks noChangeArrowheads="1"/>
            </p:cNvSpPr>
            <p:nvPr/>
          </p:nvSpPr>
          <p:spPr bwMode="auto">
            <a:xfrm>
              <a:off x="4476750" y="3590925"/>
              <a:ext cx="283845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MultiplePlayersGame</a:t>
              </a:r>
            </a:p>
          </p:txBody>
        </p:sp>
        <p:sp>
          <p:nvSpPr>
            <p:cNvPr id="2060" name="Text Box 18"/>
            <p:cNvSpPr txBox="1">
              <a:spLocks noChangeArrowheads="1"/>
            </p:cNvSpPr>
            <p:nvPr/>
          </p:nvSpPr>
          <p:spPr bwMode="auto">
            <a:xfrm>
              <a:off x="44196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BoardGame</a:t>
              </a:r>
            </a:p>
          </p:txBody>
        </p:sp>
        <p:sp>
          <p:nvSpPr>
            <p:cNvPr id="2061" name="Text Box 19"/>
            <p:cNvSpPr txBox="1">
              <a:spLocks noChangeArrowheads="1"/>
            </p:cNvSpPr>
            <p:nvPr/>
          </p:nvSpPr>
          <p:spPr bwMode="auto">
            <a:xfrm>
              <a:off x="3733800" y="5591175"/>
              <a:ext cx="1371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Chess</a:t>
              </a:r>
            </a:p>
          </p:txBody>
        </p:sp>
        <p:sp>
          <p:nvSpPr>
            <p:cNvPr id="2062" name="Text Box 20"/>
            <p:cNvSpPr txBox="1">
              <a:spLocks noChangeArrowheads="1"/>
            </p:cNvSpPr>
            <p:nvPr/>
          </p:nvSpPr>
          <p:spPr bwMode="auto">
            <a:xfrm>
              <a:off x="5334000" y="558800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Backgammon</a:t>
              </a:r>
            </a:p>
          </p:txBody>
        </p:sp>
        <p:sp>
          <p:nvSpPr>
            <p:cNvPr id="2063" name="Text Box 21"/>
            <p:cNvSpPr txBox="1">
              <a:spLocks noChangeArrowheads="1"/>
            </p:cNvSpPr>
            <p:nvPr/>
          </p:nvSpPr>
          <p:spPr bwMode="auto">
            <a:xfrm>
              <a:off x="1143000" y="3590925"/>
              <a:ext cx="2514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SinglePlayerGame</a:t>
              </a: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Minesweeper</a:t>
              </a:r>
            </a:p>
          </p:txBody>
        </p:sp>
        <p:sp>
          <p:nvSpPr>
            <p:cNvPr id="41" name="Text Box 18"/>
            <p:cNvSpPr txBox="1">
              <a:spLocks noChangeArrowheads="1"/>
            </p:cNvSpPr>
            <p:nvPr/>
          </p:nvSpPr>
          <p:spPr bwMode="auto">
            <a:xfrm>
              <a:off x="25908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Solitaire</a:t>
              </a: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t>
              </a:r>
            </a:p>
          </p:txBody>
        </p:sp>
      </p:grpSp>
      <p:sp>
        <p:nvSpPr>
          <p:cNvPr id="57" name="Freeform 147"/>
          <p:cNvSpPr>
            <a:spLocks/>
          </p:cNvSpPr>
          <p:nvPr/>
        </p:nvSpPr>
        <p:spPr bwMode="auto">
          <a:xfrm>
            <a:off x="3642680" y="4261452"/>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3789134" y="4430880"/>
            <a:ext cx="69391"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3249083" y="5715001"/>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sz="2000" b="1" noProof="1">
                <a:solidFill>
                  <a:schemeClr val="tx2"/>
                </a:solidFill>
                <a:effectLst>
                  <a:outerShdw blurRad="38100" dist="38100" dir="2700000" algn="tl">
                    <a:srgbClr val="000000">
                      <a:alpha val="43137"/>
                    </a:srgbClr>
                  </a:outerShdw>
                </a:effectLst>
                <a:latin typeface="Consolas" pitchFamily="49" charset="0"/>
              </a:rPr>
              <a:t>…</a:t>
            </a:r>
          </a:p>
        </p:txBody>
      </p:sp>
      <p:sp>
        <p:nvSpPr>
          <p:cNvPr id="34" name="AutoShape 6"/>
          <p:cNvSpPr>
            <a:spLocks noChangeArrowheads="1"/>
          </p:cNvSpPr>
          <p:nvPr/>
        </p:nvSpPr>
        <p:spPr bwMode="auto">
          <a:xfrm>
            <a:off x="7915636" y="1905000"/>
            <a:ext cx="3815195" cy="1374314"/>
          </a:xfrm>
          <a:prstGeom prst="wedgeRoundRectCallout">
            <a:avLst>
              <a:gd name="adj1" fmla="val -58173"/>
              <a:gd name="adj2" fmla="val 1845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a:solidFill>
                  <a:srgbClr val="FFFFFF"/>
                </a:solidFill>
              </a:rPr>
              <a:t>Базовите класове съдържат общи характеристики</a:t>
            </a:r>
            <a:endParaRPr lang="bg-BG" sz="2800" dirty="0">
              <a:solidFill>
                <a:schemeClr val="tx2">
                  <a:lumMod val="75000"/>
                </a:schemeClr>
              </a:solidFill>
            </a:endParaRPr>
          </a:p>
        </p:txBody>
      </p:sp>
      <p:sp>
        <p:nvSpPr>
          <p:cNvPr id="38" name="Slide Number Placeholder">
            <a:extLst>
              <a:ext uri="{FF2B5EF4-FFF2-40B4-BE49-F238E27FC236}">
                <a16:creationId xmlns:a16="http://schemas.microsoft.com/office/drawing/2014/main" id="{4011F885-686E-43D0-863F-157F59D3562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3161154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bg-BG" dirty="0"/>
              <a:t>Йерархия от класове </a:t>
            </a:r>
            <a:r>
              <a:rPr lang="en-GB" dirty="0"/>
              <a:t>– </a:t>
            </a:r>
            <a:r>
              <a:rPr lang="en-US" dirty="0"/>
              <a:t>C# Collection</a:t>
            </a:r>
            <a:endParaRPr lang="bg-BG"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53" y="1676400"/>
            <a:ext cx="10593119" cy="4114800"/>
          </a:xfrm>
          <a:prstGeom prst="rect">
            <a:avLst/>
          </a:prstGeom>
          <a:effectLst>
            <a:glow>
              <a:schemeClr val="accent1"/>
            </a:glow>
            <a:softEdge rad="0"/>
          </a:effectLst>
        </p:spPr>
      </p:pic>
      <p:sp>
        <p:nvSpPr>
          <p:cNvPr id="5" name="Slide Number Placeholder">
            <a:extLst>
              <a:ext uri="{FF2B5EF4-FFF2-40B4-BE49-F238E27FC236}">
                <a16:creationId xmlns:a16="http://schemas.microsoft.com/office/drawing/2014/main" id="{E8C9A170-4BCD-418B-BAC6-8B6FF8C8E1B6}"/>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396382486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bg-BG" dirty="0"/>
              <a:t>В </a:t>
            </a:r>
            <a:r>
              <a:rPr lang="en-US" dirty="0"/>
              <a:t>C# </a:t>
            </a:r>
            <a:r>
              <a:rPr lang="bg-BG" dirty="0"/>
              <a:t>наследяването се отбелязва чрез</a:t>
            </a:r>
            <a:r>
              <a:rPr lang="en-US" dirty="0"/>
              <a:t> </a:t>
            </a:r>
            <a:r>
              <a:rPr lang="en-US" b="1" dirty="0">
                <a:solidFill>
                  <a:schemeClr val="tx2">
                    <a:lumMod val="75000"/>
                  </a:schemeClr>
                </a:solidFill>
              </a:rPr>
              <a:t>:</a:t>
            </a:r>
            <a:r>
              <a:rPr lang="en-US" dirty="0"/>
              <a:t> </a:t>
            </a:r>
            <a:r>
              <a:rPr lang="bg-BG" dirty="0"/>
              <a:t>оператора</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Наследяване в </a:t>
            </a:r>
            <a:r>
              <a:rPr lang="en-US" sz="4000" dirty="0"/>
              <a:t>C#</a:t>
            </a:r>
            <a:endParaRPr lang="bg-BG" sz="4000" dirty="0"/>
          </a:p>
        </p:txBody>
      </p:sp>
      <p:sp>
        <p:nvSpPr>
          <p:cNvPr id="7" name="Text Placeholder 5"/>
          <p:cNvSpPr txBox="1">
            <a:spLocks/>
          </p:cNvSpPr>
          <p:nvPr/>
        </p:nvSpPr>
        <p:spPr>
          <a:xfrm>
            <a:off x="745935" y="1981200"/>
            <a:ext cx="106062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class Person { … }</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class Student </a:t>
            </a:r>
            <a:r>
              <a:rPr lang="en-US" sz="2800" dirty="0">
                <a:solidFill>
                  <a:schemeClr val="tx2">
                    <a:lumMod val="75000"/>
                  </a:schemeClr>
                </a:solidFill>
              </a:rPr>
              <a:t>:</a:t>
            </a:r>
            <a:r>
              <a:rPr lang="en-US" sz="2800" dirty="0">
                <a:solidFill>
                  <a:schemeClr val="accent1">
                    <a:lumMod val="20000"/>
                    <a:lumOff val="80000"/>
                  </a:schemeClr>
                </a:solidFill>
              </a:rPr>
              <a:t> Person { … }</a:t>
            </a:r>
          </a:p>
          <a:p>
            <a:r>
              <a:rPr lang="en-US" sz="2800" dirty="0">
                <a:solidFill>
                  <a:schemeClr val="accent1">
                    <a:lumMod val="20000"/>
                    <a:lumOff val="80000"/>
                  </a:schemeClr>
                </a:solidFill>
              </a:rPr>
              <a:t>class Employee </a:t>
            </a:r>
            <a:r>
              <a:rPr lang="en-US" sz="2800" dirty="0">
                <a:solidFill>
                  <a:schemeClr val="tx2">
                    <a:lumMod val="75000"/>
                  </a:schemeClr>
                </a:solidFill>
              </a:rPr>
              <a:t>:</a:t>
            </a:r>
            <a:r>
              <a:rPr lang="en-US" sz="2800" dirty="0">
                <a:solidFill>
                  <a:schemeClr val="accent1">
                    <a:lumMod val="20000"/>
                    <a:lumOff val="80000"/>
                  </a:schemeClr>
                </a:solidFill>
              </a:rPr>
              <a:t> Person { … }</a:t>
            </a:r>
          </a:p>
        </p:txBody>
      </p:sp>
      <p:sp>
        <p:nvSpPr>
          <p:cNvPr id="9" name="Rectangle: Rounded Corners 8"/>
          <p:cNvSpPr/>
          <p:nvPr/>
        </p:nvSpPr>
        <p:spPr>
          <a:xfrm>
            <a:off x="6627812" y="4223982"/>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80756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Employee</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3" name="Straight Arrow Connector 12"/>
          <p:cNvCxnSpPr>
            <a:cxnSpLocks/>
            <a:stCxn id="12" idx="0"/>
            <a:endCxn id="9" idx="2"/>
          </p:cNvCxnSpPr>
          <p:nvPr/>
        </p:nvCxnSpPr>
        <p:spPr>
          <a:xfrm flipH="1" flipV="1">
            <a:off x="7969158" y="4816289"/>
            <a:ext cx="14478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1979612" y="4952999"/>
            <a:ext cx="3005861" cy="625997"/>
          </a:xfrm>
          <a:prstGeom prst="wedgeRoundRectCallout">
            <a:avLst>
              <a:gd name="adj1" fmla="val 57380"/>
              <a:gd name="adj2" fmla="val 50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Student </a:t>
            </a:r>
            <a:r>
              <a:rPr lang="en-US" sz="3200" dirty="0">
                <a:solidFill>
                  <a:schemeClr val="tx2">
                    <a:lumMod val="75000"/>
                  </a:schemeClr>
                </a:solidFill>
              </a:rPr>
              <a:t>:</a:t>
            </a:r>
            <a:r>
              <a:rPr lang="en-US" sz="3200" dirty="0">
                <a:solidFill>
                  <a:srgbClr val="FFFFFF"/>
                </a:solidFill>
              </a:rPr>
              <a:t> Person</a:t>
            </a:r>
            <a:endParaRPr lang="bg-BG" sz="3200" dirty="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22" name="Straight Arrow Connector 21"/>
          <p:cNvCxnSpPr>
            <a:cxnSpLocks/>
            <a:stCxn id="21" idx="0"/>
            <a:endCxn id="9" idx="2"/>
          </p:cNvCxnSpPr>
          <p:nvPr/>
        </p:nvCxnSpPr>
        <p:spPr>
          <a:xfrm flipV="1">
            <a:off x="6445158" y="4816289"/>
            <a:ext cx="15240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a:extLst>
              <a:ext uri="{FF2B5EF4-FFF2-40B4-BE49-F238E27FC236}">
                <a16:creationId xmlns:a16="http://schemas.microsoft.com/office/drawing/2014/main" id="{99C914D2-1665-4440-BF4B-AA5E14966FA7}"/>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2063864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3" y="990600"/>
            <a:ext cx="11804822" cy="5570355"/>
          </a:xfrm>
        </p:spPr>
        <p:txBody>
          <a:bodyPr/>
          <a:lstStyle/>
          <a:p>
            <a:pPr>
              <a:lnSpc>
                <a:spcPct val="110000"/>
              </a:lnSpc>
            </a:pPr>
            <a:r>
              <a:rPr lang="bg-BG" dirty="0"/>
              <a:t>Класът </a:t>
            </a:r>
            <a:r>
              <a:rPr lang="bg-BG" dirty="0">
                <a:solidFill>
                  <a:schemeClr val="tx2">
                    <a:lumMod val="75000"/>
                  </a:schemeClr>
                </a:solidFill>
              </a:rPr>
              <a:t>получава всички членове</a:t>
            </a:r>
            <a:r>
              <a:rPr lang="en-US" dirty="0">
                <a:solidFill>
                  <a:schemeClr val="tx2">
                    <a:lumMod val="75000"/>
                  </a:schemeClr>
                </a:solidFill>
              </a:rPr>
              <a:t> </a:t>
            </a:r>
            <a:r>
              <a:rPr lang="bg-BG" dirty="0"/>
              <a:t>от родителския си клас</a:t>
            </a:r>
            <a:endParaRPr lang="en-US" dirty="0"/>
          </a:p>
        </p:txBody>
      </p:sp>
      <p:sp>
        <p:nvSpPr>
          <p:cNvPr id="4" name="Title 3"/>
          <p:cNvSpPr>
            <a:spLocks noGrp="1"/>
          </p:cNvSpPr>
          <p:nvPr>
            <p:ph type="title"/>
          </p:nvPr>
        </p:nvSpPr>
        <p:spPr/>
        <p:txBody>
          <a:bodyPr>
            <a:normAutofit/>
          </a:bodyPr>
          <a:lstStyle/>
          <a:p>
            <a:r>
              <a:rPr lang="bg-BG" dirty="0"/>
              <a:t>Наследяване </a:t>
            </a:r>
            <a:r>
              <a:rPr lang="en-US" dirty="0"/>
              <a:t>– </a:t>
            </a:r>
            <a:r>
              <a:rPr lang="bg-BG" dirty="0"/>
              <a:t>дъщерен клас</a:t>
            </a:r>
            <a:endParaRPr lang="en-US" dirty="0"/>
          </a:p>
        </p:txBody>
      </p:sp>
      <p:grpSp>
        <p:nvGrpSpPr>
          <p:cNvPr id="5" name="Group 4"/>
          <p:cNvGrpSpPr/>
          <p:nvPr/>
        </p:nvGrpSpPr>
        <p:grpSpPr>
          <a:xfrm>
            <a:off x="2132012" y="1790983"/>
            <a:ext cx="7570199" cy="4686017"/>
            <a:chOff x="4037012" y="1333783"/>
            <a:chExt cx="7570199" cy="4686017"/>
          </a:xfrm>
        </p:grpSpPr>
        <p:sp>
          <p:nvSpPr>
            <p:cNvPr id="7" name="Rectangle: Rounded Corners 6"/>
            <p:cNvSpPr/>
            <p:nvPr/>
          </p:nvSpPr>
          <p:spPr>
            <a:xfrm>
              <a:off x="5366836" y="1333783"/>
              <a:ext cx="4815935" cy="232381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effectLst>
                    <a:outerShdw blurRad="38100" dist="38100" dir="2700000" algn="tl">
                      <a:srgbClr val="000000">
                        <a:alpha val="43137"/>
                      </a:srgbClr>
                    </a:outerShdw>
                  </a:effectLst>
                </a:rPr>
                <a:t>Person</a:t>
              </a:r>
            </a:p>
          </p:txBody>
        </p:sp>
        <p:sp>
          <p:nvSpPr>
            <p:cNvPr id="8" name="Rectangle: Rounded Corners 7"/>
            <p:cNvSpPr/>
            <p:nvPr/>
          </p:nvSpPr>
          <p:spPr>
            <a:xfrm>
              <a:off x="4037012"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Student</a:t>
              </a:r>
              <a:endParaRPr lang="en-US" sz="3600" dirty="0">
                <a:effectLst>
                  <a:outerShdw blurRad="38100" dist="38100" dir="2700000" algn="tl">
                    <a:srgbClr val="000000">
                      <a:alpha val="43137"/>
                    </a:srgbClr>
                  </a:outerShdw>
                </a:effectLst>
              </a:endParaRPr>
            </a:p>
          </p:txBody>
        </p:sp>
        <p:sp>
          <p:nvSpPr>
            <p:cNvPr id="9" name="Rectangle: Rounded Corners 8"/>
            <p:cNvSpPr/>
            <p:nvPr/>
          </p:nvSpPr>
          <p:spPr>
            <a:xfrm>
              <a:off x="8007211"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Employee</a:t>
              </a:r>
              <a:endParaRPr lang="en-US" sz="3600" dirty="0">
                <a:effectLst>
                  <a:outerShdw blurRad="38100" dist="38100" dir="2700000" algn="tl">
                    <a:srgbClr val="000000">
                      <a:alpha val="43137"/>
                    </a:srgbClr>
                  </a:outerShdw>
                </a:effectLst>
              </a:endParaRPr>
            </a:p>
          </p:txBody>
        </p:sp>
        <p:sp>
          <p:nvSpPr>
            <p:cNvPr id="13" name="Rectangle: Rounded Corners 12"/>
            <p:cNvSpPr/>
            <p:nvPr/>
          </p:nvSpPr>
          <p:spPr>
            <a:xfrm>
              <a:off x="5651871" y="2171983"/>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Mother : Person</a:t>
              </a:r>
              <a:endParaRPr lang="en-US" sz="3200" dirty="0">
                <a:effectLst>
                  <a:outerShdw blurRad="38100" dist="38100" dir="2700000" algn="tl">
                    <a:srgbClr val="000000">
                      <a:alpha val="43137"/>
                    </a:srgbClr>
                  </a:outerShdw>
                </a:effectLst>
              </a:endParaRPr>
            </a:p>
          </p:txBody>
        </p:sp>
        <p:sp>
          <p:nvSpPr>
            <p:cNvPr id="14" name="Rectangle: Rounded Corners 13"/>
            <p:cNvSpPr/>
            <p:nvPr/>
          </p:nvSpPr>
          <p:spPr>
            <a:xfrm>
              <a:off x="5651871" y="2891726"/>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Father : Person</a:t>
              </a:r>
              <a:endParaRPr lang="en-US" sz="3200" dirty="0">
                <a:effectLst>
                  <a:outerShdw blurRad="38100" dist="38100" dir="2700000" algn="tl">
                    <a:srgbClr val="000000">
                      <a:alpha val="43137"/>
                    </a:srgbClr>
                  </a:outerShdw>
                </a:effectLst>
              </a:endParaRPr>
            </a:p>
          </p:txBody>
        </p:sp>
        <p:sp>
          <p:nvSpPr>
            <p:cNvPr id="15" name="Rectangle: Rounded Corners 14"/>
            <p:cNvSpPr/>
            <p:nvPr/>
          </p:nvSpPr>
          <p:spPr>
            <a:xfrm>
              <a:off x="4230513" y="5233982"/>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School: School</a:t>
              </a:r>
              <a:endParaRPr lang="en-US" sz="3200" dirty="0">
                <a:effectLst>
                  <a:outerShdw blurRad="38100" dist="38100" dir="2700000" algn="tl">
                    <a:srgbClr val="000000">
                      <a:alpha val="43137"/>
                    </a:srgbClr>
                  </a:outerShdw>
                </a:effectLst>
              </a:endParaRPr>
            </a:p>
          </p:txBody>
        </p:sp>
        <p:sp>
          <p:nvSpPr>
            <p:cNvPr id="16" name="Rectangle: Rounded Corners 15"/>
            <p:cNvSpPr/>
            <p:nvPr/>
          </p:nvSpPr>
          <p:spPr>
            <a:xfrm>
              <a:off x="8189461" y="5226135"/>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Org: Organization</a:t>
              </a:r>
              <a:endParaRPr lang="en-US" sz="3200" dirty="0">
                <a:effectLst>
                  <a:outerShdw blurRad="38100" dist="38100" dir="2700000" algn="tl">
                    <a:srgbClr val="000000">
                      <a:alpha val="43137"/>
                    </a:srgbClr>
                  </a:outerShdw>
                </a:effectLst>
              </a:endParaRPr>
            </a:p>
          </p:txBody>
        </p:sp>
      </p:grpSp>
      <p:cxnSp>
        <p:nvCxnSpPr>
          <p:cNvPr id="17" name="Straight Arrow Connector 16"/>
          <p:cNvCxnSpPr>
            <a:cxnSpLocks/>
            <a:stCxn id="8" idx="0"/>
            <a:endCxn id="7" idx="2"/>
          </p:cNvCxnSpPr>
          <p:nvPr/>
        </p:nvCxnSpPr>
        <p:spPr>
          <a:xfrm flipV="1">
            <a:off x="3932012" y="4114800"/>
            <a:ext cx="1937792"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a:endCxn id="7" idx="2"/>
          </p:cNvCxnSpPr>
          <p:nvPr/>
        </p:nvCxnSpPr>
        <p:spPr>
          <a:xfrm flipH="1" flipV="1">
            <a:off x="5869804" y="4114800"/>
            <a:ext cx="2032407"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837612" y="1790982"/>
            <a:ext cx="3048000" cy="1557943"/>
          </a:xfrm>
          <a:prstGeom prst="wedgeRoundRectCallout">
            <a:avLst>
              <a:gd name="adj1" fmla="val -102223"/>
              <a:gd name="adj2" fmla="val -154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Преизползване на </a:t>
            </a:r>
            <a:r>
              <a:rPr lang="en-US" sz="3200" dirty="0">
                <a:solidFill>
                  <a:srgbClr val="FFFFFF"/>
                </a:solidFill>
              </a:rPr>
              <a:t>Person</a:t>
            </a:r>
            <a:endParaRPr lang="bg-BG" sz="3200" dirty="0">
              <a:solidFill>
                <a:schemeClr val="tx2">
                  <a:lumMod val="75000"/>
                </a:schemeClr>
              </a:solidFill>
            </a:endParaRPr>
          </a:p>
        </p:txBody>
      </p:sp>
      <p:sp>
        <p:nvSpPr>
          <p:cNvPr id="18" name="Slide Number Placeholder">
            <a:extLst>
              <a:ext uri="{FF2B5EF4-FFF2-40B4-BE49-F238E27FC236}">
                <a16:creationId xmlns:a16="http://schemas.microsoft.com/office/drawing/2014/main" id="{A9EF45F1-4F5C-470F-A52B-71C98DD34366}"/>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230177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7179</TotalTime>
  <Words>2312</Words>
  <Application>Microsoft Office PowerPoint</Application>
  <PresentationFormat>Custom</PresentationFormat>
  <Paragraphs>315</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Wingdings</vt:lpstr>
      <vt:lpstr>Wingdings 2</vt:lpstr>
      <vt:lpstr>SoftUni 16x9</vt:lpstr>
      <vt:lpstr>PowerPoint Presentation</vt:lpstr>
      <vt:lpstr>Съдържание</vt:lpstr>
      <vt:lpstr>Наследяване</vt:lpstr>
      <vt:lpstr>Наследяване</vt:lpstr>
      <vt:lpstr>Наследяване – пример</vt:lpstr>
      <vt:lpstr>Йерархия от класове</vt:lpstr>
      <vt:lpstr>Йерархия от класове – C# Collection</vt:lpstr>
      <vt:lpstr>Наследяване в C#</vt:lpstr>
      <vt:lpstr>Наследяване – дъщерен клас</vt:lpstr>
      <vt:lpstr>Използване на наследени членове</vt:lpstr>
      <vt:lpstr>Преизползване на конструктори</vt:lpstr>
      <vt:lpstr>Наследяването е разширяване</vt:lpstr>
      <vt:lpstr>Наследяване</vt:lpstr>
      <vt:lpstr>Множествено наследяване</vt:lpstr>
      <vt:lpstr>Достъп до членове на базовия клас</vt:lpstr>
      <vt:lpstr>Задача: Наследяване</vt:lpstr>
      <vt:lpstr>Задача: Наследяване на няколко нива</vt:lpstr>
      <vt:lpstr>Задача: Йерархично наследяване</vt:lpstr>
      <vt:lpstr>Наследяване</vt:lpstr>
      <vt:lpstr>Какво научихме днес?</vt:lpstr>
      <vt:lpstr>Наследяване</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Software University Foundation</dc:creator>
  <cp:keywords>C#; class; object; fields; methods; properties; constructors; static</cp:keywords>
  <dc:description>Фондация "Софтуерен университет" - http://softuni.foundation</dc:description>
  <cp:lastModifiedBy>Svetlin Nakov</cp:lastModifiedBy>
  <cp:revision>297</cp:revision>
  <dcterms:created xsi:type="dcterms:W3CDTF">2014-01-02T17:00:34Z</dcterms:created>
  <dcterms:modified xsi:type="dcterms:W3CDTF">2019-12-17T09:08:17Z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