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2"/>
  </p:notesMasterIdLst>
  <p:handoutMasterIdLst>
    <p:handoutMasterId r:id="rId23"/>
  </p:handoutMasterIdLst>
  <p:sldIdLst>
    <p:sldId id="394" r:id="rId3"/>
    <p:sldId id="571"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594" r:id="rId20"/>
    <p:sldId id="48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C249AD9-D3A2-4D8D-9BF2-5BCA4D7F4FAF}">
          <p14:sldIdLst>
            <p14:sldId id="394"/>
            <p14:sldId id="571"/>
            <p14:sldId id="607"/>
            <p14:sldId id="608"/>
            <p14:sldId id="609"/>
            <p14:sldId id="610"/>
            <p14:sldId id="611"/>
            <p14:sldId id="612"/>
            <p14:sldId id="613"/>
            <p14:sldId id="614"/>
            <p14:sldId id="615"/>
            <p14:sldId id="616"/>
            <p14:sldId id="617"/>
            <p14:sldId id="618"/>
            <p14:sldId id="619"/>
            <p14:sldId id="620"/>
            <p14:sldId id="621"/>
          </p14:sldIdLst>
        </p14:section>
        <p14:section name="Conclusion" id="{C1924E84-CB92-4A7D-B3E2-61B158EB2580}">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A54E6D76-8AE0-4CAD-90BB-399B615A438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55221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a:extLst>
              <a:ext uri="{FF2B5EF4-FFF2-40B4-BE49-F238E27FC236}">
                <a16:creationId xmlns:a16="http://schemas.microsoft.com/office/drawing/2014/main" id="{2D70FAA8-AE47-4068-A64F-388F188FAAE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4641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a:extLst>
              <a:ext uri="{FF2B5EF4-FFF2-40B4-BE49-F238E27FC236}">
                <a16:creationId xmlns:a16="http://schemas.microsoft.com/office/drawing/2014/main" id="{E9046A7C-616B-4FAD-8951-1DAC51D9E8C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66301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a:extLst>
              <a:ext uri="{FF2B5EF4-FFF2-40B4-BE49-F238E27FC236}">
                <a16:creationId xmlns:a16="http://schemas.microsoft.com/office/drawing/2014/main" id="{D5E8DD1D-9056-4C90-8B86-862837C2DE4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1938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a:extLst>
              <a:ext uri="{FF2B5EF4-FFF2-40B4-BE49-F238E27FC236}">
                <a16:creationId xmlns:a16="http://schemas.microsoft.com/office/drawing/2014/main" id="{19FF0C45-4EE6-4786-9352-252C66A785F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25122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a:extLst>
              <a:ext uri="{FF2B5EF4-FFF2-40B4-BE49-F238E27FC236}">
                <a16:creationId xmlns:a16="http://schemas.microsoft.com/office/drawing/2014/main" id="{40351635-3E8E-42E1-A1BC-40C7A3DAA90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87229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FD14BCFE-524D-45E3-A0A7-D0EDF40198D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4599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18</a:t>
            </a:fld>
            <a:endParaRPr lang="en-US" dirty="0">
              <a:solidFill>
                <a:prstClr val="black"/>
              </a:solidFill>
            </a:endParaRPr>
          </a:p>
        </p:txBody>
      </p:sp>
      <p:sp>
        <p:nvSpPr>
          <p:cNvPr id="6" name="Footer Placeholder">
            <a:extLst>
              <a:ext uri="{FF2B5EF4-FFF2-40B4-BE49-F238E27FC236}">
                <a16:creationId xmlns:a16="http://schemas.microsoft.com/office/drawing/2014/main" id="{90B2CA08-4C01-4F4C-99B7-524B590F9C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3398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19</a:t>
            </a:fld>
            <a:endParaRPr lang="en-US" dirty="0"/>
          </a:p>
        </p:txBody>
      </p:sp>
      <p:sp>
        <p:nvSpPr>
          <p:cNvPr id="6" name="Footer Placeholder">
            <a:extLst>
              <a:ext uri="{FF2B5EF4-FFF2-40B4-BE49-F238E27FC236}">
                <a16:creationId xmlns:a16="http://schemas.microsoft.com/office/drawing/2014/main" id="{AF840F50-496C-4803-8758-2EF5ED24FA6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3757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963C1F10-DD7A-4E4B-BAA7-F2E5B1AEAFA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93053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
        <p:nvSpPr>
          <p:cNvPr id="10" name="Footer Placeholder">
            <a:extLst>
              <a:ext uri="{FF2B5EF4-FFF2-40B4-BE49-F238E27FC236}">
                <a16:creationId xmlns:a16="http://schemas.microsoft.com/office/drawing/2014/main" id="{3652C43C-9286-4473-B797-392AECCDC59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86712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
        <p:nvSpPr>
          <p:cNvPr id="10" name="Footer Placeholder">
            <a:extLst>
              <a:ext uri="{FF2B5EF4-FFF2-40B4-BE49-F238E27FC236}">
                <a16:creationId xmlns:a16="http://schemas.microsoft.com/office/drawing/2014/main" id="{2356BDB3-2D81-425A-AFF8-83892CB6221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3911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
        <p:nvSpPr>
          <p:cNvPr id="10" name="Footer Placeholder">
            <a:extLst>
              <a:ext uri="{FF2B5EF4-FFF2-40B4-BE49-F238E27FC236}">
                <a16:creationId xmlns:a16="http://schemas.microsoft.com/office/drawing/2014/main" id="{DFA9689C-B2D7-407B-97AD-7D3886A42C9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0602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
        <p:nvSpPr>
          <p:cNvPr id="10" name="Footer Placeholder">
            <a:extLst>
              <a:ext uri="{FF2B5EF4-FFF2-40B4-BE49-F238E27FC236}">
                <a16:creationId xmlns:a16="http://schemas.microsoft.com/office/drawing/2014/main" id="{424CDADD-F78B-48A3-B75F-15A190FB71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11220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
        <p:nvSpPr>
          <p:cNvPr id="10" name="Footer Placeholder">
            <a:extLst>
              <a:ext uri="{FF2B5EF4-FFF2-40B4-BE49-F238E27FC236}">
                <a16:creationId xmlns:a16="http://schemas.microsoft.com/office/drawing/2014/main" id="{24FA618D-4460-4C90-BC80-27A3C59963F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42080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0" name="Footer Placeholder">
            <a:extLst>
              <a:ext uri="{FF2B5EF4-FFF2-40B4-BE49-F238E27FC236}">
                <a16:creationId xmlns:a16="http://schemas.microsoft.com/office/drawing/2014/main" id="{18681E0D-36B4-45AA-A8A8-1865F23E660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6926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a:extLst>
              <a:ext uri="{FF2B5EF4-FFF2-40B4-BE49-F238E27FC236}">
                <a16:creationId xmlns:a16="http://schemas.microsoft.com/office/drawing/2014/main" id="{788506CC-BFBC-4313-BC08-E0199F578B6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02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softuni.foundation/" TargetMode="External"/><Relationship Id="rId10" Type="http://schemas.openxmlformats.org/officeDocument/2006/relationships/image" Target="../media/image16.jpeg"/><Relationship Id="rId4" Type="http://schemas.openxmlformats.org/officeDocument/2006/relationships/image" Target="../media/image13.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Преизползване на класове</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9540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Решение</a:t>
            </a:r>
            <a:r>
              <a:rPr lang="en-US" sz="4000" dirty="0"/>
              <a:t>: </a:t>
            </a:r>
            <a:r>
              <a:rPr lang="bg-BG" sz="4000" dirty="0"/>
              <a:t>Случаен </a:t>
            </a:r>
            <a:r>
              <a:rPr lang="en-US" sz="4000" dirty="0"/>
              <a:t>Array List</a:t>
            </a:r>
            <a:endParaRPr lang="bg-BG" sz="4000"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RandomList </a:t>
            </a:r>
            <a:r>
              <a:rPr lang="en-US" sz="3200" dirty="0">
                <a:solidFill>
                  <a:schemeClr val="tx2">
                    <a:lumMod val="75000"/>
                  </a:schemeClr>
                </a:solidFill>
              </a:rPr>
              <a:t>: ArrayList</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a:t>
            </a:r>
            <a:endParaRPr lang="en-US" sz="3200" dirty="0">
              <a:solidFill>
                <a:schemeClr val="tx2">
                  <a:lumMod val="75000"/>
                </a:schemeClr>
              </a:solidFill>
            </a:endParaRPr>
          </a:p>
          <a:p>
            <a:r>
              <a:rPr lang="en-US" sz="3200" dirty="0">
                <a:solidFill>
                  <a:schemeClr val="accent1">
                    <a:lumMod val="20000"/>
                    <a:lumOff val="80000"/>
                  </a:schemeClr>
                </a:solidFill>
              </a:rPr>
              <a:t>  public object </a:t>
            </a:r>
            <a:r>
              <a:rPr lang="en-US" sz="3200" dirty="0" err="1">
                <a:solidFill>
                  <a:schemeClr val="tx2">
                    <a:lumMod val="75000"/>
                  </a:schemeClr>
                </a:solidFill>
              </a:rPr>
              <a:t>RandomString</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int element = rnd.Next(0, data.Count - 1);</a:t>
            </a:r>
          </a:p>
          <a:p>
            <a:r>
              <a:rPr lang="en-US" sz="3200" dirty="0">
                <a:solidFill>
                  <a:schemeClr val="accent1">
                    <a:lumMod val="20000"/>
                    <a:lumOff val="80000"/>
                  </a:schemeClr>
                </a:solidFill>
              </a:rPr>
              <a:t>    string str = data[element];</a:t>
            </a:r>
          </a:p>
          <a:p>
            <a:r>
              <a:rPr lang="en-US" sz="3200" dirty="0">
                <a:solidFill>
                  <a:schemeClr val="accent1">
                    <a:lumMod val="20000"/>
                    <a:lumOff val="80000"/>
                  </a:schemeClr>
                </a:solidFill>
              </a:rPr>
              <a:t>    data.Remove(str);</a:t>
            </a:r>
          </a:p>
          <a:p>
            <a:r>
              <a:rPr lang="en-US" sz="3200" dirty="0">
                <a:solidFill>
                  <a:schemeClr val="accent1">
                    <a:lumMod val="20000"/>
                    <a:lumOff val="80000"/>
                  </a:schemeClr>
                </a:solidFill>
              </a:rPr>
              <a:t>    return str;</a:t>
            </a:r>
          </a:p>
          <a:p>
            <a:r>
              <a:rPr lang="en-US" sz="3200" dirty="0">
                <a:solidFill>
                  <a:schemeClr val="accent1">
                    <a:lumMod val="20000"/>
                    <a:lumOff val="80000"/>
                  </a:schemeClr>
                </a:solidFill>
              </a:rPr>
              <a:t>  } </a:t>
            </a:r>
          </a:p>
          <a:p>
            <a:r>
              <a:rPr lang="en-US" sz="32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A7A23FDA-D087-4C18-B5D9-1BC4C135921E}"/>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103591948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84302"/>
            <a:ext cx="10515600" cy="1457698"/>
          </a:xfrm>
        </p:spPr>
        <p:txBody>
          <a:bodyPr/>
          <a:lstStyle/>
          <a:p>
            <a:pPr>
              <a:lnSpc>
                <a:spcPts val="5400"/>
              </a:lnSpc>
            </a:pPr>
            <a:r>
              <a:rPr lang="bg-BG" dirty="0"/>
              <a:t>Видове преизползване на класове</a:t>
            </a:r>
            <a:endParaRPr lang="en-US" dirty="0"/>
          </a:p>
        </p:txBody>
      </p:sp>
      <p:sp>
        <p:nvSpPr>
          <p:cNvPr id="7" name="Text Placeholder 6"/>
          <p:cNvSpPr>
            <a:spLocks noGrp="1"/>
          </p:cNvSpPr>
          <p:nvPr>
            <p:ph type="body" idx="1"/>
          </p:nvPr>
        </p:nvSpPr>
        <p:spPr>
          <a:xfrm>
            <a:off x="1346940" y="5754968"/>
            <a:ext cx="9776672" cy="1365365"/>
          </a:xfrm>
        </p:spPr>
        <p:txBody>
          <a:bodyPr/>
          <a:lstStyle/>
          <a:p>
            <a:r>
              <a:rPr lang="bg-BG" dirty="0"/>
              <a:t>Разширяване, композиция, делегиране</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5497" y="1600200"/>
            <a:ext cx="2697830" cy="2731981"/>
          </a:xfrm>
          <a:prstGeom prst="rect">
            <a:avLst/>
          </a:prstGeom>
        </p:spPr>
      </p:pic>
      <p:sp>
        <p:nvSpPr>
          <p:cNvPr id="5" name="Slide Number Placeholder">
            <a:extLst>
              <a:ext uri="{FF2B5EF4-FFF2-40B4-BE49-F238E27FC236}">
                <a16:creationId xmlns:a16="http://schemas.microsoft.com/office/drawing/2014/main" id="{10B02CC1-8290-41F6-857F-30527C6A0D24}"/>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20477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p:spPr>
        <p:txBody>
          <a:bodyPr/>
          <a:lstStyle/>
          <a:p>
            <a:r>
              <a:rPr lang="bg-BG" dirty="0">
                <a:solidFill>
                  <a:schemeClr val="tx2">
                    <a:lumMod val="75000"/>
                  </a:schemeClr>
                </a:solidFill>
              </a:rPr>
              <a:t>Дублирането на код</a:t>
            </a:r>
            <a:r>
              <a:rPr lang="en-GB" dirty="0">
                <a:solidFill>
                  <a:schemeClr val="tx2">
                    <a:lumMod val="75000"/>
                  </a:schemeClr>
                </a:solidFill>
              </a:rPr>
              <a:t> </a:t>
            </a:r>
            <a:r>
              <a:rPr lang="bg-BG" dirty="0"/>
              <a:t>е податливо на грешки</a:t>
            </a:r>
            <a:endParaRPr lang="en-GB" dirty="0"/>
          </a:p>
          <a:p>
            <a:r>
              <a:rPr lang="bg-BG" dirty="0">
                <a:solidFill>
                  <a:schemeClr val="tx2">
                    <a:lumMod val="75000"/>
                  </a:schemeClr>
                </a:solidFill>
              </a:rPr>
              <a:t>Преизползване на код</a:t>
            </a:r>
            <a:r>
              <a:rPr lang="en-GB" dirty="0"/>
              <a:t> </a:t>
            </a:r>
            <a:r>
              <a:rPr lang="bg-BG" dirty="0"/>
              <a:t>чрез </a:t>
            </a:r>
            <a:r>
              <a:rPr lang="bg-BG" dirty="0">
                <a:solidFill>
                  <a:schemeClr val="tx2">
                    <a:lumMod val="75000"/>
                  </a:schemeClr>
                </a:solidFill>
              </a:rPr>
              <a:t>разширение</a:t>
            </a:r>
            <a:endParaRPr lang="en-GB" dirty="0">
              <a:solidFill>
                <a:schemeClr val="tx2">
                  <a:lumMod val="75000"/>
                </a:schemeClr>
              </a:solidFill>
            </a:endParaRPr>
          </a:p>
          <a:p>
            <a:r>
              <a:rPr lang="bg-BG" dirty="0"/>
              <a:t>Понякога това е единствения начин</a:t>
            </a:r>
            <a:endParaRPr lang="en-GB" dirty="0"/>
          </a:p>
        </p:txBody>
      </p:sp>
      <p:sp>
        <p:nvSpPr>
          <p:cNvPr id="4" name="Title 3"/>
          <p:cNvSpPr>
            <a:spLocks noGrp="1"/>
          </p:cNvSpPr>
          <p:nvPr>
            <p:ph type="title"/>
          </p:nvPr>
        </p:nvSpPr>
        <p:spPr/>
        <p:txBody>
          <a:bodyPr>
            <a:normAutofit/>
          </a:bodyPr>
          <a:lstStyle/>
          <a:p>
            <a:r>
              <a:rPr lang="bg-BG" dirty="0"/>
              <a:t>Разширяване</a:t>
            </a:r>
            <a:endParaRPr lang="en-US" dirty="0"/>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ArrayList</a:t>
            </a: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CustomArrayList</a:t>
            </a: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a:extLst>
              <a:ext uri="{FF2B5EF4-FFF2-40B4-BE49-F238E27FC236}">
                <a16:creationId xmlns:a16="http://schemas.microsoft.com/office/drawing/2014/main" id="{61ED826A-5528-439F-9345-CE80563921A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42453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p:spPr>
        <p:txBody>
          <a:bodyPr/>
          <a:lstStyle/>
          <a:p>
            <a:r>
              <a:rPr lang="bg-BG" dirty="0"/>
              <a:t>Използване на класове за дефиниране на друг клас</a:t>
            </a:r>
            <a:endParaRPr lang="en-GB" dirty="0"/>
          </a:p>
        </p:txBody>
      </p:sp>
      <p:sp>
        <p:nvSpPr>
          <p:cNvPr id="4" name="Title 3"/>
          <p:cNvSpPr>
            <a:spLocks noGrp="1"/>
          </p:cNvSpPr>
          <p:nvPr>
            <p:ph type="title"/>
          </p:nvPr>
        </p:nvSpPr>
        <p:spPr/>
        <p:txBody>
          <a:bodyPr>
            <a:normAutofit/>
          </a:bodyPr>
          <a:lstStyle/>
          <a:p>
            <a:r>
              <a:rPr lang="bg-BG" dirty="0"/>
              <a:t>Композиция</a:t>
            </a:r>
            <a:endParaRPr lang="en-US" dirty="0"/>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monitor;</a:t>
            </a:r>
          </a:p>
          <a:p>
            <a:r>
              <a:rPr lang="en-US" sz="3200" dirty="0">
                <a:effectLst/>
              </a:rPr>
              <a:t>  Touchpad touchpad;</a:t>
            </a:r>
          </a:p>
          <a:p>
            <a:r>
              <a:rPr lang="en-US" sz="3200" dirty="0">
                <a:effectLst/>
              </a:rPr>
              <a:t>  Keyboard keyboard;</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132013" y="4876800"/>
            <a:ext cx="3496022"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600" dirty="0">
                <a:solidFill>
                  <a:srgbClr val="FFFFFF"/>
                </a:solidFill>
              </a:rPr>
              <a:t>Преизползване на класове</a:t>
            </a:r>
            <a:endParaRPr lang="bg-BG" sz="3600" dirty="0">
              <a:solidFill>
                <a:schemeClr val="tx2">
                  <a:lumMod val="75000"/>
                </a:schemeClr>
              </a:solidFill>
            </a:endParaRPr>
          </a:p>
        </p:txBody>
      </p:sp>
      <p:sp>
        <p:nvSpPr>
          <p:cNvPr id="7" name="Rectangle: Rounded Corners 6"/>
          <p:cNvSpPr/>
          <p:nvPr/>
        </p:nvSpPr>
        <p:spPr>
          <a:xfrm>
            <a:off x="6688677" y="17607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2476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2478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2406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
        <p:nvSpPr>
          <p:cNvPr id="11" name="Slide Number Placeholder">
            <a:extLst>
              <a:ext uri="{FF2B5EF4-FFF2-40B4-BE49-F238E27FC236}">
                <a16:creationId xmlns:a16="http://schemas.microsoft.com/office/drawing/2014/main" id="{3DCC5F5D-A5CE-436E-8350-24D6D0B6ED1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134478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Делегиране</a:t>
            </a:r>
            <a:endParaRPr lang="en-US" dirty="0"/>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a:t>
            </a:r>
          </a:p>
          <a:p>
            <a:r>
              <a:rPr lang="en-US" sz="3200" dirty="0">
                <a:effectLst/>
              </a:rPr>
              <a:t>  Monitor monitor;</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IncrBrightness()</a:t>
            </a:r>
          </a:p>
          <a:p>
            <a:r>
              <a:rPr lang="en-US" sz="3200" dirty="0">
                <a:solidFill>
                  <a:schemeClr val="accent1">
                    <a:lumMod val="20000"/>
                    <a:lumOff val="80000"/>
                  </a:schemeClr>
                </a:solidFill>
                <a:effectLst/>
              </a:rPr>
              <a:t>    monitor.Brighten();</a:t>
            </a:r>
          </a:p>
          <a:p>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void DecrBrightness()</a:t>
            </a:r>
          </a:p>
          <a:p>
            <a:r>
              <a:rPr lang="en-US" sz="3200" dirty="0">
                <a:solidFill>
                  <a:schemeClr val="accent1">
                    <a:lumMod val="20000"/>
                    <a:lumOff val="80000"/>
                  </a:schemeClr>
                </a:solidFill>
                <a:effectLst/>
              </a:rPr>
              <a:t>    monitor.Dim();</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noProof="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
        <p:nvSpPr>
          <p:cNvPr id="9" name="Slide Number Placeholder">
            <a:extLst>
              <a:ext uri="{FF2B5EF4-FFF2-40B4-BE49-F238E27FC236}">
                <a16:creationId xmlns:a16="http://schemas.microsoft.com/office/drawing/2014/main" id="{8B88A561-F6C0-455B-BCD4-BD697CE61EA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343986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a:t>Създайте прост клас</a:t>
            </a:r>
            <a:r>
              <a:rPr lang="en-US" dirty="0"/>
              <a:t> Stack</a:t>
            </a:r>
            <a:r>
              <a:rPr lang="bg-BG" dirty="0"/>
              <a:t>, който може да съдържа само низове</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Стек от низове</a:t>
            </a:r>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StackOfStrings</a:t>
            </a: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Slide Number Placeholder">
            <a:extLst>
              <a:ext uri="{FF2B5EF4-FFF2-40B4-BE49-F238E27FC236}">
                <a16:creationId xmlns:a16="http://schemas.microsoft.com/office/drawing/2014/main" id="{524AED5D-8CA5-4FE2-97D6-79CBEF0A260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985533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Решение</a:t>
            </a:r>
            <a:r>
              <a:rPr lang="en-US" sz="4000" dirty="0"/>
              <a:t>: </a:t>
            </a:r>
            <a:r>
              <a:rPr lang="bg-BG" sz="4000" dirty="0"/>
              <a:t>Стек от низове</a:t>
            </a:r>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StackOfStrings {</a:t>
            </a:r>
          </a:p>
          <a:p>
            <a:r>
              <a:rPr lang="en-US" sz="3200" dirty="0">
                <a:solidFill>
                  <a:schemeClr val="accent1">
                    <a:lumMod val="20000"/>
                    <a:lumOff val="80000"/>
                  </a:schemeClr>
                </a:solidFill>
              </a:rPr>
              <a:t>  private List&lt;String&gt; data;</a:t>
            </a:r>
          </a:p>
          <a:p>
            <a:r>
              <a:rPr lang="en-US" sz="3200" dirty="0">
                <a:solidFill>
                  <a:schemeClr val="accent1">
                    <a:lumMod val="20000"/>
                    <a:lumOff val="80000"/>
                  </a:schemeClr>
                </a:solidFill>
              </a:rPr>
              <a:t>  public void Push(string element)</a:t>
            </a:r>
          </a:p>
          <a:p>
            <a:r>
              <a:rPr lang="en-US" sz="3200" dirty="0">
                <a:solidFill>
                  <a:schemeClr val="accent1">
                    <a:lumMod val="20000"/>
                    <a:lumOff val="80000"/>
                  </a:schemeClr>
                </a:solidFill>
              </a:rPr>
              <a:t>    { this.data.Add(element); }</a:t>
            </a: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var element = this.data.Last();</a:t>
            </a:r>
          </a:p>
          <a:p>
            <a:r>
              <a:rPr lang="en-US" sz="3200" dirty="0">
                <a:solidFill>
                  <a:schemeClr val="accent1">
                    <a:lumMod val="20000"/>
                    <a:lumOff val="80000"/>
                  </a:schemeClr>
                </a:solidFill>
              </a:rPr>
              <a:t>    this.data.Remove(element);</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6780212" y="5334000"/>
            <a:ext cx="5000611" cy="1054153"/>
          </a:xfrm>
          <a:prstGeom prst="wedgeRoundRectCallout">
            <a:avLst>
              <a:gd name="adj1" fmla="val -24794"/>
              <a:gd name="adj2" fmla="val -1183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bg-BG" sz="3200" dirty="0">
                <a:solidFill>
                  <a:srgbClr val="FFFFFF"/>
                </a:solidFill>
              </a:rPr>
              <a:t>Проверявайте за празен списък</a:t>
            </a:r>
            <a:endParaRPr lang="bg-BG" sz="3200" dirty="0">
              <a:solidFill>
                <a:schemeClr val="tx2">
                  <a:lumMod val="75000"/>
                </a:schemeClr>
              </a:solidFill>
            </a:endParaRPr>
          </a:p>
        </p:txBody>
      </p:sp>
      <p:sp>
        <p:nvSpPr>
          <p:cNvPr id="7" name="Slide Number Placeholder">
            <a:extLst>
              <a:ext uri="{FF2B5EF4-FFF2-40B4-BE49-F238E27FC236}">
                <a16:creationId xmlns:a16="http://schemas.microsoft.com/office/drawing/2014/main" id="{40370CE5-E2E0-4F6E-9B85-699FB922554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16</a:t>
            </a:fld>
            <a:endParaRPr lang="en-US" dirty="0">
              <a:solidFill>
                <a:prstClr val="white">
                  <a:tint val="75000"/>
                </a:prstClr>
              </a:solidFill>
            </a:endParaRPr>
          </a:p>
        </p:txBody>
      </p:sp>
    </p:spTree>
    <p:extLst>
      <p:ext uri="{BB962C8B-B14F-4D97-AF65-F5344CB8AC3E}">
        <p14:creationId xmlns:p14="http://schemas.microsoft.com/office/powerpoint/2010/main" val="1274976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a:t>Търсете класове със </a:t>
            </a:r>
            <a:r>
              <a:rPr lang="bg-BG" sz="3200" dirty="0">
                <a:solidFill>
                  <a:schemeClr val="tx2">
                    <a:lumMod val="75000"/>
                  </a:schemeClr>
                </a:solidFill>
              </a:rPr>
              <a:t>същарата роля</a:t>
            </a:r>
            <a:endParaRPr lang="en-US" sz="3200" dirty="0">
              <a:solidFill>
                <a:schemeClr val="tx2">
                  <a:lumMod val="75000"/>
                </a:schemeClr>
              </a:solidFill>
            </a:endParaRPr>
          </a:p>
          <a:p>
            <a:pPr marL="358775" indent="-358775">
              <a:lnSpc>
                <a:spcPct val="110000"/>
              </a:lnSpc>
            </a:pPr>
            <a:r>
              <a:rPr lang="bg-BG" sz="3200" dirty="0"/>
              <a:t>Използвайте</a:t>
            </a:r>
            <a:r>
              <a:rPr lang="en-US" sz="3200" dirty="0"/>
              <a:t> </a:t>
            </a:r>
            <a:r>
              <a:rPr lang="bg-BG" sz="3200" dirty="0">
                <a:solidFill>
                  <a:schemeClr val="tx2">
                    <a:lumMod val="75000"/>
                  </a:schemeClr>
                </a:solidFill>
              </a:rPr>
              <a:t>композиция </a:t>
            </a:r>
            <a:r>
              <a:rPr lang="bg-BG" sz="3200" dirty="0"/>
              <a:t>и</a:t>
            </a:r>
            <a:r>
              <a:rPr lang="en-US" sz="3200" dirty="0"/>
              <a:t> </a:t>
            </a:r>
            <a:r>
              <a:rPr lang="bg-BG" sz="3200" dirty="0">
                <a:solidFill>
                  <a:schemeClr val="tx2">
                    <a:lumMod val="75000"/>
                  </a:schemeClr>
                </a:solidFill>
              </a:rPr>
              <a:t>делигиране</a:t>
            </a:r>
            <a:br>
              <a:rPr lang="bg-BG" sz="3200" dirty="0"/>
            </a:br>
            <a:r>
              <a:rPr lang="bg-BG" sz="3200" dirty="0"/>
              <a:t>вместо това</a:t>
            </a: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8012" y="3908306"/>
            <a:ext cx="3178806" cy="235824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a:extLst>
              <a:ext uri="{FF2B5EF4-FFF2-40B4-BE49-F238E27FC236}">
                <a16:creationId xmlns:a16="http://schemas.microsoft.com/office/drawing/2014/main" id="{DDCBC126-6B2D-4A32-BD5A-BCAB6C74743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5824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sz="4400"/>
              <a:t>Преизползване на класове</a:t>
            </a:r>
            <a:endParaRPr lang="en-US" sz="4400"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175961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A0CA15FB-27FB-4D5A-B65E-346DA41D931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19</a:t>
            </a:fld>
            <a:endParaRPr lang="en-US" dirty="0">
              <a:solidFill>
                <a:prstClr val="white">
                  <a:tint val="75000"/>
                </a:prstClr>
              </a:solidFill>
            </a:endParaRPr>
          </a:p>
        </p:txBody>
      </p:sp>
    </p:spTree>
    <p:extLst>
      <p:ext uri="{BB962C8B-B14F-4D97-AF65-F5344CB8AC3E}">
        <p14:creationId xmlns:p14="http://schemas.microsoft.com/office/powerpoint/2010/main" val="267974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t>Преизползване на класове</a:t>
            </a:r>
          </a:p>
          <a:p>
            <a:pPr marL="442913" indent="-442913">
              <a:lnSpc>
                <a:spcPct val="100000"/>
              </a:lnSpc>
              <a:spcBef>
                <a:spcPts val="500"/>
              </a:spcBef>
              <a:buFontTx/>
              <a:buAutoNum type="arabicPeriod"/>
            </a:pPr>
            <a:r>
              <a:rPr lang="bg-BG" dirty="0"/>
              <a:t>Кога да използване наследяване</a:t>
            </a:r>
            <a:endParaRPr lang="en-US" dirty="0"/>
          </a:p>
          <a:p>
            <a:pPr marL="442913" indent="-442913">
              <a:lnSpc>
                <a:spcPct val="100000"/>
              </a:lnSpc>
              <a:spcBef>
                <a:spcPts val="500"/>
              </a:spcBef>
              <a:buFontTx/>
              <a:buAutoNum type="arabicPeriod"/>
            </a:pPr>
            <a:r>
              <a:rPr lang="bg-BG" dirty="0"/>
              <a:t>Композиция</a:t>
            </a:r>
            <a:endParaRPr lang="en-US" dirty="0"/>
          </a:p>
        </p:txBody>
      </p:sp>
      <p:sp>
        <p:nvSpPr>
          <p:cNvPr id="6" name="Slide Number Placeholder">
            <a:extLst>
              <a:ext uri="{FF2B5EF4-FFF2-40B4-BE49-F238E27FC236}">
                <a16:creationId xmlns:a16="http://schemas.microsoft.com/office/drawing/2014/main" id="{8419C296-8DF5-44A1-AB0D-D591C641328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318568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bg-BG" dirty="0"/>
              <a:t>Преизползване на класове</a:t>
            </a:r>
            <a:endParaRPr lang="en-US" dirty="0"/>
          </a:p>
        </p:txBody>
      </p:sp>
      <p:sp>
        <p:nvSpPr>
          <p:cNvPr id="7" name="Text Placeholder 6"/>
          <p:cNvSpPr>
            <a:spLocks noGrp="1"/>
          </p:cNvSpPr>
          <p:nvPr>
            <p:ph type="body" idx="1"/>
          </p:nvPr>
        </p:nvSpPr>
        <p:spPr/>
        <p:txBody>
          <a:bodyPr/>
          <a:lstStyle/>
          <a:p>
            <a:r>
              <a:rPr lang="bg-BG" dirty="0"/>
              <a:t>Преизползване на код на ниво клас</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0606" y="1414421"/>
            <a:ext cx="2967613" cy="3005179"/>
          </a:xfrm>
          <a:prstGeom prst="rect">
            <a:avLst/>
          </a:prstGeom>
        </p:spPr>
      </p:pic>
      <p:sp>
        <p:nvSpPr>
          <p:cNvPr id="5" name="Slide Number Placeholder">
            <a:extLst>
              <a:ext uri="{FF2B5EF4-FFF2-40B4-BE49-F238E27FC236}">
                <a16:creationId xmlns:a16="http://schemas.microsoft.com/office/drawing/2014/main" id="{750D8646-E72A-4C79-9122-5DD7BD2512C5}"/>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10513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sz="3200" noProof="1"/>
              <a:t>Подкласовете </a:t>
            </a:r>
            <a:r>
              <a:rPr lang="bg-BG" sz="3200" noProof="1">
                <a:solidFill>
                  <a:schemeClr val="tx2">
                    <a:lumMod val="75000"/>
                  </a:schemeClr>
                </a:solidFill>
              </a:rPr>
              <a:t>могат да достъпят всички публични</a:t>
            </a:r>
            <a:r>
              <a:rPr lang="en-US" sz="3200" noProof="1"/>
              <a:t> </a:t>
            </a:r>
            <a:r>
              <a:rPr lang="bg-BG" sz="3200" noProof="1"/>
              <a:t>и</a:t>
            </a:r>
            <a:r>
              <a:rPr lang="en-US" sz="3200" noProof="1"/>
              <a:t> </a:t>
            </a:r>
            <a:r>
              <a:rPr lang="bg-BG" sz="3200" noProof="1">
                <a:solidFill>
                  <a:schemeClr val="tx2">
                    <a:lumMod val="75000"/>
                  </a:schemeClr>
                </a:solidFill>
              </a:rPr>
              <a:t>защитени</a:t>
            </a:r>
            <a:r>
              <a:rPr lang="en-US" sz="3200" noProof="1"/>
              <a:t> </a:t>
            </a:r>
            <a:r>
              <a:rPr lang="bg-BG" sz="3200" noProof="1"/>
              <a:t>членове, както и могат да достъпят</a:t>
            </a:r>
            <a:r>
              <a:rPr lang="en-US" sz="3200" noProof="1"/>
              <a:t> </a:t>
            </a:r>
            <a:r>
              <a:rPr lang="bg-BG" sz="3200" noProof="1">
                <a:solidFill>
                  <a:schemeClr val="tx2">
                    <a:lumMod val="75000"/>
                  </a:schemeClr>
                </a:solidFill>
              </a:rPr>
              <a:t>вътрешнит</a:t>
            </a:r>
            <a:r>
              <a:rPr lang="en-US" sz="3200" noProof="1">
                <a:solidFill>
                  <a:schemeClr val="tx2">
                    <a:lumMod val="75000"/>
                  </a:schemeClr>
                </a:solidFill>
              </a:rPr>
              <a:t>e</a:t>
            </a:r>
            <a:r>
              <a:rPr lang="en-US" sz="3200" noProof="1"/>
              <a:t> </a:t>
            </a:r>
            <a:r>
              <a:rPr lang="bg-BG" sz="3200" noProof="1"/>
              <a:t>членове, </a:t>
            </a:r>
            <a:r>
              <a:rPr lang="bg-BG" sz="3200" noProof="1">
                <a:solidFill>
                  <a:schemeClr val="tx2">
                    <a:lumMod val="75000"/>
                  </a:schemeClr>
                </a:solidFill>
              </a:rPr>
              <a:t>ако са в същия проект</a:t>
            </a:r>
            <a:endParaRPr lang="en-US" sz="3200" noProof="1">
              <a:solidFill>
                <a:schemeClr val="tx2">
                  <a:lumMod val="75000"/>
                </a:schemeClr>
              </a:solidFill>
            </a:endParaRPr>
          </a:p>
          <a:p>
            <a:r>
              <a:rPr lang="en-US" noProof="1">
                <a:solidFill>
                  <a:schemeClr val="tx2">
                    <a:lumMod val="75000"/>
                  </a:schemeClr>
                </a:solidFill>
              </a:rPr>
              <a:t>Private</a:t>
            </a:r>
            <a:r>
              <a:rPr lang="en-US" noProof="1"/>
              <a:t> </a:t>
            </a:r>
            <a:r>
              <a:rPr lang="bg-BG" noProof="1"/>
              <a:t>полетата </a:t>
            </a:r>
            <a:r>
              <a:rPr lang="bg-BG" noProof="1">
                <a:solidFill>
                  <a:schemeClr val="tx2">
                    <a:lumMod val="75000"/>
                  </a:schemeClr>
                </a:solidFill>
              </a:rPr>
              <a:t>не се наследяват</a:t>
            </a:r>
            <a:r>
              <a:rPr lang="en-US" noProof="1"/>
              <a:t> </a:t>
            </a:r>
            <a:r>
              <a:rPr lang="bg-BG" noProof="1"/>
              <a:t>в подкласовете</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Наследяване и модификатори за достъп</a:t>
            </a:r>
          </a:p>
        </p:txBody>
      </p:sp>
      <p:sp>
        <p:nvSpPr>
          <p:cNvPr id="6" name="Text Placeholder 5"/>
          <p:cNvSpPr txBox="1">
            <a:spLocks/>
          </p:cNvSpPr>
          <p:nvPr/>
        </p:nvSpPr>
        <p:spPr>
          <a:xfrm>
            <a:off x="684212" y="3505200"/>
            <a:ext cx="1067930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990600"/>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Може да се достъпи чрез други методи</a:t>
            </a:r>
            <a:endParaRPr lang="bg-BG" sz="2800" dirty="0">
              <a:solidFill>
                <a:schemeClr val="tx2">
                  <a:lumMod val="75000"/>
                </a:schemeClr>
              </a:solidFill>
            </a:endParaRPr>
          </a:p>
        </p:txBody>
      </p:sp>
      <p:sp>
        <p:nvSpPr>
          <p:cNvPr id="8" name="Slide Number Placeholder">
            <a:extLst>
              <a:ext uri="{FF2B5EF4-FFF2-40B4-BE49-F238E27FC236}">
                <a16:creationId xmlns:a16="http://schemas.microsoft.com/office/drawing/2014/main" id="{C452CDCD-F6CE-45C2-95D8-3BD97F00611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2506106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a:prstGeom prst="rect">
            <a:avLst/>
          </a:prstGeom>
        </p:spPr>
        <p:txBody>
          <a:bodyPr>
            <a:normAutofit/>
          </a:bodyPr>
          <a:lstStyle/>
          <a:p>
            <a:r>
              <a:rPr lang="bg-BG" noProof="1"/>
              <a:t>Подкласовете</a:t>
            </a:r>
            <a:r>
              <a:rPr lang="en-US" noProof="1"/>
              <a:t> </a:t>
            </a:r>
            <a:r>
              <a:rPr lang="bg-BG" noProof="1">
                <a:solidFill>
                  <a:schemeClr val="tx2">
                    <a:lumMod val="75000"/>
                  </a:schemeClr>
                </a:solidFill>
              </a:rPr>
              <a:t>могат да скрият</a:t>
            </a:r>
            <a:r>
              <a:rPr lang="en-US" noProof="1"/>
              <a:t> </a:t>
            </a:r>
            <a:r>
              <a:rPr lang="bg-BG" noProof="1"/>
              <a:t>променливи от суперкласа</a:t>
            </a:r>
            <a:endParaRPr lang="en-US" noProof="1"/>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 </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„Засенчване“ на променливи</a:t>
            </a:r>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02574" y="2723497"/>
            <a:ext cx="3787638" cy="777731"/>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Скрива </a:t>
            </a:r>
            <a:r>
              <a:rPr lang="en-US" sz="2800" b="1" noProof="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2" y="5486400"/>
            <a:ext cx="271699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Скрива и двете</a:t>
            </a:r>
            <a:endParaRPr lang="bg-BG" sz="2800" b="1" dirty="0">
              <a:solidFill>
                <a:schemeClr val="tx2">
                  <a:lumMod val="75000"/>
                </a:schemeClr>
              </a:solidFill>
              <a:latin typeface="Consolas" panose="020B0609020204030204" pitchFamily="49" charset="0"/>
            </a:endParaRPr>
          </a:p>
        </p:txBody>
      </p:sp>
      <p:sp>
        <p:nvSpPr>
          <p:cNvPr id="10" name="Slide Number Placeholder">
            <a:extLst>
              <a:ext uri="{FF2B5EF4-FFF2-40B4-BE49-F238E27FC236}">
                <a16:creationId xmlns:a16="http://schemas.microsoft.com/office/drawing/2014/main" id="{65E97D8A-7E61-4A47-9316-1A6D6D50A1F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564585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14400"/>
            <a:ext cx="11804822" cy="5570355"/>
          </a:xfrm>
          <a:prstGeom prst="rect">
            <a:avLst/>
          </a:prstGeom>
        </p:spPr>
        <p:txBody>
          <a:bodyPr>
            <a:normAutofit/>
          </a:bodyPr>
          <a:lstStyle/>
          <a:p>
            <a:r>
              <a:rPr lang="bg-BG" noProof="1"/>
              <a:t>Използвайте</a:t>
            </a:r>
            <a:r>
              <a:rPr lang="en-US" noProof="1"/>
              <a:t> </a:t>
            </a:r>
            <a:r>
              <a:rPr lang="en-US" b="1" noProof="1">
                <a:solidFill>
                  <a:schemeClr val="tx2">
                    <a:lumMod val="75000"/>
                  </a:schemeClr>
                </a:solidFill>
                <a:latin typeface="Consolas" panose="020B0609020204030204" pitchFamily="49" charset="0"/>
              </a:rPr>
              <a:t>base</a:t>
            </a:r>
            <a:r>
              <a:rPr lang="en-US" noProof="1"/>
              <a:t> </a:t>
            </a:r>
            <a:r>
              <a:rPr lang="bg-BG" noProof="1"/>
              <a:t>и</a:t>
            </a:r>
            <a:r>
              <a:rPr lang="en-US" noProof="1"/>
              <a:t> </a:t>
            </a:r>
            <a:r>
              <a:rPr lang="en-US" b="1" noProof="1">
                <a:solidFill>
                  <a:schemeClr val="tx2">
                    <a:lumMod val="75000"/>
                  </a:schemeClr>
                </a:solidFill>
                <a:latin typeface="Consolas" panose="020B0609020204030204" pitchFamily="49" charset="0"/>
              </a:rPr>
              <a:t>this</a:t>
            </a:r>
            <a:r>
              <a:rPr lang="en-US" noProof="1"/>
              <a:t> </a:t>
            </a:r>
            <a:r>
              <a:rPr lang="bg-BG" noProof="1"/>
              <a:t>да уточните достъпа</a:t>
            </a:r>
            <a:endParaRPr lang="en-US" noProof="1"/>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 Person</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a:solidFill>
                  <a:schemeClr val="tx2">
                    <a:lumMod val="75000"/>
                  </a:schemeClr>
                </a:solidFill>
              </a:rPr>
              <a:t>this</a:t>
            </a:r>
            <a:r>
              <a:rPr lang="en-US" sz="3200" dirty="0">
                <a:solidFill>
                  <a:schemeClr val="accent1">
                    <a:lumMod val="20000"/>
                    <a:lumOff val="80000"/>
                  </a:schemeClr>
                </a:solidFill>
              </a:rPr>
              <a:t>.weight = 0.6f;</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.weight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a:t>„Засенчване“ на променливи – достъп</a:t>
            </a:r>
            <a:endParaRPr lang="bg-BG" sz="4000" dirty="0"/>
          </a:p>
        </p:txBody>
      </p:sp>
      <p:sp>
        <p:nvSpPr>
          <p:cNvPr id="7" name="AutoShape 6"/>
          <p:cNvSpPr>
            <a:spLocks noChangeArrowheads="1"/>
          </p:cNvSpPr>
          <p:nvPr/>
        </p:nvSpPr>
        <p:spPr bwMode="auto">
          <a:xfrm>
            <a:off x="6794612" y="4648200"/>
            <a:ext cx="37194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Член на инстанцията</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2" y="5585272"/>
            <a:ext cx="4166389"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Член на базовия клас</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3117079" cy="9144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a:solidFill>
                  <a:srgbClr val="FFFFFF"/>
                </a:solidFill>
              </a:rPr>
              <a:t>Локална променлива</a:t>
            </a:r>
            <a:endParaRPr lang="bg-BG" sz="2800" b="1" dirty="0">
              <a:solidFill>
                <a:schemeClr val="tx2">
                  <a:lumMod val="75000"/>
                </a:schemeClr>
              </a:solidFill>
              <a:latin typeface="Consolas" panose="020B0609020204030204" pitchFamily="49" charset="0"/>
            </a:endParaRPr>
          </a:p>
        </p:txBody>
      </p:sp>
      <p:sp>
        <p:nvSpPr>
          <p:cNvPr id="11" name="Slide Number Placeholder">
            <a:extLst>
              <a:ext uri="{FF2B5EF4-FFF2-40B4-BE49-F238E27FC236}">
                <a16:creationId xmlns:a16="http://schemas.microsoft.com/office/drawing/2014/main" id="{68CF6F59-2F5E-4D01-9053-E9F1CB3B666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1960335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virtual</a:t>
            </a:r>
            <a:r>
              <a:rPr lang="en-US" dirty="0"/>
              <a:t> – </a:t>
            </a:r>
            <a:r>
              <a:rPr lang="bg-BG" dirty="0"/>
              <a:t>метод, който </a:t>
            </a:r>
            <a:r>
              <a:rPr lang="bg-BG" dirty="0">
                <a:solidFill>
                  <a:schemeClr val="tx2">
                    <a:lumMod val="75000"/>
                  </a:schemeClr>
                </a:solidFill>
              </a:rPr>
              <a:t>може да бъде презаписан</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Виртуални методи</a:t>
            </a:r>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a:solidFill>
                  <a:schemeClr val="tx2">
                    <a:lumMod val="75000"/>
                  </a:schemeClr>
                </a:solidFill>
              </a:rPr>
              <a:t>Animal</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public </a:t>
            </a:r>
            <a:r>
              <a:rPr lang="en-US" sz="3200" dirty="0">
                <a:solidFill>
                  <a:schemeClr val="tx2">
                    <a:lumMod val="75000"/>
                  </a:schemeClr>
                </a:solidFill>
              </a:rPr>
              <a:t>virtual</a:t>
            </a:r>
            <a:r>
              <a:rPr lang="en-US" sz="3200" dirty="0">
                <a:solidFill>
                  <a:schemeClr val="accent1">
                    <a:lumMod val="20000"/>
                    <a:lumOff val="80000"/>
                  </a:schemeClr>
                </a:solidFill>
              </a:rPr>
              <a:t> void Eat()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a:solidFill>
                  <a:schemeClr val="tx2">
                    <a:lumMod val="75000"/>
                  </a:schemeClr>
                </a:solidFill>
              </a:rPr>
              <a:t>:</a:t>
            </a:r>
            <a:r>
              <a:rPr lang="en-US" sz="3200" dirty="0">
                <a:solidFill>
                  <a:schemeClr val="accent1">
                    <a:lumMod val="20000"/>
                    <a:lumOff val="80000"/>
                  </a:schemeClr>
                </a:solidFill>
              </a:rPr>
              <a:t> </a:t>
            </a:r>
            <a:r>
              <a:rPr lang="en-US" sz="3200" dirty="0">
                <a:solidFill>
                  <a:schemeClr val="tx2">
                    <a:lumMod val="75000"/>
                  </a:schemeClr>
                </a:solidFill>
              </a:rPr>
              <a:t>Animal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public </a:t>
            </a:r>
            <a:r>
              <a:rPr lang="en-US" sz="3200" dirty="0">
                <a:solidFill>
                  <a:schemeClr val="tx2">
                    <a:lumMod val="75000"/>
                  </a:schemeClr>
                </a:solidFill>
              </a:rPr>
              <a:t>override</a:t>
            </a:r>
            <a:r>
              <a:rPr lang="en-US" sz="3200" dirty="0">
                <a:solidFill>
                  <a:schemeClr val="accent1">
                    <a:lumMod val="20000"/>
                    <a:lumOff val="80000"/>
                  </a:schemeClr>
                </a:solidFill>
              </a:rPr>
              <a:t> void Eat() {}</a:t>
            </a:r>
          </a:p>
          <a:p>
            <a:r>
              <a:rPr lang="en-US" sz="3200" dirty="0">
                <a:solidFill>
                  <a:schemeClr val="accent1">
                    <a:lumMod val="20000"/>
                    <a:lumOff val="80000"/>
                  </a:schemeClr>
                </a:solidFill>
              </a:rPr>
              <a:t>}</a:t>
            </a:r>
          </a:p>
        </p:txBody>
      </p:sp>
      <p:sp>
        <p:nvSpPr>
          <p:cNvPr id="8" name="Slide Number Placeholder">
            <a:extLst>
              <a:ext uri="{FF2B5EF4-FFF2-40B4-BE49-F238E27FC236}">
                <a16:creationId xmlns:a16="http://schemas.microsoft.com/office/drawing/2014/main" id="{28BD8916-84D3-49D1-AC8A-B2EFEA9E72D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518942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a:t>Можем да </a:t>
            </a:r>
            <a:r>
              <a:rPr lang="bg-BG" dirty="0">
                <a:solidFill>
                  <a:schemeClr val="tx2">
                    <a:lumMod val="75000"/>
                  </a:schemeClr>
                </a:solidFill>
              </a:rPr>
              <a:t>разширим клас</a:t>
            </a:r>
            <a:r>
              <a:rPr lang="bg-BG" dirty="0"/>
              <a:t>, който</a:t>
            </a:r>
            <a:r>
              <a:rPr lang="en-US" dirty="0"/>
              <a:t> </a:t>
            </a:r>
            <a:r>
              <a:rPr lang="bg-BG" dirty="0">
                <a:solidFill>
                  <a:schemeClr val="tx2">
                    <a:lumMod val="75000"/>
                  </a:schemeClr>
                </a:solidFill>
              </a:rPr>
              <a:t>иначе не можем да променим</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a:t>Ползата от наследяването – разширание</a:t>
            </a:r>
            <a:endParaRPr lang="bg-BG" sz="4000"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ArrayList</a:t>
            </a: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CustomArrayList</a:t>
            </a: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1903412" y="4419600"/>
            <a:ext cx="26670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Разширява</a:t>
            </a:r>
            <a:endParaRPr lang="bg-BG" sz="3200" dirty="0">
              <a:solidFill>
                <a:schemeClr val="tx2">
                  <a:lumMod val="75000"/>
                </a:schemeClr>
              </a:solidFill>
            </a:endParaRPr>
          </a:p>
        </p:txBody>
      </p:sp>
      <p:sp>
        <p:nvSpPr>
          <p:cNvPr id="12" name="Slide Number Placeholder">
            <a:extLst>
              <a:ext uri="{FF2B5EF4-FFF2-40B4-BE49-F238E27FC236}">
                <a16:creationId xmlns:a16="http://schemas.microsoft.com/office/drawing/2014/main" id="{DA9E988F-A368-435D-B02D-E13E75DECBB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1730264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bg-BG" dirty="0"/>
              <a:t>Създайте </a:t>
            </a:r>
            <a:r>
              <a:rPr lang="en-US" dirty="0"/>
              <a:t>array list</a:t>
            </a:r>
            <a:r>
              <a:rPr lang="bg-BG" dirty="0"/>
              <a:t>, който има</a:t>
            </a:r>
            <a:endParaRPr lang="en-US" dirty="0"/>
          </a:p>
          <a:p>
            <a:pPr lvl="1">
              <a:lnSpc>
                <a:spcPct val="100000"/>
              </a:lnSpc>
            </a:pPr>
            <a:r>
              <a:rPr lang="bg-BG" dirty="0"/>
              <a:t>Всичката функционалност на </a:t>
            </a:r>
            <a:r>
              <a:rPr lang="en-US" noProof="1"/>
              <a:t>ArrayList</a:t>
            </a:r>
          </a:p>
          <a:p>
            <a:pPr lvl="1">
              <a:lnSpc>
                <a:spcPct val="100000"/>
              </a:lnSpc>
            </a:pPr>
            <a:r>
              <a:rPr lang="bg-BG" dirty="0"/>
              <a:t>Функция, която връща и премахва случаен елемент</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Случаен</a:t>
            </a:r>
            <a:r>
              <a:rPr lang="en-US" sz="4000" dirty="0"/>
              <a:t> Array List</a:t>
            </a:r>
            <a:endParaRPr lang="bg-BG" sz="4000"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ArrayList</a:t>
            </a: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effectLst>
                  <a:outerShdw blurRad="38100" dist="38100" dir="2700000" algn="tl">
                    <a:srgbClr val="000000">
                      <a:alpha val="43137"/>
                    </a:srgbClr>
                  </a:outerShdw>
                </a:effectLst>
                <a:latin typeface="Consolas" panose="020B0609020204030204" pitchFamily="49" charset="0"/>
              </a:rPr>
              <a:t>RandomArrayList</a:t>
            </a: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noProof="1">
                <a:solidFill>
                  <a:srgbClr val="FFFFFF"/>
                </a:solidFill>
              </a:rPr>
              <a:t>RandomElement</a:t>
            </a:r>
            <a:r>
              <a:rPr lang="en-US" sz="3200" dirty="0">
                <a:solidFill>
                  <a:srgbClr val="FFFFFF"/>
                </a:solidFill>
              </a:rPr>
              <a:t>():string</a:t>
            </a:r>
            <a:endParaRPr lang="bg-BG" sz="3200" dirty="0">
              <a:solidFill>
                <a:schemeClr val="tx2">
                  <a:lumMod val="75000"/>
                </a:schemeClr>
              </a:solidFill>
            </a:endParaRPr>
          </a:p>
        </p:txBody>
      </p:sp>
      <p:sp>
        <p:nvSpPr>
          <p:cNvPr id="10" name="Slide Number Placeholder">
            <a:extLst>
              <a:ext uri="{FF2B5EF4-FFF2-40B4-BE49-F238E27FC236}">
                <a16:creationId xmlns:a16="http://schemas.microsoft.com/office/drawing/2014/main" id="{58AB9534-8A5B-4034-AB72-E542D3A13C3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2231991181"/>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7179</TotalTime>
  <Words>2356</Words>
  <Application>Microsoft Office PowerPoint</Application>
  <PresentationFormat>Custom</PresentationFormat>
  <Paragraphs>302</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Wingdings</vt:lpstr>
      <vt:lpstr>Wingdings 2</vt:lpstr>
      <vt:lpstr>SoftUni 16x9</vt:lpstr>
      <vt:lpstr>PowerPoint Presentation</vt:lpstr>
      <vt:lpstr>Съдържание</vt:lpstr>
      <vt:lpstr>Преизползване на класове</vt:lpstr>
      <vt:lpstr>Наследяване и модификатори за достъп</vt:lpstr>
      <vt:lpstr>„Засенчване“ на променливи</vt:lpstr>
      <vt:lpstr>„Засенчване“ на променливи – достъп</vt:lpstr>
      <vt:lpstr>Виртуални методи</vt:lpstr>
      <vt:lpstr>Ползата от наследяването – разширание</vt:lpstr>
      <vt:lpstr>Задача: Случаен Array List</vt:lpstr>
      <vt:lpstr>Решение: Случаен Array List</vt:lpstr>
      <vt:lpstr>Видове преизползване на класове</vt:lpstr>
      <vt:lpstr>Разширяване</vt:lpstr>
      <vt:lpstr>Композиция</vt:lpstr>
      <vt:lpstr>Делегиране</vt:lpstr>
      <vt:lpstr>Задача: Стек от низове</vt:lpstr>
      <vt:lpstr>Решение: Стек от низове</vt:lpstr>
      <vt:lpstr>Какво научихме днес?</vt:lpstr>
      <vt:lpstr>Преизползване на класове</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2019-12-17T09:09:14Z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