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2"/>
  </p:notesMasterIdLst>
  <p:handoutMasterIdLst>
    <p:handoutMasterId r:id="rId23"/>
  </p:handoutMasterIdLst>
  <p:sldIdLst>
    <p:sldId id="394" r:id="rId3"/>
    <p:sldId id="607" r:id="rId4"/>
    <p:sldId id="608" r:id="rId5"/>
    <p:sldId id="609" r:id="rId6"/>
    <p:sldId id="610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594" r:id="rId20"/>
    <p:sldId id="48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3EF36B-DB11-4E9E-85C6-1869495A6ABA}">
          <p14:sldIdLst>
            <p14:sldId id="394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nclusion" id="{A41D9B3C-0BD9-4A21-8FA3-DA5B5732F62D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>
        <p:scale>
          <a:sx n="75" d="100"/>
          <a:sy n="75" d="100"/>
        </p:scale>
        <p:origin x="830" y="21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A4CF8B8-8403-4C0B-8135-18D7C68405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30176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B10725E-A4CC-41D1-AD7E-B5B6718029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60665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E5B8844-4BAA-430B-A559-2669CF06CE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37174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CC3919C-3471-4C46-B99C-13802B175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44214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524A034-5820-472A-A2E9-215DF25208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32762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DE05FA6-AC56-4225-ADA0-E3606FADF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5969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66CDE2C-B891-42C2-96E2-E9C8D594CD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0197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E5EFBAE-1C41-4309-AAF3-79CF058CC7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58465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13B534A-0790-480D-A192-80B3B04F29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32076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DDD54E9-D69F-4D0C-8A71-CC67C438AA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96813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C936338-33FE-4F10-8742-46BAD3C269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6526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E28E38A-03DE-4F46-BB68-EF534BB53D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38817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57118D8-7DEB-4B2A-BFD3-CE3B4761CB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906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FF443FC-B60A-4E78-BF54-1AAEE45C88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23990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E91F277-10D4-4300-BB26-3B6B989D6C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232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66E7F96-7101-4796-A2E1-51E66DAA1C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62458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453E1E7-DCD2-4CFB-BCBA-968DB98009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5353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D46D09A-AD0D-4849-B644-6109BFBAC0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59579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0B59501-7CC2-4311-BDD2-D3E929D43E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7383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Интерфейси в ООП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1246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8815" y="1066800"/>
            <a:ext cx="5561011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dirty="0"/>
              <a:t>Абстрактен клас</a:t>
            </a:r>
            <a:endParaRPr lang="en-US" dirty="0"/>
          </a:p>
          <a:p>
            <a:r>
              <a:rPr lang="bg-BG" dirty="0"/>
              <a:t>Класът може да наследи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само един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абстрактен клас</a:t>
            </a:r>
            <a:r>
              <a:rPr lang="en-US" dirty="0"/>
              <a:t>.</a:t>
            </a:r>
          </a:p>
          <a:p>
            <a:r>
              <a:rPr lang="bg-BG" dirty="0"/>
              <a:t>Абстрактните класове могат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предоставят целия код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/</a:t>
            </a:r>
            <a:r>
              <a:rPr lang="bg-BG" dirty="0"/>
              <a:t>или само детайлите, които трябва да се презапишат</a:t>
            </a:r>
            <a:r>
              <a:rPr lang="en-US" dirty="0"/>
              <a:t>.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Интерфейс с/у абстрактен клас</a:t>
            </a:r>
            <a:endParaRPr lang="en-US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5942012" y="1066801"/>
            <a:ext cx="6053222" cy="545820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bg-BG" dirty="0"/>
              <a:t>Интерфейс</a:t>
            </a:r>
            <a:endParaRPr lang="en-US" dirty="0"/>
          </a:p>
          <a:p>
            <a:r>
              <a:rPr lang="bg-BG" dirty="0"/>
              <a:t>Класът може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имплементира няколко интерфейса</a:t>
            </a:r>
            <a:r>
              <a:rPr lang="en-US" dirty="0"/>
              <a:t>.</a:t>
            </a:r>
            <a:endParaRPr lang="en-US" sz="3200" dirty="0"/>
          </a:p>
          <a:p>
            <a:r>
              <a:rPr lang="bg-BG" dirty="0"/>
              <a:t>Интерфейсът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може да предоставя никакъв код</a:t>
            </a:r>
            <a:r>
              <a:rPr lang="bg-BG" dirty="0"/>
              <a:t>, предоставя само описание</a:t>
            </a:r>
            <a:r>
              <a:rPr lang="en-US" dirty="0"/>
              <a:t>.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1D74719-23DF-461C-90A8-D7AE928A7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06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8815" y="1025522"/>
            <a:ext cx="5561011" cy="57562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bg-BG" dirty="0"/>
              <a:t>Абстрактен клас</a:t>
            </a:r>
            <a:endParaRPr lang="en-US" dirty="0"/>
          </a:p>
          <a:p>
            <a:r>
              <a:rPr lang="bg-BG" dirty="0"/>
              <a:t>Абстрактния клас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може да съдържа модификатори за достъп</a:t>
            </a:r>
            <a:endParaRPr lang="en-US" sz="2400" dirty="0"/>
          </a:p>
          <a:p>
            <a:r>
              <a:rPr lang="bg-BG" dirty="0"/>
              <a:t>Ако множество имплементации са от сходен вид 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имат общо поведение или статут,</a:t>
            </a:r>
            <a:r>
              <a:rPr lang="en-US" dirty="0"/>
              <a:t> </a:t>
            </a:r>
            <a:r>
              <a:rPr lang="bg-BG" dirty="0"/>
              <a:t>то абстрактния клас е по-добър избор</a:t>
            </a:r>
            <a:r>
              <a:rPr lang="en-US" dirty="0"/>
              <a:t>.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Интерфейс с/у абстрактен клас (2)</a:t>
            </a:r>
            <a:endParaRPr lang="en-US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5942012" y="1025522"/>
            <a:ext cx="6053222" cy="575627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dirty="0"/>
              <a:t>Интерфейс</a:t>
            </a:r>
            <a:endParaRPr lang="en-US" dirty="0"/>
          </a:p>
          <a:p>
            <a:r>
              <a:rPr lang="bg-BG" dirty="0"/>
              <a:t>Интерфейсите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нямат модификатори за достъп</a:t>
            </a:r>
            <a:r>
              <a:rPr lang="en-US" dirty="0"/>
              <a:t>. </a:t>
            </a:r>
            <a:r>
              <a:rPr lang="bg-BG" dirty="0"/>
              <a:t>Всичко е публично по подразбиране.</a:t>
            </a:r>
            <a:endParaRPr lang="en-US" dirty="0"/>
          </a:p>
          <a:p>
            <a:r>
              <a:rPr lang="bg-BG" dirty="0"/>
              <a:t>Ако множество имплементации споделят само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сигнатурата на методите и нищо друго, </a:t>
            </a:r>
            <a:r>
              <a:rPr lang="bg-BG" dirty="0"/>
              <a:t>то тогава интерфейсът е по-добър избор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CDEBCFF-FC48-4AD2-8DA9-59397D158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87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6154" y="1050921"/>
            <a:ext cx="5679658" cy="573087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bg-BG" dirty="0"/>
              <a:t>Абстрактен клас</a:t>
            </a:r>
            <a:endParaRPr lang="en-US" dirty="0"/>
          </a:p>
          <a:p>
            <a:r>
              <a:rPr lang="bg-BG" dirty="0"/>
              <a:t>Абстрактният клас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може да притежава полета и константи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Ако добавим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нов метод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към абстрактен клас, то имаме опцията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създадем имплементация по подразбиране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така съществуващият код ще може да работи коректно</a:t>
            </a:r>
            <a:r>
              <a:rPr lang="en-US" dirty="0"/>
              <a:t>.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Интерфейс с/у абстрактен клас</a:t>
            </a:r>
            <a:r>
              <a:rPr lang="en-US" dirty="0"/>
              <a:t> (3)</a:t>
            </a: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5865812" y="1029458"/>
            <a:ext cx="6129422" cy="57308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dirty="0"/>
              <a:t>Интерфейс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поддържа полета</a:t>
            </a:r>
            <a:endParaRPr lang="en-US" dirty="0"/>
          </a:p>
          <a:p>
            <a:r>
              <a:rPr lang="bg-BG" dirty="0"/>
              <a:t>Ако добавим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нов метод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към интерйфес, то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трябва да проследим всичките му имплементации </a:t>
            </a:r>
            <a:r>
              <a:rPr lang="bg-BG" dirty="0"/>
              <a:t>и да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дефинираме имплементация</a:t>
            </a:r>
            <a:r>
              <a:rPr lang="en-US" dirty="0"/>
              <a:t> </a:t>
            </a:r>
            <a:r>
              <a:rPr lang="bg-BG" dirty="0"/>
              <a:t>за новия метод</a:t>
            </a:r>
            <a:r>
              <a:rPr lang="en-US" dirty="0"/>
              <a:t>.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20580D1-8AA0-4406-8F75-63BD50056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91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Постройте йерархия от интерфейси и класове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Коли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89012" y="1993508"/>
            <a:ext cx="3658600" cy="1156899"/>
            <a:chOff x="4683210" y="1333424"/>
            <a:chExt cx="3658600" cy="1156899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473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3012" y="1993508"/>
            <a:ext cx="4608598" cy="2277881"/>
            <a:chOff x="5180012" y="1653737"/>
            <a:chExt cx="4608598" cy="2277881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578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11134"/>
              <a:ext cx="4604324" cy="1720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+Model: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+Color: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+Start():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6798011" y="5562600"/>
            <a:ext cx="3658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989012" y="5562600"/>
            <a:ext cx="3658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Tesla</a:t>
            </a:r>
          </a:p>
        </p:txBody>
      </p:sp>
      <p:cxnSp>
        <p:nvCxnSpPr>
          <p:cNvPr id="8" name="Straight Arrow Connector 7"/>
          <p:cNvCxnSpPr>
            <a:stCxn id="26" idx="0"/>
            <a:endCxn id="25" idx="2"/>
          </p:cNvCxnSpPr>
          <p:nvPr/>
        </p:nvCxnSpPr>
        <p:spPr>
          <a:xfrm flipV="1">
            <a:off x="2818312" y="3150407"/>
            <a:ext cx="0" cy="2412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3656012" y="3581400"/>
            <a:ext cx="2667000" cy="1981200"/>
          </a:xfrm>
          <a:prstGeom prst="bentConnector3">
            <a:avLst>
              <a:gd name="adj1" fmla="val -6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0"/>
          </p:cNvCxnSpPr>
          <p:nvPr/>
        </p:nvCxnSpPr>
        <p:spPr>
          <a:xfrm flipV="1">
            <a:off x="8627311" y="4288941"/>
            <a:ext cx="0" cy="1273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8E15A174-D463-4141-82AF-79DB6C282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218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0"/>
            <a:ext cx="9577597" cy="1110780"/>
          </a:xfrm>
        </p:spPr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9088" y="1110780"/>
            <a:ext cx="11125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interface ICar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string Model { get;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string Color { get;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string Start();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string Stop();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9088" y="4464221"/>
            <a:ext cx="11125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interface IElectricCar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int Batteries { get;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4718A32-BBCF-4B46-AD1A-8710DC18F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0882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928" y="836022"/>
            <a:ext cx="11434827" cy="59554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Tesla : ICar, IElectricCar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string Model { get; private set; }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string Color { get; private set; }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int Batteries { get; private set; }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Tesla(string model, string color, int batteries)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//TODO: Add Logic here }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string Start()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//TODO: Add Logic here }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string Stop()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//TODO: Add Logic here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D79F031-9F15-4BCA-BB10-9B388E4DE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49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(3)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928" y="1105555"/>
            <a:ext cx="11434827" cy="5447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Seat : ICar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string Model { get; private set; }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string Color { get; private set; } 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Tesla(string model, string color)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//TODO: Add Logic here }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string Start()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//TODO: Add Logic here }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string Stop()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//TODO: Add Logic here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F923440-5459-4A05-8553-6D7932444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5772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Интерфейси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bg-BG" dirty="0"/>
              <a:t>Лаб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777409"/>
            <a:ext cx="3524026" cy="3637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219200"/>
            <a:ext cx="3200400" cy="32004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456F3C4-7792-4A8B-A1E9-29EABB81A88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64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Интерфейси в ООП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50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36F1FD9-C7E8-4ED2-85BB-496FD152B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6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427800"/>
            <a:ext cx="8938472" cy="820600"/>
          </a:xfrm>
        </p:spPr>
        <p:txBody>
          <a:bodyPr/>
          <a:lstStyle/>
          <a:p>
            <a:r>
              <a:rPr lang="bg-BG" noProof="1">
                <a:cs typeface="Consolas" panose="020B0609020204030204" pitchFamily="49" charset="0"/>
              </a:rPr>
              <a:t>Интерфейси</a:t>
            </a:r>
            <a:endParaRPr lang="en-US" noProof="1"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35" y="914400"/>
            <a:ext cx="6909354" cy="422023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911E3AE-F1A5-4482-9A77-5746CAEA240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7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Компилатора вътрешно добавя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Интерфейс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82190" y="1963284"/>
            <a:ext cx="64628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interface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90762" y="4165519"/>
            <a:ext cx="64628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interface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rrow: Down 4"/>
          <p:cNvSpPr/>
          <p:nvPr/>
        </p:nvSpPr>
        <p:spPr>
          <a:xfrm>
            <a:off x="4235704" y="3348279"/>
            <a:ext cx="4159108" cy="812163"/>
          </a:xfrm>
          <a:prstGeom prst="downArrow">
            <a:avLst>
              <a:gd name="adj1" fmla="val 50000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компилатор</a:t>
            </a: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7556612" y="5450224"/>
            <a:ext cx="3871800" cy="1042102"/>
          </a:xfrm>
          <a:prstGeom prst="wedgeRoundRectCallout">
            <a:avLst>
              <a:gd name="adj1" fmla="val -139864"/>
              <a:gd name="adj2" fmla="val -91606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bg-B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всички членове</a:t>
            </a: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319201" y="1963284"/>
            <a:ext cx="2665412" cy="1260423"/>
          </a:xfrm>
          <a:prstGeom prst="wedgeRoundRectCallout">
            <a:avLst>
              <a:gd name="adj1" fmla="val 61782"/>
              <a:gd name="adj2" fmla="val -28229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Модификатор за достъп</a:t>
            </a: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6947012" y="987521"/>
            <a:ext cx="2971800" cy="511799"/>
          </a:xfrm>
          <a:prstGeom prst="wedgeRoundRectCallout">
            <a:avLst>
              <a:gd name="adj1" fmla="val -88573"/>
              <a:gd name="adj2" fmla="val 157307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</a:t>
            </a: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8915751" y="2711908"/>
            <a:ext cx="1460262" cy="511799"/>
          </a:xfrm>
          <a:prstGeom prst="wedgeRoundRectCallout">
            <a:avLst>
              <a:gd name="adj1" fmla="val -108968"/>
              <a:gd name="adj2" fmla="val -107253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7400FCD-1E6C-478B-8956-765E2741E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64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5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Имплементацията на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Print()</a:t>
            </a:r>
            <a:r>
              <a:rPr lang="bg-BG" dirty="0">
                <a:latin typeface="Consolas" panose="020B0609020204030204" pitchFamily="49" charset="0"/>
              </a:rPr>
              <a:t> се задава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bg-BG" dirty="0">
                <a:latin typeface="Consolas" panose="020B0609020204030204" pitchFamily="49" charset="0"/>
              </a:rPr>
              <a:t>в класа </a:t>
            </a:r>
            <a:r>
              <a:rPr lang="en-US" dirty="0">
                <a:latin typeface="Consolas" panose="020B0609020204030204" pitchFamily="49" charset="0"/>
              </a:rPr>
              <a:t>Document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интерфейс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99012" y="1226372"/>
            <a:ext cx="5867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IPrintable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83687" y="3554793"/>
            <a:ext cx="1118272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Document : IPrintable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 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void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Print() </a:t>
            </a:r>
          </a:p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Console.ReadLine("Hello"); }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9184BF5-60EE-4060-A36F-C8A5354A4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69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Връзка между класове и интерфейси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bg-BG" dirty="0"/>
              <a:t>Множествено наследяване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Множествено наследяване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799012" y="1905000"/>
            <a:ext cx="2146218" cy="427473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Интерфейс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3337" y="2394985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2861" y="238480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6212" y="2389528"/>
            <a:ext cx="18549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  <a:p>
            <a:endParaRPr lang="bg-BG" sz="2800" dirty="0"/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1370012" y="2350265"/>
            <a:ext cx="1" cy="695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7340" y="3046066"/>
            <a:ext cx="2146218" cy="439968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Интерфейс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7340" y="1909210"/>
            <a:ext cx="2146218" cy="423263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Интерфейс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799012" y="3063085"/>
            <a:ext cx="2146218" cy="422949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Клас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5547" y="3063085"/>
            <a:ext cx="2146218" cy="422949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Клас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0684" y="1905000"/>
            <a:ext cx="2146218" cy="427473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Клас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3412" y="5707579"/>
            <a:ext cx="2146218" cy="457200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Клас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2612" y="4515512"/>
            <a:ext cx="2146218" cy="475766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Интерфейс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5503" y="4517124"/>
            <a:ext cx="2146218" cy="475766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Интерфейс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4437" y="4515512"/>
            <a:ext cx="2146218" cy="475766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Интерфейс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1412" y="4515512"/>
            <a:ext cx="2146218" cy="475766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Интерфейс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0743" y="5689013"/>
            <a:ext cx="2146218" cy="475766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Интерфейс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8859744" y="2335182"/>
            <a:ext cx="1" cy="695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5180012" y="2347732"/>
            <a:ext cx="1" cy="69502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endCxn id="43" idx="2"/>
          </p:cNvCxnSpPr>
          <p:nvPr/>
        </p:nvCxnSpPr>
        <p:spPr>
          <a:xfrm flipH="1" flipV="1">
            <a:off x="1598612" y="4992890"/>
            <a:ext cx="1355944" cy="71468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9" idx="0"/>
            <a:endCxn id="42" idx="2"/>
          </p:cNvCxnSpPr>
          <p:nvPr/>
        </p:nvCxnSpPr>
        <p:spPr>
          <a:xfrm flipV="1">
            <a:off x="2976521" y="4991278"/>
            <a:ext cx="1219200" cy="71630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6" idx="0"/>
            <a:endCxn id="45" idx="2"/>
          </p:cNvCxnSpPr>
          <p:nvPr/>
        </p:nvCxnSpPr>
        <p:spPr>
          <a:xfrm flipV="1">
            <a:off x="8503852" y="4991278"/>
            <a:ext cx="1330669" cy="69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6" idx="0"/>
          </p:cNvCxnSpPr>
          <p:nvPr/>
        </p:nvCxnSpPr>
        <p:spPr>
          <a:xfrm flipH="1" flipV="1">
            <a:off x="7160158" y="4972357"/>
            <a:ext cx="1343694" cy="716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23412" y="506907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51634" y="5087818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30" name="Slide Number Placeholder">
            <a:extLst>
              <a:ext uri="{FF2B5EF4-FFF2-40B4-BE49-F238E27FC236}">
                <a16:creationId xmlns:a16="http://schemas.microsoft.com/office/drawing/2014/main" id="{8F74A549-DD7A-413C-A7B2-98354CED3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46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 проект, който съдържа интерфейс за рисуваеми обекти</a:t>
            </a:r>
            <a:endParaRPr lang="en-US" dirty="0"/>
          </a:p>
          <a:p>
            <a:r>
              <a:rPr lang="bg-BG" dirty="0"/>
              <a:t>Имплементирайте два типа фигури</a:t>
            </a:r>
            <a:r>
              <a:rPr lang="en-US" dirty="0"/>
              <a:t>: </a:t>
            </a:r>
            <a:br>
              <a:rPr lang="en-US" dirty="0"/>
            </a:br>
            <a:r>
              <a:rPr lang="bg-BG" dirty="0"/>
              <a:t>Кръг и правоъгълник</a:t>
            </a:r>
            <a:endParaRPr lang="en-US" dirty="0"/>
          </a:p>
          <a:p>
            <a:r>
              <a:rPr lang="bg-BG" dirty="0"/>
              <a:t>И двата класа трябва да отпечатват на конзолата фигурата си със</a:t>
            </a:r>
            <a:r>
              <a:rPr lang="en-US" dirty="0"/>
              <a:t> "*".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Фигури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41425" y="4846533"/>
            <a:ext cx="3598731" cy="1630467"/>
            <a:chOff x="-307258" y="1714897"/>
            <a:chExt cx="1971792" cy="163046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Circle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258" y="2781697"/>
              <a:ext cx="1970922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>
                  <a:latin typeface="Consolas" panose="020B0609020204030204" pitchFamily="49" charset="0"/>
                </a:rPr>
                <a:t>Radius: int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76269" y="4193338"/>
            <a:ext cx="3429001" cy="2011576"/>
            <a:chOff x="-306388" y="1581920"/>
            <a:chExt cx="1878795" cy="2011576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51771"/>
              <a:ext cx="1878795" cy="9417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-Width: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105270" y="1874513"/>
            <a:ext cx="3124200" cy="1523811"/>
            <a:chOff x="5561362" y="1464774"/>
            <a:chExt cx="3124200" cy="1523811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Drawable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424918"/>
              <a:ext cx="31242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+Draw()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9334024" y="4753808"/>
            <a:ext cx="1789588" cy="1311780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0" name="Oval 39"/>
          <p:cNvSpPr/>
          <p:nvPr/>
        </p:nvSpPr>
        <p:spPr>
          <a:xfrm>
            <a:off x="10645024" y="4329358"/>
            <a:ext cx="914400" cy="914400"/>
          </a:xfrm>
          <a:prstGeom prst="ellipse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7" name="Oval 46"/>
          <p:cNvSpPr/>
          <p:nvPr/>
        </p:nvSpPr>
        <p:spPr>
          <a:xfrm>
            <a:off x="9347560" y="5151188"/>
            <a:ext cx="914400" cy="914400"/>
          </a:xfrm>
          <a:prstGeom prst="ellipse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4179F964-1741-433D-9F09-D8D581210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864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0"/>
            <a:ext cx="9577597" cy="1110780"/>
          </a:xfrm>
        </p:spPr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31813" y="1143000"/>
            <a:ext cx="11125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interface Drawable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Draw();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3" y="4661869"/>
            <a:ext cx="11125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Circle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Drawable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//TODO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добавете полета и конструктор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Draw()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слайд 9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3" y="2823794"/>
            <a:ext cx="11125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Rectangle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Drawable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//TODO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добавете полета и конструктор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Draw()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слайд 8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E9C6242-5E21-4C07-B6C0-90034BF40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095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Чертане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1298" y="929374"/>
            <a:ext cx="11349525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void Draw()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DrawLine(this.Width, '*', '*');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for (int i = 1; i &lt; this.Height - 1; ++i)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DrawLine(this.Width, '*', ' ');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DrawLine(this.Width, '*', '*');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void DrawLine(int width, char end, char mid)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Console.Write(end);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for (int i = 1; i &lt; width - 1; ++i)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Console.Write(mid);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Console.WriteLine(end);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3ADCBF2-4EED-4410-82F8-5C0D2CF8A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032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чертане на кръг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1298" y="942437"/>
            <a:ext cx="11349525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r_in = this.Radius - 0.4;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r_out = this.Radius + 0.4;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(double y = this.Radius; y &gt;= -this.Radius; --y)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for (double x = -this.Radius; x &lt; r_out; x += 0.5)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double value = x * x + y * y;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(value &gt;= r_in * r_in &amp;&amp; value &lt;= r_out * r_out) 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Console.Write("*");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else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Console.Write(" ");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Console.WriteLine();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A040C32-2A48-4125-93FF-5D0CBC336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407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7182</TotalTime>
  <Words>1690</Words>
  <Application>Microsoft Office PowerPoint</Application>
  <PresentationFormat>Custom</PresentationFormat>
  <Paragraphs>300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Интерфейси</vt:lpstr>
      <vt:lpstr>Интерфейс</vt:lpstr>
      <vt:lpstr>Пример за интерфейс</vt:lpstr>
      <vt:lpstr>Множествено наследяване</vt:lpstr>
      <vt:lpstr>Задача: Фигури</vt:lpstr>
      <vt:lpstr>Решение: Фигури</vt:lpstr>
      <vt:lpstr>Решение: Фигури – Чертане на правоъгълник</vt:lpstr>
      <vt:lpstr>Решение: Фигури – чертане на кръг</vt:lpstr>
      <vt:lpstr>Интерфейс с/у абстрактен клас</vt:lpstr>
      <vt:lpstr>Интерфейс с/у абстрактен клас (2)</vt:lpstr>
      <vt:lpstr>Интерфейс с/у абстрактен клас (3)</vt:lpstr>
      <vt:lpstr>Задача: Коли</vt:lpstr>
      <vt:lpstr>Решение: Коли</vt:lpstr>
      <vt:lpstr>Решение: Коли (2)</vt:lpstr>
      <vt:lpstr>Решение: Коли (3)</vt:lpstr>
      <vt:lpstr>Интерфейси</vt:lpstr>
      <vt:lpstr>Интерфейси в ООП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2019-12-17T09:11:24Z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