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6"/>
  </p:notesMasterIdLst>
  <p:handoutMasterIdLst>
    <p:handoutMasterId r:id="rId17"/>
  </p:handoutMasterIdLst>
  <p:sldIdLst>
    <p:sldId id="394" r:id="rId3"/>
    <p:sldId id="625" r:id="rId4"/>
    <p:sldId id="626" r:id="rId5"/>
    <p:sldId id="627" r:id="rId6"/>
    <p:sldId id="628" r:id="rId7"/>
    <p:sldId id="629" r:id="rId8"/>
    <p:sldId id="630" r:id="rId9"/>
    <p:sldId id="631" r:id="rId10"/>
    <p:sldId id="632" r:id="rId11"/>
    <p:sldId id="633" r:id="rId12"/>
    <p:sldId id="639" r:id="rId13"/>
    <p:sldId id="594" r:id="rId14"/>
    <p:sldId id="48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DD6079-598F-4358-8995-0A49C37EBCBD}">
          <p14:sldIdLst>
            <p14:sldId id="394"/>
            <p14:sldId id="625"/>
            <p14:sldId id="626"/>
            <p14:sldId id="627"/>
            <p14:sldId id="628"/>
            <p14:sldId id="629"/>
            <p14:sldId id="630"/>
            <p14:sldId id="631"/>
            <p14:sldId id="632"/>
            <p14:sldId id="633"/>
            <p14:sldId id="639"/>
          </p14:sldIdLst>
        </p14:section>
        <p14:section name="Conclusion" id="{0645CC98-AB9A-4532-9692-757803E79585}">
          <p14:sldIdLst>
            <p14:sldId id="594"/>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6481321A-FB3E-43B7-A23D-B4E334F6A9A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173243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13</a:t>
            </a:fld>
            <a:endParaRPr lang="en-US" dirty="0"/>
          </a:p>
        </p:txBody>
      </p:sp>
      <p:sp>
        <p:nvSpPr>
          <p:cNvPr id="6" name="Footer Placeholder">
            <a:extLst>
              <a:ext uri="{FF2B5EF4-FFF2-40B4-BE49-F238E27FC236}">
                <a16:creationId xmlns:a16="http://schemas.microsoft.com/office/drawing/2014/main" id="{32C25AC8-7670-4199-BD00-75B8F09681C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6117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a:extLst>
              <a:ext uri="{FF2B5EF4-FFF2-40B4-BE49-F238E27FC236}">
                <a16:creationId xmlns:a16="http://schemas.microsoft.com/office/drawing/2014/main" id="{ECB89490-422C-4006-999C-754D51C4815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56641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7E39D2EB-FFDA-4F6D-A1AC-B8A42E9479E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27965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
        <p:nvSpPr>
          <p:cNvPr id="10" name="Footer Placeholder">
            <a:extLst>
              <a:ext uri="{FF2B5EF4-FFF2-40B4-BE49-F238E27FC236}">
                <a16:creationId xmlns:a16="http://schemas.microsoft.com/office/drawing/2014/main" id="{32CC0565-19BB-48B6-8975-D46B19DE4C8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64531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
        <p:nvSpPr>
          <p:cNvPr id="10" name="Footer Placeholder">
            <a:extLst>
              <a:ext uri="{FF2B5EF4-FFF2-40B4-BE49-F238E27FC236}">
                <a16:creationId xmlns:a16="http://schemas.microsoft.com/office/drawing/2014/main" id="{4C35D723-6F09-4942-896B-41C4D30635D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6948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
        <p:nvSpPr>
          <p:cNvPr id="10" name="Footer Placeholder">
            <a:extLst>
              <a:ext uri="{FF2B5EF4-FFF2-40B4-BE49-F238E27FC236}">
                <a16:creationId xmlns:a16="http://schemas.microsoft.com/office/drawing/2014/main" id="{7F85006B-6D0F-4181-8430-8076DDD8DC5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6273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
        <p:nvSpPr>
          <p:cNvPr id="10" name="Footer Placeholder">
            <a:extLst>
              <a:ext uri="{FF2B5EF4-FFF2-40B4-BE49-F238E27FC236}">
                <a16:creationId xmlns:a16="http://schemas.microsoft.com/office/drawing/2014/main" id="{CE231BB2-F0F1-4552-B1D9-33B719ADBBD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1448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11</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
        <p:nvSpPr>
          <p:cNvPr id="7" name="Footer Placeholder">
            <a:extLst>
              <a:ext uri="{FF2B5EF4-FFF2-40B4-BE49-F238E27FC236}">
                <a16:creationId xmlns:a16="http://schemas.microsoft.com/office/drawing/2014/main" id="{CF69C214-D7B3-4052-BBFB-ED3F5B01B67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54464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12</a:t>
            </a:fld>
            <a:endParaRPr lang="en-US" dirty="0">
              <a:solidFill>
                <a:prstClr val="black"/>
              </a:solidFill>
            </a:endParaRPr>
          </a:p>
        </p:txBody>
      </p:sp>
      <p:sp>
        <p:nvSpPr>
          <p:cNvPr id="6" name="Footer Placeholder">
            <a:extLst>
              <a:ext uri="{FF2B5EF4-FFF2-40B4-BE49-F238E27FC236}">
                <a16:creationId xmlns:a16="http://schemas.microsoft.com/office/drawing/2014/main" id="{8ADD4B1C-AEE3-4E6E-9A10-693E2E40D6C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42079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softuni.foundation/" TargetMode="External"/><Relationship Id="rId10" Type="http://schemas.openxmlformats.org/officeDocument/2006/relationships/image" Target="../media/image17.jpeg"/><Relationship Id="rId4" Type="http://schemas.openxmlformats.org/officeDocument/2006/relationships/image" Target="../media/image14.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2589212" y="762000"/>
            <a:ext cx="8977099" cy="1752600"/>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Абстрактни класове и полиморфизъм</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246771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77938" y="1052885"/>
            <a:ext cx="11804822" cy="5570355"/>
          </a:xfrm>
        </p:spPr>
        <p:txBody>
          <a:bodyPr/>
          <a:lstStyle/>
          <a:p>
            <a:r>
              <a:rPr lang="bg-BG" dirty="0">
                <a:solidFill>
                  <a:schemeClr val="tx2">
                    <a:lumMod val="75000"/>
                  </a:schemeClr>
                </a:solidFill>
              </a:rPr>
              <a:t>Позволява</a:t>
            </a:r>
            <a:r>
              <a:rPr lang="en-US" dirty="0"/>
              <a:t> </a:t>
            </a:r>
            <a:r>
              <a:rPr lang="bg-BG" dirty="0">
                <a:solidFill>
                  <a:schemeClr val="tx2">
                    <a:lumMod val="75000"/>
                  </a:schemeClr>
                </a:solidFill>
              </a:rPr>
              <a:t>наследяване</a:t>
            </a:r>
            <a:r>
              <a:rPr lang="en-US" dirty="0"/>
              <a:t> </a:t>
            </a:r>
            <a:r>
              <a:rPr lang="bg-BG" dirty="0"/>
              <a:t>от класа и</a:t>
            </a:r>
            <a:r>
              <a:rPr lang="en-US" dirty="0"/>
              <a:t> </a:t>
            </a:r>
            <a:r>
              <a:rPr lang="bg-BG" dirty="0">
                <a:solidFill>
                  <a:schemeClr val="tx2">
                    <a:lumMod val="75000"/>
                  </a:schemeClr>
                </a:solidFill>
              </a:rPr>
              <a:t>предотвратява</a:t>
            </a:r>
            <a:r>
              <a:rPr lang="en-US" dirty="0"/>
              <a:t> </a:t>
            </a:r>
            <a:r>
              <a:rPr lang="bg-BG" dirty="0">
                <a:solidFill>
                  <a:schemeClr val="tx2">
                    <a:lumMod val="75000"/>
                  </a:schemeClr>
                </a:solidFill>
              </a:rPr>
              <a:t>презаписване</a:t>
            </a:r>
            <a:r>
              <a:rPr lang="en-US" dirty="0"/>
              <a:t> </a:t>
            </a:r>
            <a:r>
              <a:rPr lang="bg-BG" dirty="0"/>
              <a:t>на конкретен</a:t>
            </a:r>
            <a:r>
              <a:rPr lang="en-US" dirty="0"/>
              <a:t> </a:t>
            </a:r>
            <a:r>
              <a:rPr lang="bg-BG" dirty="0">
                <a:solidFill>
                  <a:schemeClr val="tx2">
                    <a:lumMod val="75000"/>
                  </a:schemeClr>
                </a:solidFill>
              </a:rPr>
              <a:t>виртуален метод</a:t>
            </a:r>
            <a:r>
              <a:rPr lang="en-US" dirty="0">
                <a:solidFill>
                  <a:schemeClr val="tx2">
                    <a:lumMod val="75000"/>
                  </a:schemeClr>
                </a:solidFill>
              </a:rPr>
              <a:t> </a:t>
            </a:r>
            <a:r>
              <a:rPr lang="bg-BG" dirty="0"/>
              <a:t>или свойства</a:t>
            </a:r>
            <a:r>
              <a:rPr lang="en-US" dirty="0"/>
              <a:t>.</a:t>
            </a:r>
            <a:endParaRPr lang="bg-BG" dirty="0">
              <a:solidFill>
                <a:schemeClr val="tx2">
                  <a:lumMod val="75000"/>
                </a:schemeClr>
              </a:solidFill>
            </a:endParaRPr>
          </a:p>
        </p:txBody>
      </p:sp>
      <p:sp>
        <p:nvSpPr>
          <p:cNvPr id="4" name="Title 3"/>
          <p:cNvSpPr>
            <a:spLocks noGrp="1"/>
          </p:cNvSpPr>
          <p:nvPr>
            <p:ph type="title"/>
          </p:nvPr>
        </p:nvSpPr>
        <p:spPr/>
        <p:txBody>
          <a:bodyPr/>
          <a:lstStyle/>
          <a:p>
            <a:r>
              <a:rPr lang="bg-BG"/>
              <a:t>Ключова дума – </a:t>
            </a:r>
            <a:r>
              <a:rPr lang="en-US"/>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419434"/>
            <a:ext cx="110346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 Shape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 override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double GetArea()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double GetArea()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Compile time error</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Slide Number Placeholder">
            <a:extLst>
              <a:ext uri="{FF2B5EF4-FFF2-40B4-BE49-F238E27FC236}">
                <a16:creationId xmlns:a16="http://schemas.microsoft.com/office/drawing/2014/main" id="{19F94CFB-78FE-4C62-8568-1306B3EC0D4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394937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bg-BG" dirty="0"/>
              <a:t>Какво научихме днес?</a:t>
            </a:r>
          </a:p>
        </p:txBody>
      </p:sp>
      <p:sp>
        <p:nvSpPr>
          <p:cNvPr id="434179" name="Rectangle 3"/>
          <p:cNvSpPr>
            <a:spLocks noGrp="1" noChangeArrowheads="1"/>
          </p:cNvSpPr>
          <p:nvPr>
            <p:ph idx="1"/>
          </p:nvPr>
        </p:nvSpPr>
        <p:spPr>
          <a:xfrm>
            <a:off x="227012" y="1151121"/>
            <a:ext cx="8610600" cy="5570355"/>
          </a:xfrm>
        </p:spPr>
        <p:txBody>
          <a:bodyPr>
            <a:normAutofit/>
          </a:bodyPr>
          <a:lstStyle/>
          <a:p>
            <a:pPr marL="354013" indent="-354013">
              <a:lnSpc>
                <a:spcPct val="100000"/>
              </a:lnSpc>
              <a:spcBef>
                <a:spcPts val="0"/>
              </a:spcBef>
            </a:pPr>
            <a:r>
              <a:rPr lang="bg-BG" sz="3600" dirty="0"/>
              <a:t>Абстрактни класове</a:t>
            </a:r>
          </a:p>
          <a:p>
            <a:pPr marL="354013" indent="-354013">
              <a:lnSpc>
                <a:spcPct val="100000"/>
              </a:lnSpc>
              <a:spcBef>
                <a:spcPts val="0"/>
              </a:spcBef>
            </a:pPr>
            <a:r>
              <a:rPr lang="bg-BG" sz="3600" dirty="0"/>
              <a:t>Абстрактни методи</a:t>
            </a:r>
          </a:p>
          <a:p>
            <a:pPr marL="354013" indent="-354013">
              <a:lnSpc>
                <a:spcPct val="100000"/>
              </a:lnSpc>
              <a:spcBef>
                <a:spcPts val="0"/>
              </a:spcBef>
            </a:pPr>
            <a:r>
              <a:rPr lang="bg-BG" sz="3600" dirty="0"/>
              <a:t>Употреба на </a:t>
            </a:r>
            <a:r>
              <a:rPr lang="en-US" sz="3600" dirty="0">
                <a:solidFill>
                  <a:schemeClr val="tx2">
                    <a:lumMod val="75000"/>
                  </a:schemeClr>
                </a:solidFill>
              </a:rPr>
              <a:t>sealed</a:t>
            </a:r>
            <a:endParaRPr lang="bg-BG" sz="3600" dirty="0"/>
          </a:p>
          <a:p>
            <a:pPr>
              <a:lnSpc>
                <a:spcPct val="100000"/>
              </a:lnSpc>
              <a:spcBef>
                <a:spcPts val="0"/>
              </a:spcBef>
            </a:pPr>
            <a:endParaRPr lang="en-US" sz="3600" dirty="0"/>
          </a:p>
        </p:txBody>
      </p:sp>
      <p:pic>
        <p:nvPicPr>
          <p:cNvPr id="6"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012" y="2743200"/>
            <a:ext cx="4583932" cy="340066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a:extLst>
              <a:ext uri="{FF2B5EF4-FFF2-40B4-BE49-F238E27FC236}">
                <a16:creationId xmlns:a16="http://schemas.microsoft.com/office/drawing/2014/main" id="{BCB422C8-BA0D-402C-8F1A-708A4801E5D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67930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t>Абстрактни класове и полиморфизъм</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140500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C36194D6-210E-450A-9FCA-2046FC9C778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105480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bg-BG" noProof="1">
                <a:cs typeface="Consolas" panose="020B0609020204030204" pitchFamily="49" charset="0"/>
              </a:rPr>
              <a:t>Абстрактни класове</a:t>
            </a:r>
            <a:endParaRPr lang="en-US" noProof="1">
              <a:cs typeface="Consolas" panose="020B0609020204030204" pitchFamily="49" charset="0"/>
            </a:endParaRPr>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2648743" y="986129"/>
            <a:ext cx="6891338" cy="3814471"/>
          </a:xfrm>
          <a:prstGeom prst="rect">
            <a:avLst/>
          </a:prstGeom>
          <a:solidFill>
            <a:schemeClr val="tx1">
              <a:alpha val="90000"/>
            </a:schemeClr>
          </a:solidFill>
          <a:effectLst>
            <a:innerShdw blurRad="635000">
              <a:prstClr val="black"/>
            </a:innerShdw>
          </a:effectLst>
        </p:spPr>
      </p:pic>
      <p:sp>
        <p:nvSpPr>
          <p:cNvPr id="5" name="Slide Number Placeholder">
            <a:extLst>
              <a:ext uri="{FF2B5EF4-FFF2-40B4-BE49-F238E27FC236}">
                <a16:creationId xmlns:a16="http://schemas.microsoft.com/office/drawing/2014/main" id="{8EC16EF7-4699-474A-8447-35BC3760030B}"/>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251868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bg-BG" dirty="0"/>
              <a:t>Абстрактните класове </a:t>
            </a:r>
            <a:r>
              <a:rPr lang="bg-BG" b="1" dirty="0">
                <a:solidFill>
                  <a:schemeClr val="tx2">
                    <a:lumMod val="75000"/>
                  </a:schemeClr>
                </a:solidFill>
              </a:rPr>
              <a:t>НЕ МОГАТ </a:t>
            </a:r>
            <a:r>
              <a:rPr lang="bg-BG" dirty="0">
                <a:solidFill>
                  <a:schemeClr val="tx2">
                    <a:lumMod val="75000"/>
                  </a:schemeClr>
                </a:solidFill>
              </a:rPr>
              <a:t>да бъдат инстанцирани</a:t>
            </a:r>
            <a:endParaRPr lang="en-US" dirty="0">
              <a:solidFill>
                <a:schemeClr val="tx2">
                  <a:lumMod val="75000"/>
                </a:schemeClr>
              </a:solidFill>
            </a:endParaRPr>
          </a:p>
          <a:p>
            <a:endParaRPr lang="en-US" dirty="0"/>
          </a:p>
          <a:p>
            <a:endParaRPr lang="en-US" dirty="0"/>
          </a:p>
          <a:p>
            <a:endParaRPr lang="en-US" dirty="0"/>
          </a:p>
          <a:p>
            <a:endParaRPr lang="bg-BG" dirty="0">
              <a:solidFill>
                <a:schemeClr val="tx2">
                  <a:lumMod val="75000"/>
                </a:schemeClr>
              </a:solidFill>
            </a:endParaRPr>
          </a:p>
          <a:p>
            <a:r>
              <a:rPr lang="bg-BG" dirty="0">
                <a:solidFill>
                  <a:schemeClr val="tx2">
                    <a:lumMod val="75000"/>
                  </a:schemeClr>
                </a:solidFill>
              </a:rPr>
              <a:t>Абстрактният </a:t>
            </a:r>
            <a:r>
              <a:rPr lang="bg-BG" dirty="0"/>
              <a:t>клас</a:t>
            </a:r>
            <a:r>
              <a:rPr lang="en-US" dirty="0"/>
              <a:t> </a:t>
            </a:r>
            <a:r>
              <a:rPr lang="bg-BG" dirty="0">
                <a:solidFill>
                  <a:schemeClr val="tx2">
                    <a:lumMod val="75000"/>
                  </a:schemeClr>
                </a:solidFill>
              </a:rPr>
              <a:t>може </a:t>
            </a:r>
            <a:r>
              <a:rPr lang="bg-BG" dirty="0"/>
              <a:t>да включва абстрактни</a:t>
            </a:r>
            <a:r>
              <a:rPr lang="en-US" dirty="0"/>
              <a:t> </a:t>
            </a:r>
            <a:r>
              <a:rPr lang="bg-BG" dirty="0">
                <a:solidFill>
                  <a:schemeClr val="tx2">
                    <a:lumMod val="75000"/>
                  </a:schemeClr>
                </a:solidFill>
              </a:rPr>
              <a:t>методи</a:t>
            </a:r>
            <a:r>
              <a:rPr lang="bg-BG" dirty="0"/>
              <a:t>, а може и да не включва такива.</a:t>
            </a:r>
            <a:endParaRPr lang="en-US" dirty="0">
              <a:solidFill>
                <a:schemeClr val="tx2">
                  <a:lumMod val="75000"/>
                </a:schemeClr>
              </a:solidFill>
            </a:endParaRPr>
          </a:p>
          <a:p>
            <a:r>
              <a:rPr lang="bg-BG" dirty="0"/>
              <a:t>Ако клас има</a:t>
            </a:r>
            <a:r>
              <a:rPr lang="en-US" dirty="0"/>
              <a:t> </a:t>
            </a:r>
            <a:r>
              <a:rPr lang="bg-BG" dirty="0">
                <a:solidFill>
                  <a:schemeClr val="tx2">
                    <a:lumMod val="75000"/>
                  </a:schemeClr>
                </a:solidFill>
              </a:rPr>
              <a:t>поне един абстрактен метод</a:t>
            </a:r>
            <a:r>
              <a:rPr lang="en-US" dirty="0"/>
              <a:t>, </a:t>
            </a:r>
            <a:r>
              <a:rPr lang="bg-BG" dirty="0"/>
              <a:t>той трябва да бъде деклариран като </a:t>
            </a:r>
            <a:r>
              <a:rPr lang="bg-BG" dirty="0">
                <a:solidFill>
                  <a:schemeClr val="tx2">
                    <a:lumMod val="75000"/>
                  </a:schemeClr>
                </a:solidFill>
              </a:rPr>
              <a:t>абстрактен</a:t>
            </a:r>
            <a:endParaRPr lang="en-US" dirty="0">
              <a:solidFill>
                <a:schemeClr val="tx2">
                  <a:lumMod val="75000"/>
                </a:schemeClr>
              </a:solidFill>
            </a:endParaRPr>
          </a:p>
          <a:p>
            <a:r>
              <a:rPr lang="bg-BG" dirty="0"/>
              <a:t>За да използвате</a:t>
            </a:r>
            <a:r>
              <a:rPr lang="en-US" dirty="0"/>
              <a:t> </a:t>
            </a:r>
            <a:r>
              <a:rPr lang="bg-BG" dirty="0">
                <a:solidFill>
                  <a:schemeClr val="tx2">
                    <a:lumMod val="75000"/>
                  </a:schemeClr>
                </a:solidFill>
              </a:rPr>
              <a:t>абстрактен клас</a:t>
            </a:r>
            <a:r>
              <a:rPr lang="bg-BG" dirty="0"/>
              <a:t>, трябва да го</a:t>
            </a:r>
            <a:r>
              <a:rPr lang="en-US" dirty="0"/>
              <a:t> </a:t>
            </a:r>
            <a:r>
              <a:rPr lang="bg-BG" dirty="0">
                <a:solidFill>
                  <a:schemeClr val="tx2">
                    <a:lumMod val="75000"/>
                  </a:schemeClr>
                </a:solidFill>
              </a:rPr>
              <a:t>наследите</a:t>
            </a:r>
            <a:endParaRPr lang="en-US" dirty="0">
              <a:solidFill>
                <a:schemeClr val="tx2">
                  <a:lumMod val="75000"/>
                </a:schemeClr>
              </a:solidFill>
            </a:endParaRPr>
          </a:p>
        </p:txBody>
      </p:sp>
      <p:sp>
        <p:nvSpPr>
          <p:cNvPr id="4" name="Title 3"/>
          <p:cNvSpPr>
            <a:spLocks noGrp="1"/>
          </p:cNvSpPr>
          <p:nvPr>
            <p:ph type="title"/>
          </p:nvPr>
        </p:nvSpPr>
        <p:spPr/>
        <p:txBody>
          <a:bodyPr/>
          <a:lstStyle/>
          <a:p>
            <a:r>
              <a:rPr lang="bg-BG" noProof="1"/>
              <a:t>Абстрактни класове</a:t>
            </a:r>
            <a:endParaRPr lang="en-US" dirty="0"/>
          </a:p>
        </p:txBody>
      </p:sp>
      <p:sp>
        <p:nvSpPr>
          <p:cNvPr id="8" name="Text Placeholder 5"/>
          <p:cNvSpPr txBox="1">
            <a:spLocks/>
          </p:cNvSpPr>
          <p:nvPr/>
        </p:nvSpPr>
        <p:spPr>
          <a:xfrm>
            <a:off x="608012" y="1713724"/>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abstract</a:t>
            </a:r>
            <a:r>
              <a:rPr lang="en-US" sz="2800" dirty="0">
                <a:solidFill>
                  <a:schemeClr val="accent1">
                    <a:lumMod val="20000"/>
                    <a:lumOff val="80000"/>
                  </a:schemeClr>
                </a:solidFill>
              </a:rPr>
              <a:t> class Shape {} </a:t>
            </a:r>
          </a:p>
          <a:p>
            <a:r>
              <a:rPr lang="en-US" sz="2800" dirty="0">
                <a:solidFill>
                  <a:schemeClr val="accent1">
                    <a:lumMod val="20000"/>
                    <a:lumOff val="80000"/>
                  </a:schemeClr>
                </a:solidFill>
              </a:rPr>
              <a:t>public class Circle : Shape {}</a:t>
            </a:r>
          </a:p>
          <a:p>
            <a:pPr>
              <a:spcBef>
                <a:spcPts val="1200"/>
              </a:spcBef>
            </a:pPr>
            <a:r>
              <a:rPr lang="en-US" sz="2800" dirty="0">
                <a:solidFill>
                  <a:schemeClr val="tx2">
                    <a:lumMod val="75000"/>
                  </a:schemeClr>
                </a:solidFill>
              </a:rPr>
              <a:t>Shape</a:t>
            </a:r>
            <a:r>
              <a:rPr lang="en-US" sz="2800" dirty="0">
                <a:solidFill>
                  <a:schemeClr val="accent1">
                    <a:lumMod val="20000"/>
                    <a:lumOff val="80000"/>
                  </a:schemeClr>
                </a:solidFill>
              </a:rPr>
              <a:t> shape = new </a:t>
            </a:r>
            <a:r>
              <a:rPr lang="en-US" sz="2800" dirty="0">
                <a:solidFill>
                  <a:schemeClr val="tx2">
                    <a:lumMod val="75000"/>
                  </a:schemeClr>
                </a:solidFill>
              </a:rPr>
              <a:t>Shape()</a:t>
            </a:r>
            <a:r>
              <a:rPr lang="en-US" sz="2800" dirty="0">
                <a:solidFill>
                  <a:schemeClr val="accent1">
                    <a:lumMod val="20000"/>
                    <a:lumOff val="80000"/>
                  </a:schemeClr>
                </a:solidFill>
              </a:rPr>
              <a:t>; // </a:t>
            </a:r>
            <a:r>
              <a:rPr lang="bg-BG" sz="2800" dirty="0">
                <a:solidFill>
                  <a:schemeClr val="accent1">
                    <a:lumMod val="20000"/>
                    <a:lumOff val="80000"/>
                  </a:schemeClr>
                </a:solidFill>
              </a:rPr>
              <a:t>Грешка при компилиране</a:t>
            </a:r>
            <a:endParaRPr lang="en-US" sz="2800" dirty="0">
              <a:solidFill>
                <a:schemeClr val="accent1">
                  <a:lumMod val="20000"/>
                  <a:lumOff val="80000"/>
                </a:schemeClr>
              </a:solidFill>
            </a:endParaRPr>
          </a:p>
          <a:p>
            <a:r>
              <a:rPr lang="en-US" sz="2800" dirty="0">
                <a:solidFill>
                  <a:schemeClr val="tx2">
                    <a:lumMod val="75000"/>
                  </a:schemeClr>
                </a:solidFill>
              </a:rPr>
              <a:t>Shape</a:t>
            </a:r>
            <a:r>
              <a:rPr lang="en-US" sz="2800" dirty="0">
                <a:solidFill>
                  <a:schemeClr val="accent1">
                    <a:lumMod val="20000"/>
                    <a:lumOff val="80000"/>
                  </a:schemeClr>
                </a:solidFill>
              </a:rPr>
              <a:t> circle = new </a:t>
            </a:r>
            <a:r>
              <a:rPr lang="en-US" sz="2800" dirty="0">
                <a:solidFill>
                  <a:schemeClr val="tx2">
                    <a:lumMod val="75000"/>
                  </a:schemeClr>
                </a:solidFill>
              </a:rPr>
              <a:t>Circle(); </a:t>
            </a:r>
            <a:r>
              <a:rPr lang="en-US" sz="2800" dirty="0">
                <a:solidFill>
                  <a:schemeClr val="accent1">
                    <a:lumMod val="20000"/>
                    <a:lumOff val="80000"/>
                  </a:schemeClr>
                </a:solidFill>
              </a:rPr>
              <a:t>// </a:t>
            </a:r>
            <a:r>
              <a:rPr lang="bg-BG" sz="2800" dirty="0">
                <a:solidFill>
                  <a:schemeClr val="accent1">
                    <a:lumMod val="20000"/>
                    <a:lumOff val="80000"/>
                  </a:schemeClr>
                </a:solidFill>
              </a:rPr>
              <a:t>полиморфизъм</a:t>
            </a:r>
            <a:endParaRPr lang="en-US" sz="2800" dirty="0">
              <a:solidFill>
                <a:schemeClr val="accent1">
                  <a:lumMod val="20000"/>
                  <a:lumOff val="80000"/>
                </a:schemeClr>
              </a:solidFill>
            </a:endParaRPr>
          </a:p>
        </p:txBody>
      </p:sp>
      <p:sp>
        <p:nvSpPr>
          <p:cNvPr id="6" name="Slide Number Placeholder">
            <a:extLst>
              <a:ext uri="{FF2B5EF4-FFF2-40B4-BE49-F238E27FC236}">
                <a16:creationId xmlns:a16="http://schemas.microsoft.com/office/drawing/2014/main" id="{8ABFA502-A18C-4F7B-95D7-83A092CB69B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137973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noProof="1"/>
              <a:t>Елементи на абстрактния клас</a:t>
            </a:r>
            <a:endParaRPr lang="en-US" dirty="0"/>
          </a:p>
        </p:txBody>
      </p:sp>
      <p:sp>
        <p:nvSpPr>
          <p:cNvPr id="5" name="Rectangle 4"/>
          <p:cNvSpPr>
            <a:spLocks noChangeArrowheads="1"/>
          </p:cNvSpPr>
          <p:nvPr/>
        </p:nvSpPr>
        <p:spPr bwMode="auto">
          <a:xfrm>
            <a:off x="608012" y="1148321"/>
            <a:ext cx="105918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StartPoint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AutoShape 6"/>
          <p:cNvSpPr>
            <a:spLocks noChangeArrowheads="1"/>
          </p:cNvSpPr>
          <p:nvPr/>
        </p:nvSpPr>
        <p:spPr bwMode="auto">
          <a:xfrm>
            <a:off x="6018212" y="1109697"/>
            <a:ext cx="4343400" cy="685800"/>
          </a:xfrm>
          <a:prstGeom prst="wedgeRoundRectCallout">
            <a:avLst>
              <a:gd name="adj1" fmla="val -129138"/>
              <a:gd name="adj2" fmla="val 917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Може да има </a:t>
            </a:r>
            <a:r>
              <a:rPr lang="bg-BG" sz="3200" dirty="0">
                <a:solidFill>
                  <a:schemeClr val="tx2">
                    <a:lumMod val="75000"/>
                  </a:schemeClr>
                </a:solidFill>
              </a:rPr>
              <a:t>полета</a:t>
            </a:r>
          </a:p>
        </p:txBody>
      </p:sp>
      <p:sp>
        <p:nvSpPr>
          <p:cNvPr id="10" name="AutoShape 6"/>
          <p:cNvSpPr>
            <a:spLocks noChangeArrowheads="1"/>
          </p:cNvSpPr>
          <p:nvPr/>
        </p:nvSpPr>
        <p:spPr bwMode="auto">
          <a:xfrm>
            <a:off x="8304212" y="1872134"/>
            <a:ext cx="3146332" cy="940557"/>
          </a:xfrm>
          <a:prstGeom prst="wedgeRoundRectCallout">
            <a:avLst>
              <a:gd name="adj1" fmla="val -187285"/>
              <a:gd name="adj2" fmla="val 82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Може да има </a:t>
            </a:r>
            <a:r>
              <a:rPr lang="bg-BG" sz="3200" dirty="0">
                <a:solidFill>
                  <a:schemeClr val="tx2">
                    <a:lumMod val="75000"/>
                  </a:schemeClr>
                </a:solidFill>
              </a:rPr>
              <a:t>конструктор</a:t>
            </a:r>
          </a:p>
        </p:txBody>
      </p:sp>
      <p:sp>
        <p:nvSpPr>
          <p:cNvPr id="11" name="AutoShape 6"/>
          <p:cNvSpPr>
            <a:spLocks noChangeArrowheads="1"/>
          </p:cNvSpPr>
          <p:nvPr/>
        </p:nvSpPr>
        <p:spPr bwMode="auto">
          <a:xfrm>
            <a:off x="8634491" y="4891476"/>
            <a:ext cx="3146332" cy="1731764"/>
          </a:xfrm>
          <a:prstGeom prst="wedgeRoundRectCallout">
            <a:avLst>
              <a:gd name="adj1" fmla="val -188096"/>
              <a:gd name="adj2" fmla="val -617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Може да има</a:t>
            </a:r>
            <a:r>
              <a:rPr lang="en-US" sz="3200" dirty="0">
                <a:solidFill>
                  <a:srgbClr val="FFFFFF"/>
                </a:solidFill>
              </a:rPr>
              <a:t> </a:t>
            </a:r>
            <a:r>
              <a:rPr lang="bg-BG" sz="3200" dirty="0">
                <a:solidFill>
                  <a:schemeClr val="tx2">
                    <a:lumMod val="75000"/>
                  </a:schemeClr>
                </a:solidFill>
              </a:rPr>
              <a:t>методи</a:t>
            </a:r>
            <a:r>
              <a:rPr lang="en-US" sz="3200" dirty="0">
                <a:solidFill>
                  <a:srgbClr val="FFFFFF"/>
                </a:solidFill>
              </a:rPr>
              <a:t> </a:t>
            </a:r>
            <a:r>
              <a:rPr lang="bg-BG" sz="3200" dirty="0">
                <a:solidFill>
                  <a:srgbClr val="FFFFFF"/>
                </a:solidFill>
              </a:rPr>
              <a:t>с код в тях</a:t>
            </a:r>
            <a:endParaRPr lang="bg-BG" sz="3200" dirty="0">
              <a:solidFill>
                <a:schemeClr val="tx2">
                  <a:lumMod val="75000"/>
                </a:schemeClr>
              </a:solidFill>
            </a:endParaRPr>
          </a:p>
        </p:txBody>
      </p:sp>
      <p:sp>
        <p:nvSpPr>
          <p:cNvPr id="12" name="AutoShape 6"/>
          <p:cNvSpPr>
            <a:spLocks noChangeArrowheads="1"/>
          </p:cNvSpPr>
          <p:nvPr/>
        </p:nvSpPr>
        <p:spPr bwMode="auto">
          <a:xfrm>
            <a:off x="608012" y="5369475"/>
            <a:ext cx="6869066" cy="972244"/>
          </a:xfrm>
          <a:prstGeom prst="wedgeRoundRectCallout">
            <a:avLst>
              <a:gd name="adj1" fmla="val -18851"/>
              <a:gd name="adj2" fmla="val -8587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a:solidFill>
                  <a:srgbClr val="FFFFFF"/>
                </a:solidFill>
              </a:rPr>
              <a:t>Всеки абстрактен метод </a:t>
            </a:r>
            <a:r>
              <a:rPr lang="bg-BG" sz="3200" dirty="0">
                <a:solidFill>
                  <a:schemeClr val="tx2">
                    <a:lumMod val="75000"/>
                  </a:schemeClr>
                </a:solidFill>
              </a:rPr>
              <a:t>ТРЯБВА</a:t>
            </a:r>
            <a:r>
              <a:rPr lang="en-US" sz="3200" dirty="0">
                <a:solidFill>
                  <a:srgbClr val="FFFFFF"/>
                </a:solidFill>
              </a:rPr>
              <a:t> </a:t>
            </a:r>
            <a:r>
              <a:rPr lang="bg-BG" sz="3200" dirty="0">
                <a:solidFill>
                  <a:srgbClr val="FFFFFF"/>
                </a:solidFill>
              </a:rPr>
              <a:t>да</a:t>
            </a:r>
            <a:r>
              <a:rPr lang="en-US" sz="3200" dirty="0">
                <a:solidFill>
                  <a:srgbClr val="FFFFFF"/>
                </a:solidFill>
              </a:rPr>
              <a:t> </a:t>
            </a:r>
            <a:r>
              <a:rPr lang="bg-BG" sz="3200" dirty="0">
                <a:solidFill>
                  <a:schemeClr val="tx2">
                    <a:lumMod val="75000"/>
                  </a:schemeClr>
                </a:solidFill>
              </a:rPr>
              <a:t>се имплементира</a:t>
            </a:r>
            <a:r>
              <a:rPr lang="en-US" sz="3200" dirty="0">
                <a:solidFill>
                  <a:schemeClr val="tx2">
                    <a:lumMod val="75000"/>
                  </a:schemeClr>
                </a:solidFill>
              </a:rPr>
              <a:t> </a:t>
            </a:r>
            <a:r>
              <a:rPr lang="bg-BG" sz="3200" dirty="0">
                <a:solidFill>
                  <a:srgbClr val="FFFFFF"/>
                </a:solidFill>
              </a:rPr>
              <a:t>от подкласовете</a:t>
            </a:r>
            <a:endParaRPr lang="en-US" sz="3200" noProof="1">
              <a:solidFill>
                <a:schemeClr val="tx2">
                  <a:lumMod val="75000"/>
                </a:schemeClr>
              </a:solidFill>
            </a:endParaRPr>
          </a:p>
        </p:txBody>
      </p:sp>
      <p:sp>
        <p:nvSpPr>
          <p:cNvPr id="13" name="Slide Number Placeholder">
            <a:extLst>
              <a:ext uri="{FF2B5EF4-FFF2-40B4-BE49-F238E27FC236}">
                <a16:creationId xmlns:a16="http://schemas.microsoft.com/office/drawing/2014/main" id="{93454890-E25F-4B84-BF89-9031285C70A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6509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sz="4000" dirty="0"/>
              <a:t>Фигури</a:t>
            </a:r>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a:latin typeface="Consolas" panose="020B0609020204030204" pitchFamily="49" charset="0"/>
              </a:rPr>
              <a:t>Shape</a:t>
            </a: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a:latin typeface="Consolas" panose="020B0609020204030204" pitchFamily="49" charset="0"/>
              </a:rPr>
              <a:t>-double area</a:t>
            </a:r>
          </a:p>
        </p:txBody>
      </p:sp>
      <p:sp>
        <p:nvSpPr>
          <p:cNvPr id="10" name="Rectangle 9"/>
          <p:cNvSpPr>
            <a:spLocks noChangeArrowheads="1"/>
          </p:cNvSpPr>
          <p:nvPr/>
        </p:nvSpPr>
        <p:spPr bwMode="auto">
          <a:xfrm>
            <a:off x="3275012" y="2483584"/>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Rectangle</a:t>
            </a: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Circle</a:t>
            </a: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-double width</a:t>
            </a: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
        <p:nvSpPr>
          <p:cNvPr id="16" name="Slide Number Placeholder">
            <a:extLst>
              <a:ext uri="{FF2B5EF4-FFF2-40B4-BE49-F238E27FC236}">
                <a16:creationId xmlns:a16="http://schemas.microsoft.com/office/drawing/2014/main" id="{7B3F3117-ADE2-4E8C-98BA-ADB00FC9EFC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398354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sz="4000" dirty="0"/>
              <a:t>Фигури</a:t>
            </a:r>
          </a:p>
        </p:txBody>
      </p:sp>
      <p:sp>
        <p:nvSpPr>
          <p:cNvPr id="11" name="Text Placeholder 5"/>
          <p:cNvSpPr txBox="1">
            <a:spLocks/>
          </p:cNvSpPr>
          <p:nvPr/>
        </p:nvSpPr>
        <p:spPr>
          <a:xfrm>
            <a:off x="379412" y="1024680"/>
            <a:ext cx="11430000"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a:t>
            </a:r>
            <a:r>
              <a:rPr lang="en-US" sz="3200" dirty="0">
                <a:solidFill>
                  <a:schemeClr val="tx2">
                    <a:lumMod val="75000"/>
                  </a:schemeClr>
                </a:solidFill>
              </a:rPr>
              <a:t>abstract</a:t>
            </a:r>
            <a:r>
              <a:rPr lang="en-US" sz="3200" dirty="0">
                <a:solidFill>
                  <a:schemeClr val="accent1">
                    <a:lumMod val="20000"/>
                    <a:lumOff val="80000"/>
                  </a:schemeClr>
                </a:solidFill>
              </a:rPr>
              <a:t> class Shape</a:t>
            </a:r>
          </a:p>
          <a:p>
            <a:r>
              <a:rPr lang="en-US" sz="3200" dirty="0">
                <a:solidFill>
                  <a:schemeClr val="accent1">
                    <a:lumMod val="20000"/>
                    <a:lumOff val="80000"/>
                  </a:schemeClr>
                </a:solidFill>
              </a:rPr>
              <a:t>{</a:t>
            </a:r>
          </a:p>
          <a:p>
            <a:r>
              <a:rPr lang="en-US" sz="3200" dirty="0">
                <a:solidFill>
                  <a:schemeClr val="accent1">
                    <a:lumMod val="20000"/>
                    <a:lumOff val="80000"/>
                  </a:schemeClr>
                </a:solidFill>
              </a:rPr>
              <a:t>    public </a:t>
            </a:r>
            <a:r>
              <a:rPr lang="en-US" sz="3200" dirty="0">
                <a:solidFill>
                  <a:schemeClr val="tx2">
                    <a:lumMod val="75000"/>
                  </a:schemeClr>
                </a:solidFill>
              </a:rPr>
              <a:t>abstract</a:t>
            </a:r>
            <a:r>
              <a:rPr lang="en-US" sz="3200" dirty="0">
                <a:solidFill>
                  <a:schemeClr val="accent1">
                    <a:lumMod val="20000"/>
                    <a:lumOff val="80000"/>
                  </a:schemeClr>
                </a:solidFill>
              </a:rPr>
              <a:t> double CalculatePerimeter();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abstract</a:t>
            </a:r>
            <a:r>
              <a:rPr lang="en-US" sz="3200" dirty="0">
                <a:solidFill>
                  <a:schemeClr val="accent1">
                    <a:lumMod val="20000"/>
                    <a:lumOff val="80000"/>
                  </a:schemeClr>
                </a:solidFill>
              </a:rPr>
              <a:t> double CalculateArea();</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virtual</a:t>
            </a:r>
            <a:r>
              <a:rPr lang="en-US" sz="3200" dirty="0">
                <a:solidFill>
                  <a:schemeClr val="accent1">
                    <a:lumMod val="20000"/>
                    <a:lumOff val="80000"/>
                  </a:schemeClr>
                </a:solidFill>
              </a:rPr>
              <a:t> string Draw()</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return "Drawing ";</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6" name="Slide Number Placeholder">
            <a:extLst>
              <a:ext uri="{FF2B5EF4-FFF2-40B4-BE49-F238E27FC236}">
                <a16:creationId xmlns:a16="http://schemas.microsoft.com/office/drawing/2014/main" id="{0BBAB082-300B-43CB-9D73-7417289D7DC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10216987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a:t>Задача</a:t>
            </a:r>
            <a:r>
              <a:rPr lang="en-US" sz="4000" dirty="0"/>
              <a:t>: </a:t>
            </a:r>
            <a:r>
              <a:rPr lang="bg-BG" dirty="0"/>
              <a:t>Фигури</a:t>
            </a:r>
            <a:r>
              <a:rPr lang="en-US" dirty="0"/>
              <a:t> (2)</a:t>
            </a:r>
            <a:endParaRPr lang="bg-BG" sz="4000" dirty="0"/>
          </a:p>
        </p:txBody>
      </p:sp>
      <p:sp>
        <p:nvSpPr>
          <p:cNvPr id="11" name="Text Placeholder 5"/>
          <p:cNvSpPr txBox="1">
            <a:spLocks/>
          </p:cNvSpPr>
          <p:nvPr/>
        </p:nvSpPr>
        <p:spPr>
          <a:xfrm>
            <a:off x="379412" y="11770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Rectangle :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t>
            </a:r>
            <a:r>
              <a:rPr lang="bg-BG" sz="2800" dirty="0">
                <a:solidFill>
                  <a:schemeClr val="accent1">
                    <a:lumMod val="20000"/>
                    <a:lumOff val="80000"/>
                  </a:schemeClr>
                </a:solidFill>
              </a:rPr>
              <a:t>Добавете полета и конструктор</a:t>
            </a:r>
            <a:endParaRPr lang="en-US" sz="2800" dirty="0">
              <a:solidFill>
                <a:schemeClr val="accent1">
                  <a:lumMod val="20000"/>
                  <a:lumOff val="80000"/>
                </a:schemeClr>
              </a:solidFill>
            </a:endParaRPr>
          </a:p>
          <a:p>
            <a:r>
              <a:rPr lang="en-US" sz="2800" dirty="0">
                <a:solidFill>
                  <a:schemeClr val="accent1">
                    <a:lumMod val="20000"/>
                    <a:lumOff val="80000"/>
                  </a:schemeClr>
                </a:solidFill>
              </a:rPr>
              <a:t>  public override double CalculatePerimeter()</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this.sideA * 2 + this.sideB * 2;</a:t>
            </a:r>
            <a:r>
              <a:rPr lang="bg-BG" sz="2800" dirty="0">
                <a:solidFill>
                  <a:schemeClr val="accent1">
                    <a:lumMod val="20000"/>
                    <a:lumOff val="80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a:t>
            </a:r>
            <a:r>
              <a:rPr lang="en-US" sz="2800" dirty="0" err="1">
                <a:solidFill>
                  <a:schemeClr val="accent1">
                    <a:lumMod val="20000"/>
                    <a:lumOff val="80000"/>
                  </a:schemeClr>
                </a:solidFill>
              </a:rPr>
              <a:t>CalculateArea</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this.sideA * </a:t>
            </a:r>
            <a:r>
              <a:rPr lang="en-US" sz="2800" dirty="0" err="1">
                <a:solidFill>
                  <a:schemeClr val="tx2">
                    <a:lumMod val="75000"/>
                  </a:schemeClr>
                </a:solidFill>
              </a:rPr>
              <a:t>this.sideB</a:t>
            </a:r>
            <a:r>
              <a:rPr lang="en-US" sz="2800" dirty="0">
                <a:solidFill>
                  <a:schemeClr val="tx2">
                    <a:lumMod val="75000"/>
                  </a:schemeClr>
                </a:solidFill>
              </a:rPr>
              <a:t>;</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err="1">
                <a:solidFill>
                  <a:schemeClr val="tx2">
                    <a:lumMod val="75000"/>
                  </a:schemeClr>
                </a:solidFill>
              </a:rPr>
              <a:t>base.Draw</a:t>
            </a:r>
            <a:r>
              <a:rPr lang="en-US" sz="2800" dirty="0">
                <a:solidFill>
                  <a:schemeClr val="tx2">
                    <a:lumMod val="75000"/>
                  </a:schemeClr>
                </a:solidFill>
              </a:rPr>
              <a:t>() + "Rectangle";</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
        <p:nvSpPr>
          <p:cNvPr id="6" name="Slide Number Placeholder">
            <a:extLst>
              <a:ext uri="{FF2B5EF4-FFF2-40B4-BE49-F238E27FC236}">
                <a16:creationId xmlns:a16="http://schemas.microsoft.com/office/drawing/2014/main" id="{5274F4A7-94DE-46FE-87E1-800762C087E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37449083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 (3)</a:t>
            </a:r>
            <a:endParaRPr lang="bg-BG" sz="4000" dirty="0"/>
          </a:p>
        </p:txBody>
      </p:sp>
      <p:sp>
        <p:nvSpPr>
          <p:cNvPr id="11" name="Text Placeholder 5"/>
          <p:cNvSpPr txBox="1">
            <a:spLocks/>
          </p:cNvSpPr>
          <p:nvPr/>
        </p:nvSpPr>
        <p:spPr>
          <a:xfrm>
            <a:off x="379412" y="11770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Circle :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t>
            </a:r>
            <a:r>
              <a:rPr lang="bg-BG" sz="2800" dirty="0">
                <a:solidFill>
                  <a:schemeClr val="accent1">
                    <a:lumMod val="20000"/>
                    <a:lumOff val="80000"/>
                  </a:schemeClr>
                </a:solidFill>
              </a:rPr>
              <a:t>Добавете полета и конструктор</a:t>
            </a:r>
            <a:endParaRPr lang="en-US" sz="2800" dirty="0">
              <a:solidFill>
                <a:schemeClr val="accent1">
                  <a:lumMod val="20000"/>
                  <a:lumOff val="80000"/>
                </a:schemeClr>
              </a:solidFill>
            </a:endParaRPr>
          </a:p>
          <a:p>
            <a:r>
              <a:rPr lang="en-US" sz="2800" dirty="0">
                <a:solidFill>
                  <a:schemeClr val="accent1">
                    <a:lumMod val="20000"/>
                    <a:lumOff val="80000"/>
                  </a:schemeClr>
                </a:solidFill>
              </a:rPr>
              <a:t>  public override double CalculatePerimeter()</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2 * Math.PI * this.radius;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CalculateArea()</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Math.PI * this.radius * this.radius;</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base.Draw() + "Circle";</a:t>
            </a:r>
            <a:r>
              <a:rPr lang="bg-BG" sz="2800" dirty="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
        <p:nvSpPr>
          <p:cNvPr id="6" name="Slide Number Placeholder">
            <a:extLst>
              <a:ext uri="{FF2B5EF4-FFF2-40B4-BE49-F238E27FC236}">
                <a16:creationId xmlns:a16="http://schemas.microsoft.com/office/drawing/2014/main" id="{07A0C0FD-1BA1-4D54-8039-86C4A2851C5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35024088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77938" y="1143000"/>
            <a:ext cx="11804822" cy="5570355"/>
          </a:xfrm>
        </p:spPr>
        <p:txBody>
          <a:bodyPr/>
          <a:lstStyle/>
          <a:p>
            <a:r>
              <a:rPr lang="bg-BG" dirty="0"/>
              <a:t>Модификатора </a:t>
            </a:r>
            <a:r>
              <a:rPr lang="bg-BG" dirty="0">
                <a:solidFill>
                  <a:schemeClr val="tx2">
                    <a:lumMod val="75000"/>
                  </a:schemeClr>
                </a:solidFill>
              </a:rPr>
              <a:t>предотвратява </a:t>
            </a:r>
            <a:r>
              <a:rPr lang="bg-BG" dirty="0"/>
              <a:t>други класове</a:t>
            </a:r>
            <a:r>
              <a:rPr lang="en-US" dirty="0"/>
              <a:t> </a:t>
            </a:r>
            <a:r>
              <a:rPr lang="bg-BG" dirty="0">
                <a:solidFill>
                  <a:schemeClr val="tx2">
                    <a:lumMod val="75000"/>
                  </a:schemeClr>
                </a:solidFill>
              </a:rPr>
              <a:t>да наследяват</a:t>
            </a:r>
            <a:r>
              <a:rPr lang="en-US" dirty="0"/>
              <a:t> </a:t>
            </a:r>
            <a:r>
              <a:rPr lang="bg-BG" dirty="0"/>
              <a:t>съответния клас</a:t>
            </a:r>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bg-BG"/>
              <a:t>Ключова дума – </a:t>
            </a:r>
            <a:r>
              <a:rPr lang="en-US"/>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438400"/>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abstract class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class Rectangle :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Грешка при компилиране</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686" y="4531269"/>
            <a:ext cx="2995114" cy="18695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4531269"/>
            <a:ext cx="2590800" cy="1869531"/>
          </a:xfrm>
          <a:prstGeom prst="rect">
            <a:avLst/>
          </a:prstGeom>
        </p:spPr>
      </p:pic>
      <p:sp>
        <p:nvSpPr>
          <p:cNvPr id="8" name="Slide Number Placeholder">
            <a:extLst>
              <a:ext uri="{FF2B5EF4-FFF2-40B4-BE49-F238E27FC236}">
                <a16:creationId xmlns:a16="http://schemas.microsoft.com/office/drawing/2014/main" id="{C79630A6-0949-4A69-8477-D25284573EA3}"/>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2394472673"/>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7185</TotalTime>
  <Words>1402</Words>
  <Application>Microsoft Office PowerPoint</Application>
  <PresentationFormat>Custom</PresentationFormat>
  <Paragraphs>189</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Wingdings</vt:lpstr>
      <vt:lpstr>Wingdings 2</vt:lpstr>
      <vt:lpstr>SoftUni 16x9</vt:lpstr>
      <vt:lpstr>PowerPoint Presentation</vt:lpstr>
      <vt:lpstr>Абстрактни класове</vt:lpstr>
      <vt:lpstr>Абстрактни класове</vt:lpstr>
      <vt:lpstr>Елементи на абстрактния клас</vt:lpstr>
      <vt:lpstr>Задача: Фигури</vt:lpstr>
      <vt:lpstr>Задача: Фигури</vt:lpstr>
      <vt:lpstr>Задача: Фигури (2)</vt:lpstr>
      <vt:lpstr>Solution: Shapes (3)</vt:lpstr>
      <vt:lpstr>Ключова дума – Sealed</vt:lpstr>
      <vt:lpstr>Ключова дума – Sealed</vt:lpstr>
      <vt:lpstr>Какво научихме днес?</vt:lpstr>
      <vt:lpstr>Абстрактни класове и полиморфизъм</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Software University Foundation</dc:creator>
  <cp:keywords>C#; class; object; fields; methods; properties; constructors; static</cp:keywords>
  <dc:description>Фондация "Софтуерен университет" - http://softuni.foundation</dc:description>
  <cp:lastModifiedBy>Svetlin Nakov</cp:lastModifiedBy>
  <cp:revision>298</cp:revision>
  <dcterms:created xsi:type="dcterms:W3CDTF">2014-01-02T17:00:34Z</dcterms:created>
  <dcterms:modified xsi:type="dcterms:W3CDTF">2019-12-17T09:15:08Z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