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21"/>
  </p:notesMasterIdLst>
  <p:handoutMasterIdLst>
    <p:handoutMasterId r:id="rId22"/>
  </p:handoutMasterIdLst>
  <p:sldIdLst>
    <p:sldId id="578" r:id="rId3"/>
    <p:sldId id="579" r:id="rId4"/>
    <p:sldId id="555" r:id="rId5"/>
    <p:sldId id="556" r:id="rId6"/>
    <p:sldId id="560" r:id="rId7"/>
    <p:sldId id="563" r:id="rId8"/>
    <p:sldId id="483" r:id="rId9"/>
    <p:sldId id="562" r:id="rId10"/>
    <p:sldId id="561" r:id="rId11"/>
    <p:sldId id="569" r:id="rId12"/>
    <p:sldId id="568" r:id="rId13"/>
    <p:sldId id="570" r:id="rId14"/>
    <p:sldId id="571" r:id="rId15"/>
    <p:sldId id="572" r:id="rId16"/>
    <p:sldId id="573" r:id="rId17"/>
    <p:sldId id="421" r:id="rId18"/>
    <p:sldId id="580" r:id="rId19"/>
    <p:sldId id="481" r:id="rId2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BB719FC-6A0A-4C86-9C53-8F18BDFC7728}">
          <p14:sldIdLst>
            <p14:sldId id="578"/>
            <p14:sldId id="579"/>
          </p14:sldIdLst>
        </p14:section>
        <p14:section name="Design Patterns" id="{89ADE2D1-2420-46FE-A8C5-EB139E76DF10}">
          <p14:sldIdLst>
            <p14:sldId id="555"/>
            <p14:sldId id="556"/>
          </p14:sldIdLst>
        </p14:section>
        <p14:section name="Iterators" id="{3B5C02BA-0E8E-453D-BA40-EE704B35C7EE}">
          <p14:sldIdLst>
            <p14:sldId id="560"/>
            <p14:sldId id="563"/>
            <p14:sldId id="483"/>
            <p14:sldId id="562"/>
            <p14:sldId id="561"/>
            <p14:sldId id="569"/>
            <p14:sldId id="568"/>
            <p14:sldId id="570"/>
            <p14:sldId id="571"/>
            <p14:sldId id="572"/>
            <p14:sldId id="573"/>
          </p14:sldIdLst>
        </p14:section>
        <p14:section name="Conclusion" id="{4FAD967C-33FF-4F91-B871-3F009D44E002}">
          <p14:sldIdLst>
            <p14:sldId id="421"/>
            <p14:sldId id="580"/>
            <p14:sldId id="4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82" d="100"/>
          <a:sy n="82" d="100"/>
        </p:scale>
        <p:origin x="576" y="6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17-Dec-19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17-Dec-19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softuni.foundation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23602232-1CE7-4ACD-8DC5-25697AB3054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5775345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C954EEAF-01AB-4D60-A91D-FD7F4A97BB5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1798802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106363"/>
            <a:ext cx="6096000" cy="3429000"/>
          </a:xfrm>
        </p:spPr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3534601"/>
            <a:ext cx="6096000" cy="5213397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80999" y="4572000"/>
            <a:ext cx="6096001" cy="1205308"/>
            <a:chOff x="1713308" y="2659062"/>
            <a:chExt cx="8444047" cy="1496216"/>
          </a:xfrm>
        </p:grpSpPr>
        <p:sp>
          <p:nvSpPr>
            <p:cNvPr id="9" name="AutoShape 4"/>
            <p:cNvSpPr>
              <a:spLocks noChangeArrowheads="1"/>
            </p:cNvSpPr>
            <p:nvPr/>
          </p:nvSpPr>
          <p:spPr bwMode="auto">
            <a:xfrm>
              <a:off x="3398482" y="3048000"/>
              <a:ext cx="6758873" cy="1107278"/>
            </a:xfrm>
            <a:prstGeom prst="cloudCallout">
              <a:avLst>
                <a:gd name="adj1" fmla="val -54852"/>
                <a:gd name="adj2" fmla="val -61472"/>
              </a:avLst>
            </a:pr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95000"/>
                </a:lnSpc>
                <a:defRPr/>
              </a:pP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"</a:t>
              </a:r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Relevant" to what?</a:t>
              </a:r>
            </a:p>
          </p:txBody>
        </p:sp>
        <p:pic>
          <p:nvPicPr>
            <p:cNvPr id="10" name="Picture 4" descr="C:\Trash\questionman.png"/>
            <p:cNvPicPr>
              <a:picLocks noChangeAspect="1" noChangeArrowheads="1"/>
            </p:cNvPicPr>
            <p:nvPr/>
          </p:nvPicPr>
          <p:blipFill>
            <a:blip r:embed="rId3" cstate="email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3308" y="2659062"/>
              <a:ext cx="1117310" cy="1496216"/>
            </a:xfrm>
            <a:prstGeom prst="rect">
              <a:avLst/>
            </a:prstGeom>
            <a:noFill/>
          </p:spPr>
        </p:pic>
      </p:grpSp>
      <p:sp>
        <p:nvSpPr>
          <p:cNvPr id="11" name="Footer Placeholder">
            <a:extLst>
              <a:ext uri="{FF2B5EF4-FFF2-40B4-BE49-F238E27FC236}">
                <a16:creationId xmlns:a16="http://schemas.microsoft.com/office/drawing/2014/main" id="{205DE6AD-804D-475F-9000-76DDE8C372D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4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5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1804766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91AB3E4C-0A4B-4D96-9E77-E2BF4F8F28B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9994490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17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D36CB037-49B0-413F-8A50-F0027B962B2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2807480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18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D06FF9E2-005F-4F64-9DEE-21048E88A2E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396883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t-kariera.mon.bg/e-learning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15.jpeg"/><Relationship Id="rId4" Type="http://schemas.openxmlformats.org/officeDocument/2006/relationships/image" Target="../media/image12.png"/><Relationship Id="rId9" Type="http://schemas.openxmlformats.org/officeDocument/2006/relationships/hyperlink" Target="https://it-kariera.mon.bg/e-learni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4"/>
          <p:cNvSpPr txBox="1">
            <a:spLocks/>
          </p:cNvSpPr>
          <p:nvPr/>
        </p:nvSpPr>
        <p:spPr>
          <a:xfrm>
            <a:off x="3351212" y="762000"/>
            <a:ext cx="8215099" cy="117155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 err="1"/>
              <a:t>Итератори</a:t>
            </a:r>
            <a:endParaRPr lang="en-US" dirty="0"/>
          </a:p>
        </p:txBody>
      </p:sp>
      <p:sp>
        <p:nvSpPr>
          <p:cNvPr id="22" name="Subtitle 5"/>
          <p:cNvSpPr txBox="1">
            <a:spLocks/>
          </p:cNvSpPr>
          <p:nvPr/>
        </p:nvSpPr>
        <p:spPr>
          <a:xfrm>
            <a:off x="3503612" y="1915602"/>
            <a:ext cx="8062699" cy="13350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0ADD6E4-664D-4B27-BE61-5A56E60D9702}"/>
              </a:ext>
            </a:extLst>
          </p:cNvPr>
          <p:cNvGrpSpPr/>
          <p:nvPr/>
        </p:nvGrpSpPr>
        <p:grpSpPr>
          <a:xfrm>
            <a:off x="745783" y="3624633"/>
            <a:ext cx="5399659" cy="2524722"/>
            <a:chOff x="745783" y="3624633"/>
            <a:chExt cx="5399659" cy="2524722"/>
          </a:xfrm>
        </p:grpSpPr>
        <p:pic>
          <p:nvPicPr>
            <p:cNvPr id="24" name="Picture 23" descr="http://softuni.bg">
              <a:extLst>
                <a:ext uri="{FF2B5EF4-FFF2-40B4-BE49-F238E27FC236}">
                  <a16:creationId xmlns:a16="http://schemas.microsoft.com/office/drawing/2014/main" id="{09FAB067-40A6-4A38-93D1-07FB4AB7C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F5A4366-F5D6-4393-BD7A-141ED3660C17}"/>
                </a:ext>
              </a:extLst>
            </p:cNvPr>
            <p:cNvSpPr txBox="1"/>
            <p:nvPr/>
          </p:nvSpPr>
          <p:spPr>
            <a:xfrm rot="576164">
              <a:off x="5433388" y="3706052"/>
              <a:ext cx="712054" cy="3562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bg-BG" sz="2000" b="1" spc="50" dirty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ООП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</p:txBody>
        </p:sp>
        <p:pic>
          <p:nvPicPr>
            <p:cNvPr id="26" name="Picture 4" title="CC-BY-NC-SA License">
              <a:hlinkClick r:id="rId4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56E2204D-C57C-439A-9210-E0B131EC6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7" name="Text Placeholder 7">
              <a:extLst>
                <a:ext uri="{FF2B5EF4-FFF2-40B4-BE49-F238E27FC236}">
                  <a16:creationId xmlns:a16="http://schemas.microsoft.com/office/drawing/2014/main" id="{DEC0E384-8CE2-4278-814B-20BBC04E211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28" name="Text Placeholder 10">
              <a:extLst>
                <a:ext uri="{FF2B5EF4-FFF2-40B4-BE49-F238E27FC236}">
                  <a16:creationId xmlns:a16="http://schemas.microsoft.com/office/drawing/2014/main" id="{6B9D00F6-6C28-4C4E-8777-DB21EB7CFB3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/>
                <a:t>Обучение за ИТ кариера</a:t>
              </a:r>
            </a:p>
          </p:txBody>
        </p:sp>
        <p:sp>
          <p:nvSpPr>
            <p:cNvPr id="29" name="Text Placeholder 11">
              <a:extLst>
                <a:ext uri="{FF2B5EF4-FFF2-40B4-BE49-F238E27FC236}">
                  <a16:creationId xmlns:a16="http://schemas.microsoft.com/office/drawing/2014/main" id="{F4228145-6F82-4534-95DE-2617A32E17B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6"/>
                </a:rPr>
                <a:t>https://it-kariera.mon.bg/e-learning/</a:t>
              </a:r>
              <a:endParaRPr lang="en-GB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F712B27B-D401-43BB-AEB8-742A9794A1D5}"/>
              </a:ext>
            </a:extLst>
          </p:cNvPr>
          <p:cNvSpPr/>
          <p:nvPr/>
        </p:nvSpPr>
        <p:spPr>
          <a:xfrm>
            <a:off x="6551612" y="3087154"/>
            <a:ext cx="5051211" cy="2927042"/>
          </a:xfrm>
          <a:prstGeom prst="rect">
            <a:avLst/>
          </a:prstGeom>
          <a:blipFill dpi="0" rotWithShape="1">
            <a:blip r:embed="rId7">
              <a:alphaModFix amt="74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679906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3F28B-A1C4-44F4-A741-9C62DC875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2125479"/>
          </a:xfrm>
        </p:spPr>
        <p:txBody>
          <a:bodyPr>
            <a:normAutofit fontScale="92500"/>
          </a:bodyPr>
          <a:lstStyle/>
          <a:p>
            <a:r>
              <a:rPr lang="bg-BG" dirty="0"/>
              <a:t>Приема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променлив брой </a:t>
            </a:r>
            <a:r>
              <a:rPr lang="bg-BG" dirty="0"/>
              <a:t>параметри</a:t>
            </a:r>
            <a:endParaRPr lang="en-US" dirty="0"/>
          </a:p>
          <a:p>
            <a:r>
              <a:rPr lang="bg-BG" dirty="0"/>
              <a:t>Само една</a:t>
            </a:r>
            <a:r>
              <a:rPr lang="en-US" dirty="0"/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params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команда е допустима в декларацията на метод</a:t>
            </a:r>
            <a:endParaRPr lang="en-US" dirty="0"/>
          </a:p>
          <a:p>
            <a:r>
              <a:rPr lang="bg-BG" dirty="0"/>
              <a:t>Трябва винаги да е последна</a:t>
            </a:r>
            <a:endParaRPr lang="en-US" dirty="0"/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1BC0DD6-7F4C-46E1-BB09-C6CEDE21D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Params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7B22EF9-84CF-4221-9AFF-C04EBC8DB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5459" y="3505200"/>
            <a:ext cx="10354730" cy="31085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PrintNames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("Pesho", "Stamat", "Jivko", "Stavri");</a:t>
            </a:r>
          </a:p>
          <a:p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void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PrintNames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params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names)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foreach(var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in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names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   Console.WriteLine(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2A01DF05-A68B-4750-B3FC-1F1C4069F8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261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8CE26DB-2BFE-442D-814E-6C8763065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Създайте клас</a:t>
            </a:r>
            <a:r>
              <a:rPr lang="en-GB" dirty="0"/>
              <a:t> </a:t>
            </a:r>
            <a:r>
              <a:rPr lang="en-GB" b="1" dirty="0"/>
              <a:t>Library</a:t>
            </a:r>
            <a:r>
              <a:rPr lang="bg-BG" dirty="0"/>
              <a:t>, който трябва да съдържа колекция от книги и реализирайте </a:t>
            </a:r>
            <a:r>
              <a:rPr lang="en-GB" b="1" dirty="0" err="1"/>
              <a:t>IEnumerable</a:t>
            </a:r>
            <a:r>
              <a:rPr lang="en-GB" b="1" dirty="0"/>
              <a:t>&lt;Book&gt; </a:t>
            </a:r>
            <a:r>
              <a:rPr lang="bg-BG" dirty="0"/>
              <a:t>интерфейса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2C072F7-FEF3-413A-B39F-5CBB42944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 err="1"/>
              <a:t>итератор</a:t>
            </a:r>
            <a:r>
              <a:rPr lang="bg-BG" dirty="0"/>
              <a:t> за библиотека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6AA06D1-251E-4CA2-851D-961B34859C05}"/>
              </a:ext>
            </a:extLst>
          </p:cNvPr>
          <p:cNvGrpSpPr/>
          <p:nvPr/>
        </p:nvGrpSpPr>
        <p:grpSpPr>
          <a:xfrm>
            <a:off x="833174" y="3066219"/>
            <a:ext cx="4800600" cy="1936970"/>
            <a:chOff x="5226904" y="1466399"/>
            <a:chExt cx="3124200" cy="1936970"/>
          </a:xfrm>
        </p:grpSpPr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CF8DB04B-6035-434B-86B1-183A4FA1CE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6904" y="1466399"/>
              <a:ext cx="3124200" cy="60960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Book</a:t>
              </a:r>
              <a:endParaRPr lang="en-US" sz="1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" name="Rectangle 4">
              <a:extLst>
                <a:ext uri="{FF2B5EF4-FFF2-40B4-BE49-F238E27FC236}">
                  <a16:creationId xmlns:a16="http://schemas.microsoft.com/office/drawing/2014/main" id="{C31E141B-AC43-426F-BFCF-98AB540DF0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6904" y="2090812"/>
              <a:ext cx="3124200" cy="131255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 Title: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 Year: int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 Authors: List&lt;string&gt;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800" b="1" noProof="1">
                <a:latin typeface="Consolas" panose="020B0609020204030204" pitchFamily="49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3DB51E-40EB-4D33-AF75-40367F7498DA}"/>
              </a:ext>
            </a:extLst>
          </p:cNvPr>
          <p:cNvGrpSpPr/>
          <p:nvPr/>
        </p:nvGrpSpPr>
        <p:grpSpPr>
          <a:xfrm>
            <a:off x="6780212" y="3066219"/>
            <a:ext cx="4495800" cy="1528673"/>
            <a:chOff x="5226904" y="1466400"/>
            <a:chExt cx="3124200" cy="1528673"/>
          </a:xfrm>
        </p:grpSpPr>
        <p:sp>
          <p:nvSpPr>
            <p:cNvPr id="14" name="Rectangle 3">
              <a:extLst>
                <a:ext uri="{FF2B5EF4-FFF2-40B4-BE49-F238E27FC236}">
                  <a16:creationId xmlns:a16="http://schemas.microsoft.com/office/drawing/2014/main" id="{C5A46C42-C95C-451E-A18D-457D86DEE8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6904" y="1466400"/>
              <a:ext cx="3124200" cy="91907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&lt;&lt;IEnumarable&lt;Book&gt;&gt;&gt;</a:t>
              </a:r>
            </a:p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Library</a:t>
              </a:r>
              <a:endParaRPr lang="en-US" sz="1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" name="Rectangle 4">
              <a:extLst>
                <a:ext uri="{FF2B5EF4-FFF2-40B4-BE49-F238E27FC236}">
                  <a16:creationId xmlns:a16="http://schemas.microsoft.com/office/drawing/2014/main" id="{15DC6CC2-B98D-401B-9CD6-F8771244DB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6904" y="2396471"/>
              <a:ext cx="3124200" cy="59860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- books: List&lt;Book&gt;</a:t>
              </a:r>
            </a:p>
          </p:txBody>
        </p:sp>
      </p:grp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E38C5F7A-07DC-46AC-89FC-97E6FF855A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7617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1121F-A5EB-4BAA-81D3-FDA4B3710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Вътре в класа</a:t>
            </a:r>
            <a:r>
              <a:rPr lang="en-US" dirty="0"/>
              <a:t> Library </a:t>
            </a:r>
            <a:r>
              <a:rPr lang="bg-BG" dirty="0"/>
              <a:t>създайте вложен клас </a:t>
            </a:r>
            <a:r>
              <a:rPr lang="en-US" noProof="1"/>
              <a:t>LibraryIterator</a:t>
            </a:r>
            <a:r>
              <a:rPr lang="en-US" dirty="0"/>
              <a:t>,</a:t>
            </a:r>
            <a:br>
              <a:rPr lang="en-US" dirty="0"/>
            </a:br>
            <a:r>
              <a:rPr lang="bg-BG" dirty="0"/>
              <a:t>който реализира</a:t>
            </a:r>
            <a:r>
              <a:rPr lang="en-US" dirty="0"/>
              <a:t> </a:t>
            </a:r>
            <a:r>
              <a:rPr lang="en-US" b="1" dirty="0">
                <a:solidFill>
                  <a:srgbClr val="F3BE60"/>
                </a:solidFill>
              </a:rPr>
              <a:t>IEnumerator&lt;Book&gt;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E6DE1D5-A9DF-4007-8532-39C49C8D9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 err="1"/>
              <a:t>итератор</a:t>
            </a:r>
            <a:r>
              <a:rPr lang="bg-BG" dirty="0"/>
              <a:t> за библиотека</a:t>
            </a:r>
            <a:r>
              <a:rPr lang="en-US" dirty="0"/>
              <a:t> (2)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C492E61-A2C1-4267-A3F5-8FF94DAEB331}"/>
              </a:ext>
            </a:extLst>
          </p:cNvPr>
          <p:cNvGrpSpPr/>
          <p:nvPr/>
        </p:nvGrpSpPr>
        <p:grpSpPr>
          <a:xfrm>
            <a:off x="3656012" y="2667000"/>
            <a:ext cx="5410200" cy="3705602"/>
            <a:chOff x="7770812" y="1876139"/>
            <a:chExt cx="3124200" cy="3493102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EB1A1F8-512F-45C5-A537-D74E821C2AED}"/>
                </a:ext>
              </a:extLst>
            </p:cNvPr>
            <p:cNvGrpSpPr/>
            <p:nvPr/>
          </p:nvGrpSpPr>
          <p:grpSpPr>
            <a:xfrm>
              <a:off x="7770812" y="1876139"/>
              <a:ext cx="3124200" cy="2286000"/>
              <a:chOff x="5226904" y="1466400"/>
              <a:chExt cx="3124200" cy="2286000"/>
            </a:xfrm>
          </p:grpSpPr>
          <p:sp>
            <p:nvSpPr>
              <p:cNvPr id="8" name="Rectangle 3">
                <a:extLst>
                  <a:ext uri="{FF2B5EF4-FFF2-40B4-BE49-F238E27FC236}">
                    <a16:creationId xmlns:a16="http://schemas.microsoft.com/office/drawing/2014/main" id="{284351F8-10D9-44DB-9A98-ECC8982FCA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6904" y="1466400"/>
                <a:ext cx="3124200" cy="91907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2540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 wrap="square" lIns="108000" tIns="108000" rIns="108000" bIns="108000">
                <a:noAutofit/>
              </a:bodyPr>
              <a:lstStyle/>
              <a:p>
                <a:pPr algn="ctr" eaLnBrk="0" hangingPunct="0">
                  <a:lnSpc>
                    <a:spcPts val="3000"/>
                  </a:lnSpc>
                  <a:spcBef>
                    <a:spcPts val="0"/>
                  </a:spcBef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>
                    <a:latin typeface="Consolas" panose="020B0609020204030204" pitchFamily="49" charset="0"/>
                  </a:rPr>
                  <a:t>&lt;&lt;IEnumerator&lt;Book&gt;&gt;&gt;</a:t>
                </a:r>
              </a:p>
              <a:p>
                <a:pPr algn="ctr" eaLnBrk="0" hangingPunct="0">
                  <a:lnSpc>
                    <a:spcPts val="3000"/>
                  </a:lnSpc>
                  <a:spcBef>
                    <a:spcPts val="0"/>
                  </a:spcBef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>
                    <a:latin typeface="Consolas" panose="020B0609020204030204" pitchFamily="49" charset="0"/>
                  </a:rPr>
                  <a:t>LibraryIterator</a:t>
                </a:r>
                <a:endParaRPr lang="en-US" sz="18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9" name="Rectangle 4">
                <a:extLst>
                  <a:ext uri="{FF2B5EF4-FFF2-40B4-BE49-F238E27FC236}">
                    <a16:creationId xmlns:a16="http://schemas.microsoft.com/office/drawing/2014/main" id="{45DEBF26-97A0-4BE4-98DE-919777B28D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6904" y="2396469"/>
                <a:ext cx="3124200" cy="1355931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2540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 wrap="square" lIns="108000" tIns="108000" rIns="108000" bIns="108000">
                <a:noAutofit/>
              </a:bodyPr>
              <a:lstStyle/>
              <a:p>
                <a:pPr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>
                    <a:latin typeface="Consolas" panose="020B0609020204030204" pitchFamily="49" charset="0"/>
                  </a:rPr>
                  <a:t>-currentIndex: int</a:t>
                </a:r>
              </a:p>
              <a:p>
                <a:pPr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>
                    <a:latin typeface="Consolas" panose="020B0609020204030204" pitchFamily="49" charset="0"/>
                  </a:rPr>
                  <a:t>-books: List&lt;Book&gt;</a:t>
                </a:r>
              </a:p>
              <a:p>
                <a:pPr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>
                    <a:latin typeface="Consolas" panose="020B0609020204030204" pitchFamily="49" charset="0"/>
                  </a:rPr>
                  <a:t>+ Current: Book</a:t>
                </a:r>
              </a:p>
            </p:txBody>
          </p:sp>
        </p:grpSp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7CC501D6-6195-4404-8C6F-193632947B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0812" y="4162139"/>
              <a:ext cx="3124200" cy="120710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+Reset(): void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+MoveNext(): bool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+Dispose(): void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800" b="1" noProof="1">
                <a:latin typeface="Consolas" panose="020B0609020204030204" pitchFamily="49" charset="0"/>
              </a:endParaRPr>
            </a:p>
          </p:txBody>
        </p:sp>
      </p:grpSp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0532D2A2-A759-4135-85A6-B22A124578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081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6FE8B12-A7BE-4911-8CD1-56FA5A1F2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 err="1"/>
              <a:t>итератор</a:t>
            </a:r>
            <a:r>
              <a:rPr lang="bg-BG" dirty="0"/>
              <a:t> за библиотека</a:t>
            </a: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20962F6-1D7E-48ED-8A24-C98D875AC0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412" y="1070854"/>
            <a:ext cx="11387222" cy="52537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Book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bg-BG" sz="2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Book(string title,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year,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params string[]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authors)</a:t>
            </a:r>
          </a:p>
          <a:p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this.Title = title;</a:t>
            </a:r>
          </a:p>
          <a:p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this.Year = year;</a:t>
            </a:r>
          </a:p>
          <a:p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this.Authors = authors;</a:t>
            </a:r>
          </a:p>
          <a:p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  <a:br>
              <a:rPr lang="bg-BG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string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Title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 get; private set; }</a:t>
            </a:r>
          </a:p>
          <a:p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int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Year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 get; private set; }</a:t>
            </a:r>
          </a:p>
          <a:p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IReadOnlyList&lt;string&gt; </a:t>
            </a:r>
            <a:r>
              <a:rPr lang="en-US" sz="2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Authors</a:t>
            </a:r>
            <a:r>
              <a:rPr lang="en-US" sz="2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 get; private set;}</a:t>
            </a:r>
          </a:p>
          <a:p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A4AD6949-980E-4C9D-95E3-21C9FD3BCE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645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6FE8B12-A7BE-4911-8CD1-56FA5A1F2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 err="1"/>
              <a:t>итератор</a:t>
            </a:r>
            <a:r>
              <a:rPr lang="bg-BG" dirty="0"/>
              <a:t> за библиотека</a:t>
            </a:r>
            <a:r>
              <a:rPr lang="en-US" dirty="0"/>
              <a:t> (2)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20962F6-1D7E-48ED-8A24-C98D875AC0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699" y="990600"/>
            <a:ext cx="10572113" cy="56938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Library : IEnumerable&lt;Book&gt;</a:t>
            </a:r>
          </a:p>
          <a:p>
            <a:r>
              <a:rPr lang="en-US" sz="2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List&lt;Book&gt; </a:t>
            </a:r>
            <a:r>
              <a:rPr lang="en-US" sz="2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books</a:t>
            </a:r>
            <a:r>
              <a:rPr lang="en-US" sz="2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Library(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params Book[] books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this.books = new List&lt;Book&gt;(books);</a:t>
            </a:r>
          </a:p>
          <a:p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    </a:t>
            </a:r>
          </a:p>
          <a:p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IEnumerator&lt;Book&gt;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GetEnumerator()</a:t>
            </a:r>
          </a:p>
          <a:p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LibraryIterator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(this.books);</a:t>
            </a:r>
          </a:p>
          <a:p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IEnumerator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IEnumerable.GetEnumerator() </a:t>
            </a:r>
          </a:p>
          <a:p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=&gt; this.GetEnumerator();</a:t>
            </a:r>
          </a:p>
          <a:p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4C7C7051-C776-4153-B3E9-3A360474E1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0911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6FE8B12-A7BE-4911-8CD1-56FA5A1F2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 err="1"/>
              <a:t>итератор</a:t>
            </a:r>
            <a:r>
              <a:rPr lang="bg-BG" dirty="0"/>
              <a:t> за библиотека</a:t>
            </a:r>
            <a:r>
              <a:rPr lang="en-US" dirty="0"/>
              <a:t> (3)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20962F6-1D7E-48ED-8A24-C98D875AC0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812" y="838200"/>
            <a:ext cx="10572113" cy="60016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private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class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LibraryIterator : IEnumerator&lt;Book&gt;</a:t>
            </a:r>
          </a:p>
          <a:p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</a:t>
            </a:r>
          </a:p>
          <a:p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private readonly List&lt;Book&gt;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books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</a:t>
            </a:r>
          </a:p>
          <a:p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private int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currentIndex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</a:t>
            </a:r>
          </a:p>
          <a:p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public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LibraryIterator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(IEnumerable&lt;Book&gt; books)</a:t>
            </a:r>
          </a:p>
          <a:p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{</a:t>
            </a:r>
          </a:p>
          <a:p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   this.Reset();</a:t>
            </a:r>
          </a:p>
          <a:p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   this.books = new List&lt;Book&gt;(books);</a:t>
            </a:r>
          </a:p>
          <a:p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}</a:t>
            </a:r>
          </a:p>
          <a:p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public void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Dispose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()</a:t>
            </a:r>
            <a:r>
              <a:rPr lang="bg-BG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{}</a:t>
            </a:r>
          </a:p>
          <a:p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public bool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MoveNext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() </a:t>
            </a:r>
          </a:p>
          <a:p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  =&gt; ++this.currentIndex &lt; this.books.Count;</a:t>
            </a:r>
          </a:p>
          <a:p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public void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Reset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() =&gt; this.currentIndex = -1;</a:t>
            </a:r>
          </a:p>
          <a:p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public Book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Current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=&gt; this.books[this.currentIndex];</a:t>
            </a:r>
          </a:p>
          <a:p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object IEnumerator.Current =&gt; this.Current;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1E77EEFE-C9D8-491B-8839-7AE94FBF13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1516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r>
              <a:rPr lang="bg-BG" dirty="0" err="1"/>
              <a:t>Итератори</a:t>
            </a:r>
            <a:endParaRPr lang="en-US" dirty="0"/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IEnumerable&lt;T&gt; </a:t>
            </a:r>
            <a:r>
              <a:rPr lang="bg-BG" dirty="0"/>
              <a:t>интерфейса позволява</a:t>
            </a:r>
            <a:br>
              <a:rPr lang="bg-BG" dirty="0"/>
            </a:b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просто обхождане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на колекция с цикъл </a:t>
            </a:r>
            <a:br>
              <a:rPr lang="en-US" dirty="0"/>
            </a:b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foreach</a:t>
            </a:r>
            <a:endParaRPr lang="en-US" dirty="0"/>
          </a:p>
          <a:p>
            <a:pPr lvl="1"/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IEnumerator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&lt;T&gt; </a:t>
            </a:r>
            <a:r>
              <a:rPr lang="bg-BG" dirty="0"/>
              <a:t>интерфейс</a:t>
            </a:r>
            <a:r>
              <a:rPr lang="en-US" dirty="0"/>
              <a:t>a </a:t>
            </a:r>
            <a:r>
              <a:rPr lang="bg-BG" dirty="0"/>
              <a:t>предоставя</a:t>
            </a:r>
            <a:br>
              <a:rPr lang="bg-BG" dirty="0"/>
            </a:br>
            <a:r>
              <a:rPr lang="bg-BG" dirty="0"/>
              <a:t>методите за обхождане на колекцията</a:t>
            </a:r>
            <a:endParaRPr lang="en-US" dirty="0"/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yield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return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връща отделния елемент от колекцията</a:t>
            </a:r>
            <a:endParaRPr lang="en-US" dirty="0"/>
          </a:p>
          <a:p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Params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приема</a:t>
            </a:r>
            <a:r>
              <a:rPr lang="en-US" dirty="0"/>
              <a:t> </a:t>
            </a:r>
            <a:r>
              <a:rPr lang="bg-BG" dirty="0"/>
              <a:t>променлив брой параметри</a:t>
            </a:r>
            <a:endParaRPr lang="en-US" dirty="0"/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5612" y="1535482"/>
            <a:ext cx="3236187" cy="2400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68E64285-5CFF-498F-B9AE-20EFDDB43E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4026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400" dirty="0" err="1"/>
              <a:t>Итератори</a:t>
            </a:r>
            <a:endParaRPr lang="en-US" sz="4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6951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5F668B3B-26A8-4E1F-981E-EE7640E7B4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962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04212" y="2057400"/>
            <a:ext cx="3429001" cy="4421449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bg-BG" dirty="0"/>
              <a:t>Базови шаблони за дизайн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Design Patterns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)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Iterator</a:t>
            </a:r>
            <a:r>
              <a:rPr lang="en-US" noProof="1"/>
              <a:t> </a:t>
            </a:r>
            <a:r>
              <a:rPr lang="bg-BG" noProof="1"/>
              <a:t>шаблон</a:t>
            </a:r>
            <a:endParaRPr lang="en-US" noProof="1"/>
          </a:p>
          <a:p>
            <a:pPr marL="514350" indent="-514350">
              <a:buFont typeface="+mj-lt"/>
              <a:buAutoNum type="arabicPeriod"/>
            </a:pPr>
            <a:r>
              <a:rPr lang="bg-BG" dirty="0" err="1"/>
              <a:t>Итератори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IEnumerable&lt;T&gt;</a:t>
            </a:r>
            <a:r>
              <a:rPr lang="en-US" noProof="1"/>
              <a:t> </a:t>
            </a:r>
            <a:r>
              <a:rPr lang="bg-BG" noProof="1"/>
              <a:t>интерфейс</a:t>
            </a:r>
            <a:endParaRPr lang="en-US" noProof="1"/>
          </a:p>
          <a:p>
            <a:pPr lvl="1"/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yield</a:t>
            </a:r>
            <a:r>
              <a:rPr lang="en-US" noProof="1"/>
              <a:t> return</a:t>
            </a:r>
            <a:endParaRPr lang="bg-BG" noProof="1"/>
          </a:p>
          <a:p>
            <a:pPr lvl="1"/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params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84D3EED0-9E07-4E29-9E55-D4353B6BCB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4744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84846-92C6-4421-98FF-FC9F2C206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Общовалидни </a:t>
            </a:r>
            <a:r>
              <a:rPr lang="bg-BG" sz="3600" dirty="0">
                <a:solidFill>
                  <a:schemeClr val="tx2">
                    <a:lumMod val="75000"/>
                  </a:schemeClr>
                </a:solidFill>
              </a:rPr>
              <a:t>повторяеми решения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600" dirty="0"/>
              <a:t>на обичайни проблеми в софтуерния дизайн</a:t>
            </a:r>
            <a:endParaRPr lang="en-US" sz="3600" dirty="0"/>
          </a:p>
          <a:p>
            <a:r>
              <a:rPr lang="bg-BG" sz="3600" dirty="0"/>
              <a:t>Предоставят </a:t>
            </a:r>
            <a:r>
              <a:rPr lang="bg-BG" sz="3600" dirty="0">
                <a:solidFill>
                  <a:schemeClr val="tx2">
                    <a:lumMod val="75000"/>
                  </a:schemeClr>
                </a:solidFill>
              </a:rPr>
              <a:t>тествани</a:t>
            </a:r>
            <a:r>
              <a:rPr lang="bg-BG" sz="3600" dirty="0"/>
              <a:t> и</a:t>
            </a:r>
            <a:r>
              <a:rPr lang="en-US" sz="3600" dirty="0"/>
              <a:t> </a:t>
            </a:r>
            <a:r>
              <a:rPr lang="bg-BG" sz="3600" dirty="0">
                <a:solidFill>
                  <a:schemeClr val="tx2">
                    <a:lumMod val="75000"/>
                  </a:schemeClr>
                </a:solidFill>
              </a:rPr>
              <a:t>доказани</a:t>
            </a:r>
            <a:r>
              <a:rPr lang="en-US" sz="3600" dirty="0"/>
              <a:t> </a:t>
            </a:r>
            <a:r>
              <a:rPr lang="bg-BG" sz="3600" dirty="0"/>
              <a:t>в разработката модели</a:t>
            </a:r>
            <a:endParaRPr lang="en-US" sz="3600" dirty="0"/>
          </a:p>
          <a:p>
            <a:r>
              <a:rPr lang="bg-BG" sz="3600" dirty="0"/>
              <a:t>Подпомагат</a:t>
            </a:r>
            <a:r>
              <a:rPr lang="en-US" sz="3600" dirty="0"/>
              <a:t> </a:t>
            </a:r>
            <a:r>
              <a:rPr lang="bg-BG" sz="3600" dirty="0">
                <a:solidFill>
                  <a:schemeClr val="tx2">
                    <a:lumMod val="75000"/>
                  </a:schemeClr>
                </a:solidFill>
              </a:rPr>
              <a:t>четливостта</a:t>
            </a:r>
            <a:r>
              <a:rPr lang="en-US" sz="3600" dirty="0"/>
              <a:t> </a:t>
            </a:r>
            <a:r>
              <a:rPr lang="bg-BG" sz="3600" dirty="0"/>
              <a:t>на кода за разработчици, вече запознати с тези шаблони</a:t>
            </a:r>
            <a:endParaRPr lang="en-US" sz="36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4E421AB-9F90-4E01-B69B-0D1FA9A8A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815" y="40341"/>
            <a:ext cx="10553797" cy="1110780"/>
          </a:xfrm>
        </p:spPr>
        <p:txBody>
          <a:bodyPr>
            <a:normAutofit/>
          </a:bodyPr>
          <a:lstStyle/>
          <a:p>
            <a:r>
              <a:rPr lang="bg-BG" dirty="0"/>
              <a:t>Шаблони в проектирането (</a:t>
            </a:r>
            <a:r>
              <a:rPr lang="en-US" dirty="0"/>
              <a:t>Design Patterns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622C99CF-1C2B-4C79-B2D8-D39B3F3E17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304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8F693E5-7758-4498-BE22-E86E493AE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Шаблон </a:t>
            </a:r>
            <a:r>
              <a:rPr lang="en-US" dirty="0"/>
              <a:t>Iterator</a:t>
            </a:r>
          </a:p>
        </p:txBody>
      </p:sp>
      <p:sp>
        <p:nvSpPr>
          <p:cNvPr id="5" name="Text Box 16">
            <a:extLst>
              <a:ext uri="{FF2B5EF4-FFF2-40B4-BE49-F238E27FC236}">
                <a16:creationId xmlns:a16="http://schemas.microsoft.com/office/drawing/2014/main" id="{BC84FFFA-0D26-4E71-92D2-E67554D969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7839" y="1025470"/>
            <a:ext cx="2362200" cy="609600"/>
          </a:xfrm>
          <a:prstGeom prst="roundRect">
            <a:avLst/>
          </a:prstGeom>
          <a:solidFill>
            <a:srgbClr val="B5DBE5">
              <a:alpha val="14902"/>
            </a:srgbClr>
          </a:solidFill>
          <a:ln w="38100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Client</a:t>
            </a:r>
          </a:p>
        </p:txBody>
      </p:sp>
      <p:sp>
        <p:nvSpPr>
          <p:cNvPr id="10" name="Up Arrow 72">
            <a:extLst>
              <a:ext uri="{FF2B5EF4-FFF2-40B4-BE49-F238E27FC236}">
                <a16:creationId xmlns:a16="http://schemas.microsoft.com/office/drawing/2014/main" id="{B3F90F75-515B-4748-893B-F097715234A8}"/>
              </a:ext>
            </a:extLst>
          </p:cNvPr>
          <p:cNvSpPr/>
          <p:nvPr/>
        </p:nvSpPr>
        <p:spPr>
          <a:xfrm rot="10800000">
            <a:off x="2375035" y="1737605"/>
            <a:ext cx="367806" cy="35644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1" name="Text Box 16">
            <a:extLst>
              <a:ext uri="{FF2B5EF4-FFF2-40B4-BE49-F238E27FC236}">
                <a16:creationId xmlns:a16="http://schemas.microsoft.com/office/drawing/2014/main" id="{46C69509-EC4F-4F8A-B1C0-4B5E55CE98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461" y="2211865"/>
            <a:ext cx="4054256" cy="1984422"/>
          </a:xfrm>
          <a:prstGeom prst="roundRect">
            <a:avLst/>
          </a:prstGeom>
          <a:solidFill>
            <a:srgbClr val="B5DBE5">
              <a:alpha val="14902"/>
            </a:srgbClr>
          </a:solidFill>
          <a:ln w="38100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en-US" b="1" i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TraversalAbstraction</a:t>
            </a:r>
          </a:p>
          <a:p>
            <a:pPr algn="ctr">
              <a:lnSpc>
                <a:spcPct val="95000"/>
              </a:lnSpc>
              <a:defRPr/>
            </a:pPr>
            <a:endParaRPr lang="en-US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>
              <a:lnSpc>
                <a:spcPct val="95000"/>
              </a:lnSpc>
              <a:defRPr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+ first() </a:t>
            </a:r>
          </a:p>
          <a:p>
            <a:pPr>
              <a:lnSpc>
                <a:spcPct val="95000"/>
              </a:lnSpc>
              <a:defRPr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+ next()  </a:t>
            </a:r>
          </a:p>
          <a:p>
            <a:pPr>
              <a:lnSpc>
                <a:spcPct val="95000"/>
              </a:lnSpc>
              <a:defRPr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+ isDone()</a:t>
            </a:r>
          </a:p>
        </p:txBody>
      </p:sp>
      <p:sp>
        <p:nvSpPr>
          <p:cNvPr id="12" name="Text Box 16">
            <a:extLst>
              <a:ext uri="{FF2B5EF4-FFF2-40B4-BE49-F238E27FC236}">
                <a16:creationId xmlns:a16="http://schemas.microsoft.com/office/drawing/2014/main" id="{1D73476F-C41E-48C6-890B-CF380DFEF5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2012" y="1024509"/>
            <a:ext cx="5162926" cy="1654020"/>
          </a:xfrm>
          <a:prstGeom prst="roundRect">
            <a:avLst/>
          </a:prstGeom>
          <a:solidFill>
            <a:srgbClr val="B5DBE5">
              <a:alpha val="14902"/>
            </a:srgbClr>
          </a:solidFill>
          <a:ln w="38100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Collection</a:t>
            </a:r>
          </a:p>
          <a:p>
            <a:pPr algn="ctr">
              <a:lnSpc>
                <a:spcPct val="95000"/>
              </a:lnSpc>
              <a:defRPr/>
            </a:pPr>
            <a:endParaRPr lang="en-US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algn="ctr">
              <a:lnSpc>
                <a:spcPct val="95000"/>
              </a:lnSpc>
              <a:defRPr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+ createTraversalObject() : </a:t>
            </a:r>
          </a:p>
          <a:p>
            <a:pPr algn="ctr">
              <a:lnSpc>
                <a:spcPct val="95000"/>
              </a:lnSpc>
              <a:defRPr/>
            </a:pPr>
            <a:r>
              <a:rPr lang="en-US" b="1" i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TraversalAbstraction</a:t>
            </a:r>
          </a:p>
        </p:txBody>
      </p:sp>
      <p:sp>
        <p:nvSpPr>
          <p:cNvPr id="13" name="Text Box 16">
            <a:extLst>
              <a:ext uri="{FF2B5EF4-FFF2-40B4-BE49-F238E27FC236}">
                <a16:creationId xmlns:a16="http://schemas.microsoft.com/office/drawing/2014/main" id="{20F37F23-EBE2-4367-ADC3-B65324F0EB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7529" y="3791654"/>
            <a:ext cx="5162926" cy="1339534"/>
          </a:xfrm>
          <a:prstGeom prst="roundRect">
            <a:avLst/>
          </a:prstGeom>
          <a:solidFill>
            <a:srgbClr val="B5DBE5">
              <a:alpha val="14902"/>
            </a:srgbClr>
          </a:solidFill>
          <a:ln w="38100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Concrete Collection</a:t>
            </a:r>
          </a:p>
          <a:p>
            <a:pPr algn="ctr">
              <a:lnSpc>
                <a:spcPct val="95000"/>
              </a:lnSpc>
              <a:defRPr/>
            </a:pPr>
            <a:endParaRPr lang="en-US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algn="ctr">
              <a:lnSpc>
                <a:spcPct val="95000"/>
              </a:lnSpc>
              <a:defRPr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+ createTraversalObject()</a:t>
            </a:r>
          </a:p>
        </p:txBody>
      </p:sp>
      <p:sp>
        <p:nvSpPr>
          <p:cNvPr id="14" name="Up Arrow 72">
            <a:extLst>
              <a:ext uri="{FF2B5EF4-FFF2-40B4-BE49-F238E27FC236}">
                <a16:creationId xmlns:a16="http://schemas.microsoft.com/office/drawing/2014/main" id="{BC508C2A-1C5E-40E7-81FA-732914A570AA}"/>
              </a:ext>
            </a:extLst>
          </p:cNvPr>
          <p:cNvSpPr/>
          <p:nvPr/>
        </p:nvSpPr>
        <p:spPr>
          <a:xfrm>
            <a:off x="8339572" y="2940403"/>
            <a:ext cx="367806" cy="57103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5" name="Up Arrow 72">
            <a:extLst>
              <a:ext uri="{FF2B5EF4-FFF2-40B4-BE49-F238E27FC236}">
                <a16:creationId xmlns:a16="http://schemas.microsoft.com/office/drawing/2014/main" id="{09326116-7BCF-4C99-ACA6-08938E3A029B}"/>
              </a:ext>
            </a:extLst>
          </p:cNvPr>
          <p:cNvSpPr/>
          <p:nvPr/>
        </p:nvSpPr>
        <p:spPr>
          <a:xfrm rot="5400000">
            <a:off x="4586066" y="1064032"/>
            <a:ext cx="367806" cy="57103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16" name="Text Box 16">
            <a:extLst>
              <a:ext uri="{FF2B5EF4-FFF2-40B4-BE49-F238E27FC236}">
                <a16:creationId xmlns:a16="http://schemas.microsoft.com/office/drawing/2014/main" id="{CDBB398E-5930-44AF-91CC-E96EDAAC35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809" y="4719299"/>
            <a:ext cx="4054256" cy="1984422"/>
          </a:xfrm>
          <a:prstGeom prst="roundRect">
            <a:avLst/>
          </a:prstGeom>
          <a:solidFill>
            <a:srgbClr val="B5DBE5">
              <a:alpha val="14902"/>
            </a:srgbClr>
          </a:solidFill>
          <a:ln w="38100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Concrete Traversal</a:t>
            </a:r>
          </a:p>
          <a:p>
            <a:pPr algn="ctr">
              <a:lnSpc>
                <a:spcPct val="95000"/>
              </a:lnSpc>
              <a:defRPr/>
            </a:pPr>
            <a:endParaRPr lang="en-US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>
              <a:lnSpc>
                <a:spcPct val="95000"/>
              </a:lnSpc>
              <a:defRPr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+ first() </a:t>
            </a:r>
          </a:p>
          <a:p>
            <a:pPr>
              <a:lnSpc>
                <a:spcPct val="95000"/>
              </a:lnSpc>
              <a:defRPr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+ next()  </a:t>
            </a:r>
          </a:p>
          <a:p>
            <a:pPr>
              <a:lnSpc>
                <a:spcPct val="95000"/>
              </a:lnSpc>
              <a:defRPr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+ isDone()</a:t>
            </a:r>
          </a:p>
        </p:txBody>
      </p:sp>
      <p:sp>
        <p:nvSpPr>
          <p:cNvPr id="17" name="Bent Arrow 5">
            <a:extLst>
              <a:ext uri="{FF2B5EF4-FFF2-40B4-BE49-F238E27FC236}">
                <a16:creationId xmlns:a16="http://schemas.microsoft.com/office/drawing/2014/main" id="{D863A276-16E6-4308-B6A8-8D681140831D}"/>
              </a:ext>
            </a:extLst>
          </p:cNvPr>
          <p:cNvSpPr/>
          <p:nvPr/>
        </p:nvSpPr>
        <p:spPr>
          <a:xfrm rot="10800000">
            <a:off x="6018211" y="5411399"/>
            <a:ext cx="2572753" cy="954725"/>
          </a:xfrm>
          <a:prstGeom prst="bentArrow">
            <a:avLst>
              <a:gd name="adj1" fmla="val 11759"/>
              <a:gd name="adj2" fmla="val 16310"/>
              <a:gd name="adj3" fmla="val 25000"/>
              <a:gd name="adj4" fmla="val 454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sp>
        <p:nvSpPr>
          <p:cNvPr id="18" name="Up Arrow 72">
            <a:extLst>
              <a:ext uri="{FF2B5EF4-FFF2-40B4-BE49-F238E27FC236}">
                <a16:creationId xmlns:a16="http://schemas.microsoft.com/office/drawing/2014/main" id="{7BAA1D8D-965D-4847-A6EF-59D3127F66BB}"/>
              </a:ext>
            </a:extLst>
          </p:cNvPr>
          <p:cNvSpPr/>
          <p:nvPr/>
        </p:nvSpPr>
        <p:spPr>
          <a:xfrm rot="10800000">
            <a:off x="2375034" y="4283200"/>
            <a:ext cx="367806" cy="35644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9" name="Slide Number Placeholder">
            <a:extLst>
              <a:ext uri="{FF2B5EF4-FFF2-40B4-BE49-F238E27FC236}">
                <a16:creationId xmlns:a16="http://schemas.microsoft.com/office/drawing/2014/main" id="{43916714-74CD-4034-A0CF-511C9A22FC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3390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0CF80-B7EE-4F1A-9D73-1677A160E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600" dirty="0">
                <a:solidFill>
                  <a:schemeClr val="tx2">
                    <a:lumMod val="75000"/>
                  </a:schemeClr>
                </a:solidFill>
              </a:rPr>
              <a:t>Основен </a:t>
            </a:r>
            <a:r>
              <a:rPr lang="bg-BG" sz="3600" dirty="0"/>
              <a:t>интерфейс в</a:t>
            </a:r>
            <a:r>
              <a:rPr lang="en-US" sz="3600" dirty="0"/>
              <a:t> .NET, </a:t>
            </a:r>
            <a:r>
              <a:rPr lang="bg-BG" sz="3600" dirty="0"/>
              <a:t>позволяващ</a:t>
            </a:r>
            <a:r>
              <a:rPr lang="en-US" sz="3600" dirty="0"/>
              <a:t> </a:t>
            </a:r>
            <a:r>
              <a:rPr lang="bg-BG" sz="3600" dirty="0">
                <a:solidFill>
                  <a:schemeClr val="tx2">
                    <a:lumMod val="75000"/>
                  </a:schemeClr>
                </a:solidFill>
              </a:rPr>
              <a:t>просто обхождане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600" dirty="0"/>
              <a:t>на колекция</a:t>
            </a:r>
            <a:endParaRPr lang="en-US" sz="3600" dirty="0"/>
          </a:p>
          <a:p>
            <a:r>
              <a:rPr lang="bg-BG" sz="3600" dirty="0"/>
              <a:t>Съдържа един-единствен метод</a:t>
            </a:r>
            <a:r>
              <a:rPr lang="en-US" sz="3600" dirty="0"/>
              <a:t>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GetEnumerator</a:t>
            </a:r>
            <a:r>
              <a:rPr lang="bg-BG" sz="3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en-US" sz="3600" dirty="0"/>
              <a:t>, </a:t>
            </a:r>
            <a:r>
              <a:rPr lang="bg-BG" sz="3600" dirty="0"/>
              <a:t>който връща един</a:t>
            </a:r>
            <a:r>
              <a:rPr lang="en-US" sz="3600" dirty="0"/>
              <a:t>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IEnumerator&lt;T&gt;</a:t>
            </a:r>
            <a:endParaRPr lang="en-US" sz="3600" dirty="0">
              <a:latin typeface="+mj-lt"/>
            </a:endParaRPr>
          </a:p>
          <a:p>
            <a:r>
              <a:rPr lang="bg-BG" sz="3600" dirty="0"/>
              <a:t>Клас, реализиращ </a:t>
            </a:r>
            <a:r>
              <a:rPr lang="en-US" sz="3600" dirty="0" err="1"/>
              <a:t>IEnumerable</a:t>
            </a:r>
            <a:r>
              <a:rPr lang="en-US" sz="3600" dirty="0"/>
              <a:t>&lt;T&gt; </a:t>
            </a:r>
            <a:r>
              <a:rPr lang="bg-BG" sz="3600" dirty="0"/>
              <a:t>може да бъде използван за обхождане с цикъла </a:t>
            </a:r>
            <a:r>
              <a:rPr lang="en-US" sz="3600" noProof="1">
                <a:solidFill>
                  <a:schemeClr val="tx2">
                    <a:lumMod val="75000"/>
                  </a:schemeClr>
                </a:solidFill>
              </a:rPr>
              <a:t>foreach</a:t>
            </a:r>
            <a:endParaRPr lang="en-US" sz="36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3F91823-4D66-41DE-BC0A-08BE76B20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IEnumerable&lt;T&gt;</a:t>
            </a: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D817A491-3C7B-4059-AB3A-1B71754B7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470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IEnumerable&lt;T&gt; – </a:t>
            </a:r>
            <a:r>
              <a:rPr lang="ru-RU" noProof="1"/>
              <a:t>пример</a:t>
            </a:r>
            <a:endParaRPr lang="en-US" noProof="1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75979" y="1600200"/>
            <a:ext cx="11519255" cy="459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IEnumerable&lt;T&gt;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: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IEnumerable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IEnumerator&lt;T&gt; GetEnumerator();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Non-generic version (compatible with the legacy .NET 1.1)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IEnumerable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IEnumerator GetEnumerator();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645F17DD-3311-4239-82D9-B6E940E77F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46560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626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dirty="0"/>
              <a:t>IEnumerator&lt;T&gt;</a:t>
            </a:r>
            <a:endParaRPr lang="bg-BG" sz="40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19844ED-CBD8-43FD-9545-800CB7B9C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Предоставя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последователно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,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еднопосочно обхождане </a:t>
            </a:r>
            <a:r>
              <a:rPr lang="bg-BG" dirty="0"/>
              <a:t>на колекция от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произволен тип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bg-BG" dirty="0"/>
              <a:t>Методи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sz="3400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MoveNext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3400" dirty="0">
                <a:latin typeface="+mj-lt"/>
              </a:rPr>
              <a:t>– </a:t>
            </a:r>
            <a:r>
              <a:rPr lang="bg-BG" sz="3400" dirty="0">
                <a:latin typeface="+mj-lt"/>
              </a:rPr>
              <a:t>премества </a:t>
            </a:r>
            <a:r>
              <a:rPr lang="bg-BG" sz="3400" dirty="0" err="1">
                <a:latin typeface="+mj-lt"/>
              </a:rPr>
              <a:t>итератора</a:t>
            </a:r>
            <a:r>
              <a:rPr lang="bg-BG" sz="3400" dirty="0">
                <a:latin typeface="+mj-lt"/>
              </a:rPr>
              <a:t> към следващия елемент в колекцията</a:t>
            </a:r>
            <a:r>
              <a:rPr lang="en-US" sz="3400" dirty="0"/>
              <a:t>. </a:t>
            </a:r>
          </a:p>
          <a:p>
            <a:pPr lvl="1">
              <a:lnSpc>
                <a:spcPct val="100000"/>
              </a:lnSpc>
            </a:pPr>
            <a:r>
              <a:rPr lang="en-US" sz="3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Reset() </a:t>
            </a:r>
            <a:r>
              <a:rPr lang="en-US" sz="3400" dirty="0"/>
              <a:t>– </a:t>
            </a:r>
            <a:r>
              <a:rPr lang="bg-BG" sz="3400" dirty="0"/>
              <a:t>връща </a:t>
            </a:r>
            <a:r>
              <a:rPr lang="bg-BG" sz="3400" dirty="0" err="1"/>
              <a:t>итератора</a:t>
            </a:r>
            <a:r>
              <a:rPr lang="bg-BG" sz="3400" dirty="0"/>
              <a:t> на началната му позиция</a:t>
            </a:r>
            <a:endParaRPr lang="en-US" sz="34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bg-BG" dirty="0"/>
              <a:t>Свойства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sz="3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Current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dirty="0"/>
              <a:t>– </a:t>
            </a:r>
            <a:r>
              <a:rPr lang="bg-BG" sz="3400" dirty="0"/>
              <a:t>връща елемента от колекцията, който е на текущата позиция на </a:t>
            </a:r>
            <a:r>
              <a:rPr lang="bg-BG" sz="3400" dirty="0" err="1"/>
              <a:t>итератора</a:t>
            </a:r>
            <a:endParaRPr lang="en-US" sz="3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CA4EAE12-35CA-44C8-8417-81BFEFB916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83802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IEnumerator&lt;T&gt; – </a:t>
            </a:r>
            <a:r>
              <a:rPr lang="ru-RU" noProof="1"/>
              <a:t>пример</a:t>
            </a:r>
            <a:endParaRPr lang="en-US" noProof="1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55612" y="1034268"/>
            <a:ext cx="10354730" cy="549073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IEnumerator&lt;T&gt;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: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IEnumerator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bool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MoveNext()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void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Reset()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Current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 get; }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IEnumerator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bool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MoveNext()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void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Reset()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object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Current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 get; }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79E905F5-6914-4F29-904A-607C52BFB4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27202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53569-321B-4DF5-8AAC-1EFA9BC05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Указва, че</a:t>
            </a:r>
            <a:r>
              <a:rPr lang="en-US" sz="3600" dirty="0"/>
              <a:t> </a:t>
            </a:r>
            <a:r>
              <a:rPr lang="bg-BG" sz="3600" dirty="0">
                <a:solidFill>
                  <a:schemeClr val="tx2">
                    <a:lumMod val="75000"/>
                  </a:schemeClr>
                </a:solidFill>
              </a:rPr>
              <a:t>методът</a:t>
            </a:r>
            <a:r>
              <a:rPr lang="bg-BG" sz="3600" dirty="0"/>
              <a:t>, в който се появява, </a:t>
            </a:r>
            <a:r>
              <a:rPr lang="bg-BG" sz="3600" dirty="0">
                <a:solidFill>
                  <a:schemeClr val="tx2">
                    <a:lumMod val="75000"/>
                  </a:schemeClr>
                </a:solidFill>
              </a:rPr>
              <a:t>е </a:t>
            </a:r>
            <a:r>
              <a:rPr lang="bg-BG" sz="3600" dirty="0" err="1">
                <a:solidFill>
                  <a:schemeClr val="tx2">
                    <a:lumMod val="75000"/>
                  </a:schemeClr>
                </a:solidFill>
              </a:rPr>
              <a:t>итератор</a:t>
            </a:r>
            <a:endParaRPr lang="en-US" sz="36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bg-BG" sz="3600" dirty="0"/>
              <a:t>Опростява реализацията на </a:t>
            </a:r>
            <a:r>
              <a:rPr lang="en-US" sz="3600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IEnumerator&lt;T&gt;</a:t>
            </a:r>
            <a:endParaRPr lang="en-US" sz="3600" dirty="0"/>
          </a:p>
          <a:p>
            <a:r>
              <a:rPr lang="bg-BG" sz="3600" dirty="0"/>
              <a:t>Връща </a:t>
            </a:r>
            <a:r>
              <a:rPr lang="bg-BG" sz="3600" dirty="0">
                <a:solidFill>
                  <a:schemeClr val="tx2">
                    <a:lumMod val="75000"/>
                  </a:schemeClr>
                </a:solidFill>
              </a:rPr>
              <a:t>един елемент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600" dirty="0"/>
              <a:t>за</a:t>
            </a:r>
            <a:r>
              <a:rPr lang="en-US" sz="3600" dirty="0"/>
              <a:t> </a:t>
            </a:r>
            <a:r>
              <a:rPr lang="bg-BG" sz="3600" dirty="0">
                <a:solidFill>
                  <a:schemeClr val="tx2">
                    <a:lumMod val="75000"/>
                  </a:schemeClr>
                </a:solidFill>
              </a:rPr>
              <a:t>всяко</a:t>
            </a:r>
            <a:r>
              <a:rPr lang="en-US" sz="3600" dirty="0"/>
              <a:t> </a:t>
            </a:r>
            <a:r>
              <a:rPr lang="bg-BG" sz="3600" dirty="0"/>
              <a:t>повторение на цикъла</a:t>
            </a:r>
            <a:endParaRPr lang="en-US" sz="3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DDA6C12-80E0-4BCC-9376-187857D07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Yield Return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28882F1-F890-44D8-B259-9B8AF9A2A6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5459" y="3505200"/>
            <a:ext cx="10354730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readonly List&lt;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Book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books;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IEnumerator&lt;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Book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GetEnumerator()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i = 0; i &lt; this.books.Count; i++)    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yield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this.books[i];    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61A0738F-FAA0-46C3-B0D2-E53ED386C6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5734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7188</TotalTime>
  <Words>1118</Words>
  <Application>Microsoft Office PowerPoint</Application>
  <PresentationFormat>Custom</PresentationFormat>
  <Paragraphs>201</Paragraphs>
  <Slides>18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Consolas</vt:lpstr>
      <vt:lpstr>Wingdings</vt:lpstr>
      <vt:lpstr>Wingdings 2</vt:lpstr>
      <vt:lpstr>SoftUni 16x9</vt:lpstr>
      <vt:lpstr>PowerPoint Presentation</vt:lpstr>
      <vt:lpstr>Съдържание</vt:lpstr>
      <vt:lpstr>Шаблони в проектирането (Design Patterns)</vt:lpstr>
      <vt:lpstr>Шаблон Iterator</vt:lpstr>
      <vt:lpstr>IEnumerable&lt;T&gt;</vt:lpstr>
      <vt:lpstr>IEnumerable&lt;T&gt; – пример</vt:lpstr>
      <vt:lpstr>IEnumerator&lt;T&gt;</vt:lpstr>
      <vt:lpstr>IEnumerator&lt;T&gt; – пример</vt:lpstr>
      <vt:lpstr>Yield Return</vt:lpstr>
      <vt:lpstr>Params</vt:lpstr>
      <vt:lpstr>Задача: итератор за библиотека</vt:lpstr>
      <vt:lpstr>Задача: итератор за библиотека (2)</vt:lpstr>
      <vt:lpstr>Решение: итератор за библиотека</vt:lpstr>
      <vt:lpstr>Решение: итератор за библиотека (2)</vt:lpstr>
      <vt:lpstr>Решение: итератор за библиотека (3)</vt:lpstr>
      <vt:lpstr>Обобщение</vt:lpstr>
      <vt:lpstr>Итератори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Inheritance and Abstraction in OOP</dc:title>
  <dc:subject>C# Basics Course</dc:subject>
  <dc:creator>Software University Foundation</dc:creator>
  <cp:keywords>Principles; Fundamental; Inheritance; Abstraction; OOP; programming; course; SoftUni; Software University</cp:keywords>
  <dc:description>Фондация "Софтуерен университет" - http://softuni.foundation</dc:description>
  <cp:lastModifiedBy>Svetlin Nakov</cp:lastModifiedBy>
  <cp:revision>296</cp:revision>
  <dcterms:created xsi:type="dcterms:W3CDTF">2014-01-02T17:00:34Z</dcterms:created>
  <dcterms:modified xsi:type="dcterms:W3CDTF">2019-12-17T09:17:33Z</dcterms:modified>
  <cp:category>programming; OOP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