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5"/>
  </p:notesMasterIdLst>
  <p:handoutMasterIdLst>
    <p:handoutMasterId r:id="rId26"/>
  </p:handoutMasterIdLst>
  <p:sldIdLst>
    <p:sldId id="579" r:id="rId3"/>
    <p:sldId id="580" r:id="rId4"/>
    <p:sldId id="559" r:id="rId5"/>
    <p:sldId id="560" r:id="rId6"/>
    <p:sldId id="562" r:id="rId7"/>
    <p:sldId id="561" r:id="rId8"/>
    <p:sldId id="557" r:id="rId9"/>
    <p:sldId id="565" r:id="rId10"/>
    <p:sldId id="566" r:id="rId11"/>
    <p:sldId id="529" r:id="rId12"/>
    <p:sldId id="568" r:id="rId13"/>
    <p:sldId id="524" r:id="rId14"/>
    <p:sldId id="525" r:id="rId15"/>
    <p:sldId id="528" r:id="rId16"/>
    <p:sldId id="570" r:id="rId17"/>
    <p:sldId id="572" r:id="rId18"/>
    <p:sldId id="533" r:id="rId19"/>
    <p:sldId id="573" r:id="rId20"/>
    <p:sldId id="574" r:id="rId21"/>
    <p:sldId id="581" r:id="rId22"/>
    <p:sldId id="584" r:id="rId23"/>
    <p:sldId id="481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EB8D365-4632-43AB-A22B-BADE33F78337}">
          <p14:sldIdLst>
            <p14:sldId id="579"/>
            <p14:sldId id="580"/>
          </p14:sldIdLst>
        </p14:section>
        <p14:section name="Reflection" id="{09058E55-7C73-4651-A057-973CE5F38D62}">
          <p14:sldIdLst>
            <p14:sldId id="559"/>
            <p14:sldId id="560"/>
            <p14:sldId id="562"/>
            <p14:sldId id="561"/>
          </p14:sldIdLst>
        </p14:section>
        <p14:section name="Reflection API" id="{6E27BCE4-40FD-4430-97CC-DDD2BD9407A0}">
          <p14:sldIdLst>
            <p14:sldId id="557"/>
            <p14:sldId id="565"/>
            <p14:sldId id="566"/>
            <p14:sldId id="529"/>
          </p14:sldIdLst>
        </p14:section>
        <p14:section name="Fields" id="{9B885C87-4C93-471F-AECD-C2EED880A863}">
          <p14:sldIdLst>
            <p14:sldId id="568"/>
            <p14:sldId id="524"/>
            <p14:sldId id="525"/>
            <p14:sldId id="528"/>
          </p14:sldIdLst>
        </p14:section>
        <p14:section name="Constructors" id="{775DB09D-5243-4473-8D84-8CE7C4E9C5EF}">
          <p14:sldIdLst>
            <p14:sldId id="570"/>
            <p14:sldId id="572"/>
            <p14:sldId id="533"/>
          </p14:sldIdLst>
        </p14:section>
        <p14:section name="Methods" id="{15074A8C-A085-4FD4-B38B-968EE08F3244}">
          <p14:sldIdLst>
            <p14:sldId id="573"/>
            <p14:sldId id="574"/>
          </p14:sldIdLst>
        </p14:section>
        <p14:section name="Conclusion" id="{B523EC02-818F-4943-89C7-0A1C7A79FE38}">
          <p14:sldIdLst>
            <p14:sldId id="581"/>
            <p14:sldId id="584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reflection(v=vs.110).aspx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softuni.foundation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F95D835-FB82-425A-B992-C991DAA07F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54748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IsPrivate</a:t>
            </a:r>
            <a:r>
              <a:rPr lang="en-US" sz="16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check if field is </a:t>
            </a:r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6E644FC7-513E-438B-B329-04B02C015B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990679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F789B7C-7512-4B76-B346-12C413DDE0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65744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7421A7A-2BB3-467A-82F2-476821382D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137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.Invoke method takes an</a:t>
            </a:r>
            <a:r>
              <a:rPr lang="en-US" sz="16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array of objects and</a:t>
            </a:r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you must supply exactly one parameter per argument in the constructor you are invoking. In this case it was a constructor taking a s</a:t>
            </a:r>
            <a:r>
              <a:rPr lang="en-US" dirty="0"/>
              <a:t>tring</a:t>
            </a:r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so one s</a:t>
            </a:r>
            <a:r>
              <a:rPr lang="en-US" dirty="0"/>
              <a:t>tring</a:t>
            </a:r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must be supplied.</a:t>
            </a:r>
            <a:endParaRPr lang="en-US" sz="16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B2AB0FA-11AC-4BEA-A344-F7BC5436AD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2450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5A380D8-82D5-4563-973D-A781899EC4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44258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16636655-2739-440D-AB6E-D50FDD2800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52280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C5BAF00-4935-4C55-B5E0-EAEDC7A87F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49721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6557422-F773-4918-AD07-76EE507A5E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15484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E9D67A9-FCF1-4152-AC38-B53708FC4C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2105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B951A9C-B4CA-46EF-8920-C1F96EF014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08500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root of the 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System.Reflection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functionality and is the primary way to access metadata. Use the members of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ype to get information about a type declaration, about the members of a type (such as the constructors, methods, fields, properties, and events of a class), as well as the module and the assembly in which the class is deployed.</a:t>
            </a: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describes data types. It stores type information in a variable, property or field. The Type class represents the program's metadata, which is a description of its structure but not the instructions that are executed.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0EF7F1B-F9FF-4EA5-BE56-F65B7BCEAF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4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5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5677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25D0B24-9362-441B-8BE4-F9000AFD00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4769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A93BC98-E79E-4CA1-886E-ADDB23D549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50279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https://msdn.microsoft.com/en-us/library/wccyzw83(v=vs.110).aspx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66647A2-EC78-4823-9DAC-D92AE6AF9E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77197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11DAF31-5B43-4287-8E65-79D9019C1C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192550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F0767CB-A6F9-45DE-B086-281CE82B94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51263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3A05BB3-8B64-44AD-BC88-FB718DEC3C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2744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sky, nature, water, outdoor&#10;&#10;Description generated with very high confidence">
            <a:extLst>
              <a:ext uri="{FF2B5EF4-FFF2-40B4-BE49-F238E27FC236}">
                <a16:creationId xmlns:a16="http://schemas.microsoft.com/office/drawing/2014/main" id="{4384E291-5EA7-449D-A86F-4AD5A2A8A7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148" y="3087154"/>
            <a:ext cx="4637670" cy="3048000"/>
          </a:xfrm>
          <a:prstGeom prst="rect">
            <a:avLst/>
          </a:prstGeom>
        </p:spPr>
      </p:pic>
      <p:sp>
        <p:nvSpPr>
          <p:cNvPr id="21" name="Title 4"/>
          <p:cNvSpPr txBox="1">
            <a:spLocks/>
          </p:cNvSpPr>
          <p:nvPr/>
        </p:nvSpPr>
        <p:spPr>
          <a:xfrm>
            <a:off x="2208212" y="762000"/>
            <a:ext cx="9358099" cy="16764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Отражение на типове</a:t>
            </a:r>
            <a:br>
              <a:rPr lang="bg-BG" dirty="0"/>
            </a:br>
            <a:r>
              <a:rPr lang="bg-BG" dirty="0"/>
              <a:t>(</a:t>
            </a:r>
            <a:r>
              <a:rPr lang="en-US" dirty="0"/>
              <a:t>Reflection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59" cy="2524722"/>
            <a:chOff x="745783" y="3624633"/>
            <a:chExt cx="5399659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52947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9C73F-C8BB-443C-A303-99A93AA26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/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CreateInstance</a:t>
            </a:r>
            <a:r>
              <a:rPr lang="en-US" dirty="0"/>
              <a:t> – </a:t>
            </a:r>
            <a:r>
              <a:rPr lang="bg-BG" dirty="0"/>
              <a:t>създава екземпляр от класа чрез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извикване </a:t>
            </a:r>
            <a:r>
              <a:rPr lang="bg-BG" dirty="0"/>
              <a:t>на конструктора, който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най-добре пасва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 указаните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dirty="0"/>
              <a:t>Нова инстанция</a:t>
            </a:r>
            <a:endParaRPr lang="bg-BG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614" y="2998381"/>
            <a:ext cx="11806419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sbType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Type.GetType("System.Text.StringBuilder");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 sbInstance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(StringBuilder)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(sbType);</a:t>
            </a:r>
          </a:p>
          <a:p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 sbInstCapacity = (StringBuilder)Activator</a:t>
            </a:r>
          </a:p>
          <a:p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.CreateInstance(sbType,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object[] {10}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2CE1C7E-1157-4CF9-AE6D-61A5E0228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24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r>
              <a:rPr lang="bg-BG" dirty="0"/>
              <a:t>Предоставя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публичните </a:t>
            </a:r>
            <a:r>
              <a:rPr lang="bg-BG" dirty="0"/>
              <a:t>полета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3000"/>
              </a:spcBef>
            </a:pPr>
            <a:r>
              <a:rPr lang="bg-BG" dirty="0"/>
              <a:t>Предоставя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всички </a:t>
            </a:r>
            <a:r>
              <a:rPr lang="bg-BG" dirty="0"/>
              <a:t>полета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Отражение на полета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90585" y="1782215"/>
            <a:ext cx="107442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FieldInfo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.GetField(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FieldInfo[]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publicFields = type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.GetFields()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0584" y="3733800"/>
            <a:ext cx="10875827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BindingFlags.Static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BindingFlags.Instance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|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BindingFlags.Public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|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BindingFlags.NonPublic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9874F3C-F864-40CE-9A37-75F15FB73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9212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74540-A6C4-4DE2-AA17-BFE4A38E3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bg-BG" dirty="0"/>
              <a:t>Получаване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името и типа </a:t>
            </a:r>
            <a:r>
              <a:rPr lang="bg-BG" dirty="0"/>
              <a:t>на полето</a:t>
            </a:r>
            <a:endParaRPr lang="en-US" dirty="0"/>
          </a:p>
          <a:p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dirty="0"/>
              <a:t>Тип и име на полето</a:t>
            </a:r>
            <a:endParaRPr lang="bg-BG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1854" y="3352800"/>
            <a:ext cx="11381939" cy="16875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FieldInfo field = type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.GetField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("fieldName");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fieldName = 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.Name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fieldType = 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.FieldType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6C557547-4C60-4F37-9A75-17172A6CF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207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dirty="0"/>
              <a:t>Промяна на поле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0731" y="1371600"/>
            <a:ext cx="11381939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testType = typeof(Test);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 testInstance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(Test) Activator.CreateInstance(testType);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FieldInfo field = testType.GetField("testInt");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.SetValue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(testInstance, 5);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fieldValue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(int) 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.GetValue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(testInstance);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3427412" y="3747523"/>
            <a:ext cx="8150138" cy="838200"/>
          </a:xfrm>
          <a:prstGeom prst="wedgeRoundRectCallout">
            <a:avLst>
              <a:gd name="adj1" fmla="val -59931"/>
              <a:gd name="adj2" fmla="val 58837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bg-BG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Внимание</a:t>
            </a:r>
            <a:r>
              <a:rPr lang="en-US" sz="2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използвайте много внимателно,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тъй като може да промените вътрешното състояние на обекта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bg-BG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B9C5A3D-01F6-4196-895A-05294357F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7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8079A9-6DC1-4DBE-8156-36152B060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Всеки модификатор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флаг (1 бит)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който е вярно / невярно</a:t>
            </a:r>
            <a:endParaRPr lang="en-US" dirty="0"/>
          </a:p>
          <a:p>
            <a:r>
              <a:rPr lang="bg-BG" dirty="0"/>
              <a:t>Проверка 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модификаторите за достъп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член</a:t>
            </a:r>
            <a:r>
              <a:rPr lang="en-US" dirty="0"/>
              <a:t> </a:t>
            </a:r>
            <a:r>
              <a:rPr lang="bg-BG" dirty="0"/>
              <a:t>на класа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dirty="0"/>
              <a:t>Модификатори на достъпа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8884" y="2743200"/>
            <a:ext cx="11381939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IsPrivate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частен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IsPublic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публичен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IsNonPublic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не е публичен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IsFamily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защитен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(protected)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IsAssembly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</a:t>
            </a: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вътрешен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(internal)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и т.н.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FA35DAF-7EB0-42B8-85A6-6234D36EA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36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bg-BG" dirty="0"/>
              <a:t>Предоставя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конструкторите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bg-BG" dirty="0"/>
              <a:t>Предоставя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всички нестатични конструктори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Отражение на конструкторите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1312" y="1752600"/>
            <a:ext cx="11068100" cy="1175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ConstructorInfo[] publicCtors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type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.GetConstructors()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520" y="3845903"/>
            <a:ext cx="10972892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ConstructorInfo[] allNonStaticCtors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type.GetConstructors(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BindingFlags.Instance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BindingFlags.Public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BindingFlags.NonPublic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59FBE0FC-83E3-4779-91EA-8551A4B67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800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bg-BG" dirty="0"/>
              <a:t>Достъп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отделен </a:t>
            </a:r>
            <a:r>
              <a:rPr lang="bg-BG" dirty="0"/>
              <a:t>конструктор</a:t>
            </a:r>
            <a:endParaRPr lang="en-US" dirty="0"/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bg-BG" dirty="0"/>
              <a:t>Получаване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типа на параметрите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Отражение на конструкторите </a:t>
            </a:r>
            <a:r>
              <a:rPr lang="en-US" dirty="0"/>
              <a:t>(2)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085E5-85F3-4E55-8ED1-88289301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56" y="2034275"/>
            <a:ext cx="11690178" cy="11757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ConstructorInfo constructor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type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.GetConstructor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Type[]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parametersType);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ADC443-F7C6-440E-AF50-9CBD1717F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56" y="4724400"/>
            <a:ext cx="11690178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Type[] parameterTypes = constructor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.GetParameters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6B90FFA0-3D00-4EC1-B473-2F681E429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920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 uiExpand="1" animBg="1"/>
      <p:bldP spid="12" grpId="0" uiExpan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E1BDC9-A93C-4C12-BCA0-63A6CB7B8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Създаване на нови обекти</a:t>
            </a:r>
            <a:r>
              <a:rPr lang="en-US" dirty="0"/>
              <a:t> </a:t>
            </a:r>
            <a:r>
              <a:rPr lang="bg-BG" dirty="0"/>
              <a:t>с помощта на конструктор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bg-BG" dirty="0"/>
              <a:t>Създаване на нови обекти</a:t>
            </a:r>
            <a:endParaRPr lang="en-US" dirty="0"/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5789612" y="4247122"/>
            <a:ext cx="3810000" cy="2277880"/>
          </a:xfrm>
          <a:prstGeom prst="wedgeRoundRectCallout">
            <a:avLst>
              <a:gd name="adj1" fmla="val 40684"/>
              <a:gd name="adj2" fmla="val -89998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bg-BG" sz="2800"/>
              <a:t>Предоставя параметри-обекти </a:t>
            </a:r>
            <a:r>
              <a:rPr lang="bg-BG" sz="2800" dirty="0"/>
              <a:t>за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всеки параметър</a:t>
            </a:r>
            <a:r>
              <a:rPr lang="en-US" sz="2800" dirty="0"/>
              <a:t> </a:t>
            </a:r>
            <a:r>
              <a:rPr lang="bg-BG" sz="2800" dirty="0"/>
              <a:t>в конструктора, който извикваме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1854" y="2382497"/>
            <a:ext cx="11381939" cy="10402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 builder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(StringBuilder)constructor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.Invoke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object[]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params);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9DB2B444-2C7D-4810-A4D7-B10F9491E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0614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r>
              <a:rPr lang="bg-BG" dirty="0"/>
              <a:t>Предоставя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публичните </a:t>
            </a:r>
            <a:r>
              <a:rPr lang="bg-BG" dirty="0"/>
              <a:t>методи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bg-BG" dirty="0"/>
              <a:t>Достъп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отделен </a:t>
            </a:r>
            <a:r>
              <a:rPr lang="bg-BG" dirty="0"/>
              <a:t>метод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Отражение на методи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5612" y="1981200"/>
            <a:ext cx="11277600" cy="60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MethodInfo[]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publicMethods = sbType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.GetMethods()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5612" y="3951962"/>
            <a:ext cx="11277600" cy="22590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MethodInfo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appendMethod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		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sbType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.GetMethod("Append")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MethodInfo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overload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= sbType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.GetMethod( 			    "Append", new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[]{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typeof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(string)}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6F1EEC4-C983-4703-8DB3-2536E4852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23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r>
              <a:rPr lang="bg-BG" dirty="0"/>
              <a:t>Достъп до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параметрите </a:t>
            </a:r>
            <a:r>
              <a:rPr lang="bg-BG" dirty="0"/>
              <a:t>на метод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връщания тип данни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Извиква </a:t>
            </a:r>
            <a:r>
              <a:rPr lang="bg-BG" dirty="0"/>
              <a:t>методи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27014" y="1828800"/>
            <a:ext cx="10934797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ParameterInfo[] appendParameters =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			  appendMethod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.GetParameters()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returnType = appendMethod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.ReturnType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3597" y="4334145"/>
            <a:ext cx="10938214" cy="1175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.Invoke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 builder, new object[] { "hi!“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0EF063E3-FB5D-4047-9CD3-209524E5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5704245"/>
            <a:ext cx="4419600" cy="709251"/>
          </a:xfrm>
          <a:prstGeom prst="wedgeRoundRectCallout">
            <a:avLst>
              <a:gd name="adj1" fmla="val 41188"/>
              <a:gd name="adj2" fmla="val -88253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bg-BG" sz="2800" dirty="0"/>
              <a:t>Екземпляр на обекта-цел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0">
            <a:extLst>
              <a:ext uri="{FF2B5EF4-FFF2-40B4-BE49-F238E27FC236}">
                <a16:creationId xmlns:a16="http://schemas.microsoft.com/office/drawing/2014/main" id="{2904EB97-F50B-4F8B-91C2-BBB48E5D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12" y="3909358"/>
            <a:ext cx="3886200" cy="789939"/>
          </a:xfrm>
          <a:prstGeom prst="wedgeRoundRectCallout">
            <a:avLst>
              <a:gd name="adj1" fmla="val 1913"/>
              <a:gd name="adj2" fmla="val 69988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bg-BG" sz="2800" dirty="0"/>
              <a:t>Параметри на метода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F8B845D-865C-4232-B07B-092EF47A3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894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Какво</a:t>
            </a:r>
            <a:r>
              <a:rPr lang="en-US" dirty="0"/>
              <a:t>? </a:t>
            </a:r>
            <a:r>
              <a:rPr lang="bg-BG" dirty="0"/>
              <a:t>Защо</a:t>
            </a:r>
            <a:r>
              <a:rPr lang="en-US" dirty="0"/>
              <a:t>? </a:t>
            </a:r>
            <a:r>
              <a:rPr lang="bg-BG" dirty="0"/>
              <a:t>Къде</a:t>
            </a:r>
            <a:r>
              <a:rPr lang="en-US" dirty="0"/>
              <a:t>? </a:t>
            </a:r>
            <a:r>
              <a:rPr lang="bg-BG" dirty="0"/>
              <a:t>Кога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Reflection API</a:t>
            </a:r>
          </a:p>
          <a:p>
            <a:pPr marL="819096" lvl="1" indent="-514350"/>
            <a:r>
              <a:rPr lang="bg-BG" dirty="0"/>
              <a:t>Клас </a:t>
            </a:r>
            <a:r>
              <a:rPr lang="en-US" dirty="0"/>
              <a:t>Type</a:t>
            </a:r>
          </a:p>
          <a:p>
            <a:pPr marL="819096" lvl="1" indent="-514350"/>
            <a:r>
              <a:rPr lang="bg-BG" dirty="0"/>
              <a:t>Отражение на полета</a:t>
            </a:r>
            <a:endParaRPr lang="en-US" dirty="0"/>
          </a:p>
          <a:p>
            <a:pPr marL="819096" lvl="1" indent="-514350"/>
            <a:r>
              <a:rPr lang="bg-BG" dirty="0"/>
              <a:t>Отражение на конструктори</a:t>
            </a:r>
            <a:endParaRPr lang="en-US" dirty="0"/>
          </a:p>
          <a:p>
            <a:pPr marL="819096" lvl="1" indent="-514350"/>
            <a:r>
              <a:rPr lang="bg-BG" dirty="0"/>
              <a:t>Отражение на методи</a:t>
            </a:r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4FD28402-1221-4177-83E9-F57F57D0D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06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6208800" cy="5570355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bg-BG" dirty="0"/>
              <a:t>Какви са</a:t>
            </a:r>
            <a:r>
              <a:rPr lang="en-US" dirty="0"/>
              <a:t>:</a:t>
            </a:r>
          </a:p>
          <a:p>
            <a:pPr marL="819096" lvl="1" indent="-514350"/>
            <a:r>
              <a:rPr lang="bg-BG" dirty="0"/>
              <a:t>Ползите</a:t>
            </a:r>
            <a:endParaRPr lang="en-US" dirty="0"/>
          </a:p>
          <a:p>
            <a:pPr marL="819096" lvl="1" indent="-514350"/>
            <a:r>
              <a:rPr lang="bg-BG" dirty="0"/>
              <a:t>Негативите на използването на отражения</a:t>
            </a:r>
            <a:r>
              <a:rPr lang="en-US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3505200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3E4035A4-1B2B-421A-B4BE-6F1131FD0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8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Отражение на типовете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58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CA935A1B-E9D1-4E48-BEBE-C2C7112B3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91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Техника на програмиране</a:t>
            </a:r>
            <a:r>
              <a:rPr lang="bg-BG" dirty="0"/>
              <a:t>, при</a:t>
            </a:r>
            <a:r>
              <a:rPr lang="en-US" dirty="0"/>
              <a:t> </a:t>
            </a:r>
            <a:r>
              <a:rPr lang="bg-BG" dirty="0"/>
              <a:t>която компютърни програми мога да третират други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програми като свои данни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bg-BG" dirty="0"/>
              <a:t>Програмите може да са проектирани да</a:t>
            </a:r>
            <a:r>
              <a:rPr lang="en-US" dirty="0"/>
              <a:t>: </a:t>
            </a:r>
          </a:p>
          <a:p>
            <a:pPr lvl="1">
              <a:lnSpc>
                <a:spcPct val="100000"/>
              </a:lnSpc>
              <a:defRPr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Четат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Генерират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defRPr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Анализират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defRPr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Трансформират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defRPr/>
            </a:pPr>
            <a:r>
              <a:rPr lang="bg-BG" dirty="0"/>
              <a:t>Променяйки се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 движение</a:t>
            </a: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bg-BG" sz="4000" dirty="0"/>
              <a:t>Какво е </a:t>
            </a:r>
            <a:r>
              <a:rPr lang="bg-BG" sz="4000" dirty="0" err="1"/>
              <a:t>Метапрограмиране</a:t>
            </a:r>
            <a:r>
              <a:rPr lang="en-GB" dirty="0"/>
              <a:t>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013" y="3048000"/>
            <a:ext cx="4470399" cy="33528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33B6164-7A7A-44D2-9AB9-DE2AFDA5D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143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bg-BG" dirty="0"/>
              <a:t>Способността на програмен език да бъде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свой собствен метаезик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bg-BG" dirty="0"/>
              <a:t>Програмите може да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проверява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информация за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себе си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bg-BG" sz="4000" dirty="0"/>
              <a:t>Какво е "отражение на типовете"</a:t>
            </a:r>
            <a:r>
              <a:rPr lang="en-US" sz="4000" dirty="0"/>
              <a:t> </a:t>
            </a:r>
            <a:r>
              <a:rPr lang="bg-BG" sz="4000" dirty="0"/>
              <a:t>(</a:t>
            </a:r>
            <a:r>
              <a:rPr lang="en-GB" dirty="0"/>
              <a:t>Reflection</a:t>
            </a:r>
            <a:r>
              <a:rPr lang="bg-BG" dirty="0"/>
              <a:t>)</a:t>
            </a:r>
            <a:r>
              <a:rPr lang="en-GB" dirty="0"/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9EFAD-C4FC-4C7E-A23B-E5F8ACFAD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029" y="3462543"/>
            <a:ext cx="4531591" cy="2862057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DD84E10-4AEF-4643-AA87-DF609B2E1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02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bg-BG" dirty="0"/>
              <a:t>Кодът става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по-разширяем</a:t>
            </a: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Намалява </a:t>
            </a:r>
            <a:r>
              <a:rPr lang="bg-BG" dirty="0"/>
              <a:t>значително дължината на кода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bg-BG" dirty="0"/>
              <a:t>По-лесна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поддръжка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Тестване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bg-BG" dirty="0"/>
              <a:t>Инструменти за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програмисти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bg-BG" sz="4000" dirty="0"/>
              <a:t>Защо и къде да ползваме отражението</a:t>
            </a:r>
            <a:r>
              <a:rPr lang="en-GB" dirty="0"/>
              <a:t>?</a:t>
            </a:r>
          </a:p>
        </p:txBody>
      </p:sp>
      <p:pic>
        <p:nvPicPr>
          <p:cNvPr id="17" name="Picture 16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742E3A90-26BF-484B-92D9-AFBAEAFEF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012" y="2971800"/>
            <a:ext cx="3443400" cy="3443400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312AF1A1-0EDE-4770-9212-10257062F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82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bg-BG" dirty="0"/>
              <a:t>Ако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възможно </a:t>
            </a:r>
            <a:r>
              <a:rPr lang="bg-BG" dirty="0"/>
              <a:t>да се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извърши </a:t>
            </a:r>
            <a:r>
              <a:rPr lang="bg-BG" dirty="0"/>
              <a:t>дадена операция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 </a:t>
            </a:r>
            <a:r>
              <a:rPr lang="bg-BG" dirty="0"/>
              <a:t>използването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отражение</a:t>
            </a:r>
            <a:r>
              <a:rPr lang="en-US" dirty="0"/>
              <a:t>, </a:t>
            </a:r>
            <a:r>
              <a:rPr lang="bg-BG" dirty="0"/>
              <a:t>се препоръчва то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 се избягва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bg-BG" dirty="0"/>
              <a:t>Негативи на отражението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Бързодействието </a:t>
            </a:r>
            <a:r>
              <a:rPr lang="bg-BG" dirty="0"/>
              <a:t>страда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bg-BG" dirty="0"/>
              <a:t>Ограничения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сигурността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bg-BG" dirty="0"/>
              <a:t>Излагане на</a:t>
            </a:r>
            <a:r>
              <a:rPr lang="en-GB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вътрешната структура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bg-BG" sz="4000" dirty="0"/>
              <a:t>Кога да се ползва отражението</a:t>
            </a:r>
            <a:r>
              <a:rPr lang="en-GB" dirty="0"/>
              <a:t>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845420" y="2514600"/>
            <a:ext cx="5506792" cy="1252993"/>
            <a:chOff x="5816472" y="2695778"/>
            <a:chExt cx="5506792" cy="125299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6472" y="2695778"/>
              <a:ext cx="1199677" cy="120984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8120" y="2698835"/>
              <a:ext cx="1209844" cy="120984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9935" y="2717710"/>
              <a:ext cx="1753329" cy="1231061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4F52470-32CC-409D-A77A-5781ECB9C1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19" y="4240632"/>
            <a:ext cx="2553786" cy="2007805"/>
          </a:xfrm>
          <a:prstGeom prst="rect">
            <a:avLst/>
          </a:prstGeom>
        </p:spPr>
      </p:pic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D2BDB3AF-27A8-408B-9818-451733906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881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2A40-9C75-4303-A37D-8E33DB39E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Основен начин за достъп до</a:t>
            </a:r>
            <a:r>
              <a:rPr lang="en-US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метаданните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Извлича се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 време на компилиране</a:t>
            </a:r>
            <a:r>
              <a:rPr lang="bg-BG" dirty="0"/>
              <a:t>, ако е ясно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името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Извлича се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 време на изпълнение</a:t>
            </a:r>
            <a:r>
              <a:rPr lang="bg-BG" dirty="0"/>
              <a:t>, ако името</a:t>
            </a:r>
            <a:r>
              <a:rPr lang="en-US" dirty="0"/>
              <a:t> e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неизвестно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 </a:t>
            </a:r>
            <a:r>
              <a:rPr lang="en-US" dirty="0"/>
              <a:t>Type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A7BC01-D329-49DB-8122-8451C46F8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66" y="2756155"/>
            <a:ext cx="11381939" cy="63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(ClassName);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C89F81-9C34-402B-8E3B-4221F5F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65" y="4764215"/>
            <a:ext cx="11381939" cy="63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Type.GetType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("Namespace.ClassName")</a:t>
            </a:r>
          </a:p>
        </p:txBody>
      </p:sp>
      <p:sp>
        <p:nvSpPr>
          <p:cNvPr id="11" name="AutoShape 20">
            <a:extLst>
              <a:ext uri="{FF2B5EF4-FFF2-40B4-BE49-F238E27FC236}">
                <a16:creationId xmlns:a16="http://schemas.microsoft.com/office/drawing/2014/main" id="{76740F2C-59A0-493A-930B-A3844E45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5689158"/>
            <a:ext cx="7010400" cy="1032317"/>
          </a:xfrm>
          <a:prstGeom prst="wedgeRoundRectCallout">
            <a:avLst>
              <a:gd name="adj1" fmla="val 36508"/>
              <a:gd name="adj2" fmla="val -85641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bg-BG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Трябва ви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напълно определено (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fully qualified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класа като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низ</a:t>
            </a:r>
            <a:endParaRPr lang="en-US" sz="32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5F07918E-B583-47D5-B025-B2C747897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58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Предоставя  името 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класа</a:t>
            </a:r>
            <a:endParaRPr lang="en-US" dirty="0"/>
          </a:p>
          <a:p>
            <a:pPr lvl="1"/>
            <a:r>
              <a:rPr lang="bg-BG" dirty="0"/>
              <a:t>Напълно определеното име </a:t>
            </a:r>
            <a:r>
              <a:rPr lang="en-GB" dirty="0"/>
              <a:t>-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Type.FullName</a:t>
            </a:r>
            <a:endParaRPr lang="en-US" noProof="1"/>
          </a:p>
          <a:p>
            <a:pPr lvl="1"/>
            <a:endParaRPr lang="en-US" dirty="0"/>
          </a:p>
          <a:p>
            <a:pPr lvl="1">
              <a:spcBef>
                <a:spcPts val="1800"/>
              </a:spcBef>
            </a:pPr>
            <a:r>
              <a:rPr lang="bg-BG" dirty="0"/>
              <a:t>Името на класа без името на пакета</a:t>
            </a:r>
            <a:r>
              <a:rPr lang="en-US" dirty="0"/>
              <a:t> -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Type.Name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 </a:t>
            </a:r>
            <a:r>
              <a:rPr lang="en-GB" dirty="0"/>
              <a:t>Name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5612" y="2590800"/>
            <a:ext cx="11049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full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typeOf(SomeClass)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.FullName;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5612" y="4191000"/>
            <a:ext cx="11049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simpleName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typeOf(SomeClass)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.Name;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358FB89-1473-4433-A462-366AD3575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3199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bg-BG" dirty="0"/>
              <a:t>Предоставя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основния клас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bg-BG" dirty="0"/>
              <a:t>Предоставя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интерфейсите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endParaRPr lang="en-US" dirty="0"/>
          </a:p>
          <a:p>
            <a:pPr lvl="1">
              <a:spcBef>
                <a:spcPts val="18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Връща</a:t>
            </a:r>
            <a:r>
              <a:rPr lang="bg-BG" dirty="0"/>
              <a:t> само интерфейсите,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изрично декларирани</a:t>
            </a:r>
            <a:r>
              <a:rPr lang="en-US" dirty="0"/>
              <a:t> </a:t>
            </a:r>
            <a:r>
              <a:rPr lang="bg-BG" dirty="0"/>
              <a:t>като имплементирани от дадения клас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Основен клас и интерфейси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D3296-05C3-4F52-B578-BED9275BA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81" y="1862731"/>
            <a:ext cx="11381939" cy="60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baseType = testClass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.BaseType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7D70F5-E8D2-41A1-9D43-B7235725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80" y="3521052"/>
            <a:ext cx="11381939" cy="63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interfaces = testClass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.GetInterfaces()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03840E1C-7D2D-4A46-B6FE-09055F5B9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895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7190</TotalTime>
  <Words>1538</Words>
  <Application>Microsoft Office PowerPoint</Application>
  <PresentationFormat>Custom</PresentationFormat>
  <Paragraphs>237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 16x9</vt:lpstr>
      <vt:lpstr>PowerPoint Presentation</vt:lpstr>
      <vt:lpstr>Съдържание</vt:lpstr>
      <vt:lpstr>Какво е Метапрограмиране?</vt:lpstr>
      <vt:lpstr>Какво е "отражение на типовете" (Reflection)?</vt:lpstr>
      <vt:lpstr>Защо и къде да ползваме отражението?</vt:lpstr>
      <vt:lpstr>Кога да се ползва отражението?</vt:lpstr>
      <vt:lpstr>Клас Type</vt:lpstr>
      <vt:lpstr>Клас Name</vt:lpstr>
      <vt:lpstr>Основен клас и интерфейси</vt:lpstr>
      <vt:lpstr>Нова инстанция</vt:lpstr>
      <vt:lpstr>Отражение на полета</vt:lpstr>
      <vt:lpstr>Тип и име на полето</vt:lpstr>
      <vt:lpstr>Промяна на поле</vt:lpstr>
      <vt:lpstr>Модификатори на достъпа</vt:lpstr>
      <vt:lpstr>Отражение на конструкторите</vt:lpstr>
      <vt:lpstr>Отражение на конструкторите (2)</vt:lpstr>
      <vt:lpstr>Създаване на нови обекти</vt:lpstr>
      <vt:lpstr>Отражение на методи</vt:lpstr>
      <vt:lpstr>Извикване на метод</vt:lpstr>
      <vt:lpstr>Обобщение</vt:lpstr>
      <vt:lpstr>Отражение на типовете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Reflection</dc:title>
  <dc:subject>Java OOP Advanced</dc:subject>
  <dc:creator>Software University Foundation</dc:creator>
  <cp:keywords>OOP; programming; course; SoftUni; Software University; Advanced; Reflection</cp:keywords>
  <dc:description>Фондация "Софтуерен университет" - http://softuni.foundation</dc:description>
  <cp:lastModifiedBy>Svetlin Nakov</cp:lastModifiedBy>
  <cp:revision>296</cp:revision>
  <dcterms:created xsi:type="dcterms:W3CDTF">2014-01-02T17:00:34Z</dcterms:created>
  <dcterms:modified xsi:type="dcterms:W3CDTF">2019-12-17T09:19:37Z</dcterms:modified>
  <cp:category>programming; 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