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601" r:id="rId5"/>
    <p:sldId id="595" r:id="rId6"/>
    <p:sldId id="596" r:id="rId7"/>
    <p:sldId id="597" r:id="rId8"/>
    <p:sldId id="598" r:id="rId9"/>
    <p:sldId id="599" r:id="rId10"/>
    <p:sldId id="600" r:id="rId11"/>
    <p:sldId id="594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D3964D-687F-4B00-AD90-BCA439CD8ACA}">
          <p14:sldIdLst>
            <p14:sldId id="394"/>
            <p14:sldId id="571"/>
          </p14:sldIdLst>
        </p14:section>
        <p14:section name="Ламбда изрази и ламбда функции" id="{336892DF-D345-428A-8CA4-7AA1FFC69832}">
          <p14:sldIdLst>
            <p14:sldId id="601"/>
            <p14:sldId id="595"/>
            <p14:sldId id="596"/>
            <p14:sldId id="597"/>
            <p14:sldId id="598"/>
            <p14:sldId id="599"/>
          </p14:sldIdLst>
        </p14:section>
        <p14:section name="Conclusion" id="{0A3EBF9A-9431-424A-9697-884BDFC33CF5}">
          <p14:sldIdLst>
            <p14:sldId id="600"/>
            <p14:sldId id="59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87F86DB-3737-4DBC-953B-FA74149247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4319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D067460-1A26-424A-BA0C-684BD8D88E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4984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C2B89B0-A07E-4243-BA8C-7818456EA4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1281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D1BC8E9-527C-45B5-836C-8A2E29AA37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1233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31CE9CC-4C5C-4B2A-975A-7C8AFC471D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877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360612" y="609600"/>
            <a:ext cx="9205699" cy="174901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Ламбда</a:t>
            </a:r>
            <a:r>
              <a:rPr lang="en-US" dirty="0"/>
              <a:t> </a:t>
            </a:r>
            <a:r>
              <a:rPr lang="bg-BG" dirty="0"/>
              <a:t>изрази и</a:t>
            </a:r>
            <a:endParaRPr lang="en-US" dirty="0"/>
          </a:p>
          <a:p>
            <a:r>
              <a:rPr lang="bg-BG" dirty="0"/>
              <a:t>ламбда</a:t>
            </a:r>
            <a:r>
              <a:rPr lang="en-US" dirty="0"/>
              <a:t> </a:t>
            </a:r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505200"/>
            <a:ext cx="5628703" cy="2644155"/>
            <a:chOff x="745783" y="3505200"/>
            <a:chExt cx="5628703" cy="2644155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89855" y="3505200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662432" y="3586619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2" descr="http://www1.istockphoto.com/file_thumbview_approve/1970243/2/istockphoto_1970243_mathematic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2596" y="4196397"/>
            <a:ext cx="4272763" cy="2134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670" y="3352800"/>
            <a:ext cx="1752600" cy="19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2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Ламбда</a:t>
            </a:r>
            <a:r>
              <a:rPr lang="en-US" sz="4400" dirty="0"/>
              <a:t> </a:t>
            </a:r>
            <a:r>
              <a:rPr lang="bg-BG" sz="4400" dirty="0"/>
              <a:t>изрази и ламбда</a:t>
            </a:r>
            <a:r>
              <a:rPr lang="en-US" sz="4400" dirty="0"/>
              <a:t> </a:t>
            </a:r>
            <a:r>
              <a:rPr lang="bg-BG" sz="4400" dirty="0"/>
              <a:t>функции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1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0949F48F-0582-40DD-94CD-1CE23A396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Що е функция?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Ламбда изрази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Ламбда функции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8E08AC6-02DA-4935-A0B4-A385AB147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Математически функции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функция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2358288" y="1760186"/>
            <a:ext cx="30893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</a:t>
            </a:r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(x) = x</a:t>
            </a:r>
            <a:r>
              <a:rPr lang="en-US" sz="7200" b="1" baseline="30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en-US" sz="7200" b="1" i="1" baseline="3000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62824" y="2261901"/>
            <a:ext cx="1485900" cy="666254"/>
          </a:xfrm>
          <a:prstGeom prst="wedgeRoundRectCallout">
            <a:avLst>
              <a:gd name="adj1" fmla="val 83891"/>
              <a:gd name="adj2" fmla="val -2255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Име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1948724" y="3270043"/>
            <a:ext cx="2088288" cy="1000465"/>
          </a:xfrm>
          <a:prstGeom prst="wedgeRoundRectCallout">
            <a:avLst>
              <a:gd name="adj1" fmla="val 11952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Аргумент/вход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74058" y="3270044"/>
            <a:ext cx="2113944" cy="1149556"/>
          </a:xfrm>
          <a:prstGeom prst="wedgeRoundRectCallout">
            <a:avLst>
              <a:gd name="adj1" fmla="val 2418"/>
              <a:gd name="adj2" fmla="val -12886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Стойност/изход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02425" y="1676400"/>
            <a:ext cx="4878387" cy="40764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6" name="Group 134"/>
          <p:cNvGraphicFramePr>
            <a:graphicFrameLocks/>
          </p:cNvGraphicFramePr>
          <p:nvPr/>
        </p:nvGraphicFramePr>
        <p:xfrm>
          <a:off x="7230924" y="2507401"/>
          <a:ext cx="3821388" cy="299590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-4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16</a:t>
                      </a:r>
                      <a:endParaRPr lang="bg-BG" sz="32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436695" y="1676401"/>
            <a:ext cx="1364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x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292448" y="1676401"/>
            <a:ext cx="1483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/>
              <a:t>f</a:t>
            </a:r>
            <a:r>
              <a:rPr lang="en-US" sz="4800" dirty="0"/>
              <a:t>(x)</a:t>
            </a:r>
            <a:endParaRPr lang="en-US" sz="28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7835" y="4321076"/>
            <a:ext cx="5708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Функцията</a:t>
            </a:r>
            <a:r>
              <a:rPr lang="en-US" sz="3600" dirty="0"/>
              <a:t> </a:t>
            </a:r>
            <a:r>
              <a:rPr lang="bg-BG" sz="3600" dirty="0"/>
              <a:t>е специално отношение, където на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всички</a:t>
            </a:r>
            <a:r>
              <a:rPr lang="en-US" sz="3600" dirty="0"/>
              <a:t> </a:t>
            </a:r>
            <a:r>
              <a:rPr lang="bg-BG" sz="3600" dirty="0"/>
              <a:t>входни данни има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еднозначен</a:t>
            </a:r>
            <a:r>
              <a:rPr lang="en-US" sz="3600" dirty="0"/>
              <a:t> </a:t>
            </a:r>
            <a:r>
              <a:rPr lang="bg-BG" sz="3600" dirty="0"/>
              <a:t>изход</a:t>
            </a:r>
            <a:endParaRPr lang="en-US" sz="1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D02A8E8B-D236-48FD-BBC4-C19E08EE8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1949" y="1151716"/>
            <a:ext cx="11801748" cy="55689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Lambda </a:t>
            </a:r>
            <a:r>
              <a:rPr lang="bg-BG" dirty="0"/>
              <a:t>изразът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неименувана (анонимна) функция </a:t>
            </a:r>
            <a:r>
              <a:rPr lang="bg-BG" dirty="0"/>
              <a:t>с параметри и тяло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Lambda </a:t>
            </a:r>
            <a:r>
              <a:rPr lang="bg-BG" dirty="0"/>
              <a:t>синтаксис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bg-BG" dirty="0"/>
              <a:t>Ползва се </a:t>
            </a:r>
            <a:r>
              <a:rPr lang="en-US" dirty="0"/>
              <a:t>lambda 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bg-BG" sz="3199" dirty="0"/>
              <a:t>Чете се </a:t>
            </a:r>
            <a:r>
              <a:rPr lang="en-US" sz="3199" dirty="0"/>
              <a:t>„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се преобразува  в</a:t>
            </a:r>
            <a:r>
              <a:rPr lang="bg-BG" sz="3199" dirty="0"/>
              <a:t>“ „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отива в</a:t>
            </a:r>
            <a:r>
              <a:rPr lang="bg-BG" sz="3199" dirty="0"/>
              <a:t>“</a:t>
            </a:r>
            <a:endParaRPr lang="en-US" sz="3199" dirty="0"/>
          </a:p>
          <a:p>
            <a:pPr lvl="1">
              <a:lnSpc>
                <a:spcPct val="100000"/>
              </a:lnSpc>
            </a:pPr>
            <a:r>
              <a:rPr lang="bg-BG" dirty="0"/>
              <a:t>Параметрите може да са затворени в скоби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Тялото съдържа изразът или част код (</a:t>
            </a:r>
            <a:r>
              <a:rPr lang="en-US" dirty="0"/>
              <a:t>statement</a:t>
            </a:r>
            <a:r>
              <a:rPr lang="bg-BG" dirty="0"/>
              <a:t>) и може да се постави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операторни скоби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bg-BG" dirty="0"/>
              <a:t>изрази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80970" y="2273189"/>
            <a:ext cx="6358839" cy="91564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621">
              <a:buClr>
                <a:srgbClr val="F2B254"/>
              </a:buClr>
              <a:buSzPct val="100000"/>
            </a:pPr>
            <a:endParaRPr lang="en-US" sz="23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8012" y="2362200"/>
            <a:ext cx="6484755" cy="707862"/>
          </a:xfrm>
          <a:prstGeom prst="rect">
            <a:avLst/>
          </a:prstGeom>
          <a:noFill/>
        </p:spPr>
        <p:txBody>
          <a:bodyPr wrap="square" lIns="91416" tIns="45708" rIns="91416" bIns="45708">
            <a:spAutoFit/>
          </a:bodyPr>
          <a:lstStyle/>
          <a:p>
            <a:pPr algn="ctr" defTabSz="1218621"/>
            <a:r>
              <a:rPr lang="en-US" sz="40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FBEEDC">
                    <a:lumMod val="75000"/>
                  </a:srgb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bg-BG" sz="40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параметри</a:t>
            </a:r>
            <a:r>
              <a:rPr lang="en-US" sz="40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FBEEDC">
                    <a:lumMod val="75000"/>
                  </a:srgb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40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0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FBEEDC">
                    <a:lumMod val="75000"/>
                  </a:srgb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=&gt;</a:t>
            </a:r>
            <a:r>
              <a:rPr lang="en-US" sz="40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40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FBEEDC">
                    <a:lumMod val="75000"/>
                  </a:srgb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bg-BG" sz="40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prstClr val="white"/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тяло</a:t>
            </a:r>
            <a:r>
              <a:rPr lang="en-US" sz="4000" b="1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FBEEDC">
                    <a:lumMod val="75000"/>
                  </a:srgbClr>
                </a:solidFill>
                <a:effectLst>
                  <a:outerShdw blurRad="12700" dist="38100" dir="2700000" algn="tl" rotWithShape="0">
                    <a:prstClr val="black">
                      <a:lumMod val="50000"/>
                    </a:prst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C58838B-B2B2-43F4-A9B1-207105264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20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191949" y="1151716"/>
            <a:ext cx="11801748" cy="55689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неявни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lambda </a:t>
            </a:r>
            <a:r>
              <a:rPr lang="bg-BG" dirty="0"/>
              <a:t>изрази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явни</a:t>
            </a:r>
            <a:r>
              <a:rPr lang="en-US" dirty="0"/>
              <a:t> lambda </a:t>
            </a:r>
            <a:r>
              <a:rPr lang="bg-BG" dirty="0"/>
              <a:t>изрази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</a:t>
            </a:r>
            <a:r>
              <a:rPr lang="en-US" dirty="0"/>
              <a:t> </a:t>
            </a:r>
            <a:r>
              <a:rPr lang="bg-BG" dirty="0"/>
              <a:t>параметри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 повече</a:t>
            </a:r>
            <a:r>
              <a:rPr lang="en-US" dirty="0"/>
              <a:t> </a:t>
            </a:r>
            <a:r>
              <a:rPr lang="bg-BG" dirty="0"/>
              <a:t>параметри</a:t>
            </a:r>
            <a:r>
              <a:rPr lang="en-US" dirty="0"/>
              <a:t>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bg-BG" dirty="0"/>
              <a:t>изрази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04527" y="1839841"/>
            <a:ext cx="10360501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FBEEDC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Console.WriteLine(msg);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04527" y="3212020"/>
            <a:ext cx="10360501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rgbClr val="FBEEDC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msg) =&gt; { Console.WriteLine(msg); 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4527" y="4533189"/>
            <a:ext cx="10360501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FBEEDC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=&gt; { Console.WriteLine("hi"); 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04527" y="5915991"/>
            <a:ext cx="10360501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rgbClr val="FBEEDC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x, </a:t>
            </a:r>
            <a:r>
              <a:rPr lang="en-US" sz="2799" b="1" noProof="1">
                <a:solidFill>
                  <a:srgbClr val="FBEEDC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y) =&gt; { return x + y; }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E39DBE5-21C1-49FE-876E-F0A16299B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55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1950" y="1135844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Въведете цели числа от клаватурата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Изведете нечетните числа,</a:t>
            </a:r>
            <a:br>
              <a:rPr lang="en-US" dirty="0"/>
            </a:br>
            <a:r>
              <a:rPr lang="bg-BG" dirty="0"/>
              <a:t>подредени в нарастващ ред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bg-BG" dirty="0"/>
              <a:t>два</a:t>
            </a:r>
            <a:r>
              <a:rPr lang="en-US" dirty="0"/>
              <a:t> lambda </a:t>
            </a:r>
            <a:r>
              <a:rPr lang="bg-BG" dirty="0"/>
              <a:t>израза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сортиране на нечетни числа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799012" y="4120487"/>
            <a:ext cx="6301528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1218621">
              <a:lnSpc>
                <a:spcPct val="105000"/>
              </a:lnSpc>
            </a:pPr>
            <a:r>
              <a:rPr lang="sv-SE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08" y="4083292"/>
            <a:ext cx="2230032" cy="2230032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75412" y="5768701"/>
            <a:ext cx="2972765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621">
              <a:lnSpc>
                <a:spcPct val="105000"/>
              </a:lnSpc>
            </a:pPr>
            <a:r>
              <a:rPr lang="sv-SE" sz="2799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2, 2, 4, 4, 12</a:t>
            </a:r>
          </a:p>
        </p:txBody>
      </p:sp>
      <p:sp>
        <p:nvSpPr>
          <p:cNvPr id="14" name="Left Arrow 13"/>
          <p:cNvSpPr/>
          <p:nvPr/>
        </p:nvSpPr>
        <p:spPr>
          <a:xfrm rot="16200000">
            <a:off x="7618984" y="4929997"/>
            <a:ext cx="685620" cy="535000"/>
          </a:xfrm>
          <a:prstGeom prst="leftArrow">
            <a:avLst>
              <a:gd name="adj1" fmla="val 50000"/>
              <a:gd name="adj2" fmla="val 44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bg-BG" sz="2799">
              <a:solidFill>
                <a:prstClr val="white"/>
              </a:solidFill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BE40F5F-D802-430E-8B96-D332D9B32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Сортиране на нечетни числа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87" y="6207019"/>
            <a:ext cx="121110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621"/>
            <a:r>
              <a:rPr lang="en-US" sz="2399" dirty="0">
                <a:solidFill>
                  <a:prstClr val="white"/>
                </a:solidFill>
              </a:rPr>
              <a:t>Check your solution here: </a:t>
            </a:r>
            <a:r>
              <a:rPr lang="en-US" sz="2399" dirty="0">
                <a:solidFill>
                  <a:prstClr val="white"/>
                </a:solidFill>
                <a:hlinkClick r:id="rId2"/>
              </a:rPr>
              <a:t>https://judge.softuni.bg/Contests/Practice/Index/597#0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04722" y="1219775"/>
            <a:ext cx="11350842" cy="47066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defTabSz="1218621"/>
            <a:r>
              <a:rPr sz="3199" dirty="0"/>
              <a:t>int[] numbers = Console.ReadLine()</a:t>
            </a:r>
          </a:p>
          <a:p>
            <a:pPr defTabSz="1218621"/>
            <a:r>
              <a:rPr sz="3199" dirty="0"/>
              <a:t>       .Split(new string[] { ", " }, </a:t>
            </a:r>
          </a:p>
          <a:p>
            <a:pPr defTabSz="1218621"/>
            <a:r>
              <a:rPr sz="3199" dirty="0"/>
              <a:t>	     StringSplitOptions.RemoveEmptyEntries)</a:t>
            </a:r>
          </a:p>
          <a:p>
            <a:pPr defTabSz="1218621"/>
            <a:r>
              <a:rPr sz="3199" dirty="0"/>
              <a:t>       .Select(</a:t>
            </a:r>
            <a:r>
              <a:rPr sz="3199" dirty="0">
                <a:solidFill>
                  <a:srgbClr val="FBEEDC">
                    <a:lumMod val="75000"/>
                  </a:srgbClr>
                </a:solidFill>
              </a:rPr>
              <a:t>n =&gt; int.Parse(n)</a:t>
            </a:r>
            <a:r>
              <a:rPr sz="3199" dirty="0"/>
              <a:t>)</a:t>
            </a:r>
          </a:p>
          <a:p>
            <a:pPr defTabSz="1218621"/>
            <a:r>
              <a:rPr sz="3199" dirty="0"/>
              <a:t>       .Where(</a:t>
            </a:r>
            <a:r>
              <a:rPr sz="3199" dirty="0">
                <a:solidFill>
                  <a:srgbClr val="FBEEDC">
                    <a:lumMod val="75000"/>
                  </a:srgbClr>
                </a:solidFill>
              </a:rPr>
              <a:t>n =&gt; n % 2 </a:t>
            </a:r>
            <a:r>
              <a:rPr lang="bg-BG" sz="3199" dirty="0">
                <a:solidFill>
                  <a:srgbClr val="FBEEDC">
                    <a:lumMod val="75000"/>
                  </a:srgbClr>
                </a:solidFill>
              </a:rPr>
              <a:t>=</a:t>
            </a:r>
            <a:r>
              <a:rPr sz="3199" dirty="0">
                <a:solidFill>
                  <a:srgbClr val="FBEEDC">
                    <a:lumMod val="75000"/>
                  </a:srgbClr>
                </a:solidFill>
              </a:rPr>
              <a:t>= 0</a:t>
            </a:r>
            <a:r>
              <a:rPr sz="3199" dirty="0"/>
              <a:t>)</a:t>
            </a:r>
          </a:p>
          <a:p>
            <a:pPr defTabSz="1218621"/>
            <a:r>
              <a:rPr sz="3199" dirty="0"/>
              <a:t>       .OrderBy(</a:t>
            </a:r>
            <a:r>
              <a:rPr sz="3199" dirty="0">
                <a:solidFill>
                  <a:srgbClr val="FBEEDC">
                    <a:lumMod val="75000"/>
                  </a:srgbClr>
                </a:solidFill>
              </a:rPr>
              <a:t>n =&gt; n</a:t>
            </a:r>
            <a:r>
              <a:rPr sz="3199" dirty="0"/>
              <a:t>)</a:t>
            </a:r>
          </a:p>
          <a:p>
            <a:pPr defTabSz="1218621"/>
            <a:r>
              <a:rPr sz="3199" dirty="0"/>
              <a:t>       .ToArray();</a:t>
            </a:r>
          </a:p>
          <a:p>
            <a:pPr defTabSz="1218621"/>
            <a:r>
              <a:rPr sz="3199" dirty="0"/>
              <a:t>string result = string.Join(", ", numbers);</a:t>
            </a:r>
          </a:p>
          <a:p>
            <a:pPr defTabSz="1218621"/>
            <a:r>
              <a:rPr sz="3199" dirty="0"/>
              <a:t>Console.WriteLine(result);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637266" y="3276600"/>
            <a:ext cx="5356371" cy="1485330"/>
          </a:xfrm>
          <a:prstGeom prst="wedgeRoundRectCallout">
            <a:avLst>
              <a:gd name="adj1" fmla="val -62796"/>
              <a:gd name="adj2" fmla="val -155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Забележка: В примера се използва и </a:t>
            </a:r>
            <a:r>
              <a:rPr lang="en-US" sz="2800" dirty="0">
                <a:solidFill>
                  <a:srgbClr val="FFFFFF"/>
                </a:solidFill>
              </a:rPr>
              <a:t>LINQ, </a:t>
            </a:r>
            <a:r>
              <a:rPr lang="bg-BG" sz="2800" dirty="0">
                <a:solidFill>
                  <a:srgbClr val="FFFFFF"/>
                </a:solidFill>
              </a:rPr>
              <a:t>което ще разгледаме в следващите уроци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944DCA8-50A9-4877-8A61-7A130F81E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0" y="1067418"/>
            <a:ext cx="11801748" cy="1300748"/>
          </a:xfrm>
        </p:spPr>
        <p:txBody>
          <a:bodyPr>
            <a:normAutofit/>
          </a:bodyPr>
          <a:lstStyle/>
          <a:p>
            <a:pPr marL="304656" lvl="1" indent="-304656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399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функциите</a:t>
            </a:r>
            <a:r>
              <a:rPr lang="en-US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са</a:t>
            </a:r>
            <a:r>
              <a:rPr lang="en-US" sz="3399" dirty="0"/>
              <a:t> inline </a:t>
            </a:r>
            <a:r>
              <a:rPr lang="bg-BG" sz="3399" dirty="0"/>
              <a:t>методи</a:t>
            </a:r>
            <a:r>
              <a:rPr lang="en-US" sz="3399" dirty="0"/>
              <a:t> (</a:t>
            </a:r>
            <a:r>
              <a:rPr lang="bg-BG" sz="3399" dirty="0"/>
              <a:t>функции), които вземат входните параметри и връщат стойност</a:t>
            </a:r>
            <a:r>
              <a:rPr lang="en-US" sz="3399" dirty="0"/>
              <a:t>:</a:t>
            </a:r>
          </a:p>
          <a:p>
            <a:pPr marL="304656" lvl="1" indent="-304656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3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656" lvl="1" indent="-304656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3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656" lvl="1" indent="-304656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3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1801" y="2421178"/>
            <a:ext cx="2056864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>
                <a:solidFill>
                  <a:srgbClr val="FBEEC9">
                    <a:lumMod val="75000"/>
                  </a:srgbClr>
                </a:solidFill>
              </a:rPr>
              <a:t>=&gt;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/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8516" y="2421178"/>
            <a:ext cx="8038507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static int Func(int x) {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return 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/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2;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1349" y="2588968"/>
            <a:ext cx="341310" cy="228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noProof="1">
              <a:solidFill>
                <a:prstClr val="white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8516" y="3356589"/>
            <a:ext cx="8038507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static bool Func(int x) {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return 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!=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0;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1349" y="3524379"/>
            <a:ext cx="341310" cy="228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noProof="1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1801" y="3356589"/>
            <a:ext cx="2056864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>
                <a:solidFill>
                  <a:srgbClr val="FBEEC9">
                    <a:lumMod val="75000"/>
                  </a:srgbClr>
                </a:solidFill>
              </a:rPr>
              <a:t>=&gt;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x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!=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1349" y="4521084"/>
            <a:ext cx="341310" cy="228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noProof="1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1801" y="4353294"/>
            <a:ext cx="2056864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()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>
                <a:solidFill>
                  <a:srgbClr val="FBEEC9">
                    <a:lumMod val="75000"/>
                  </a:srgbClr>
                </a:solidFill>
              </a:rPr>
              <a:t>=&gt;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8516" y="4353294"/>
            <a:ext cx="8038507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static int Func() {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return 42;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80468" y="5485471"/>
            <a:ext cx="341310" cy="2285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799" noProof="1">
              <a:solidFill>
                <a:prstClr val="white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1801" y="5317681"/>
            <a:ext cx="2742486" cy="5761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(x, y)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>
                <a:solidFill>
                  <a:srgbClr val="FBEEC9">
                    <a:lumMod val="75000"/>
                  </a:srgbClr>
                </a:solidFill>
              </a:rPr>
              <a:t>=&gt;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549" y="5317681"/>
            <a:ext cx="7389474" cy="10069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defTabSz="1218621"/>
            <a:r>
              <a:rPr lang="en-US" sz="2799" noProof="1"/>
              <a:t>static int Func(int x, int y)</a:t>
            </a:r>
          </a:p>
          <a:p>
            <a:pPr defTabSz="1218621"/>
            <a:r>
              <a:rPr lang="en-US" sz="2799" noProof="1"/>
              <a:t>{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return x+y;</a:t>
            </a:r>
            <a:r>
              <a:rPr lang="en-US" sz="2799" noProof="1">
                <a:latin typeface="Calibri"/>
              </a:rPr>
              <a:t> </a:t>
            </a:r>
            <a:r>
              <a:rPr lang="en-US" sz="2799" noProof="1"/>
              <a:t>}</a:t>
            </a: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77ABC9B-7B3B-4514-8829-6ED569E01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94812" y="3429000"/>
            <a:ext cx="2342054" cy="301990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Запознахме се с ламбда изразите и ламбда функции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Те са „синтактична захар“, която ни улеснява в писането на функции по-кратко и интуитивно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B465105-55F1-4113-83DF-B8C75F524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7193</TotalTime>
  <Words>706</Words>
  <Application>Microsoft Office PowerPoint</Application>
  <PresentationFormat>Custom</PresentationFormat>
  <Paragraphs>112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функция?</vt:lpstr>
      <vt:lpstr>Lambda изрази</vt:lpstr>
      <vt:lpstr>Lambda изрази (2)</vt:lpstr>
      <vt:lpstr>Задача: сортиране на нечетни числа</vt:lpstr>
      <vt:lpstr>Решение: Сортиране на нечетни числа</vt:lpstr>
      <vt:lpstr>Lambda Функции</vt:lpstr>
      <vt:lpstr>Какво научихме</vt:lpstr>
      <vt:lpstr>Ламбда изрази и ламбда функции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2019-12-17T09:22:49Z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