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7"/>
  </p:notesMasterIdLst>
  <p:handoutMasterIdLst>
    <p:handoutMasterId r:id="rId18"/>
  </p:handoutMasterIdLst>
  <p:sldIdLst>
    <p:sldId id="394" r:id="rId3"/>
    <p:sldId id="571" r:id="rId4"/>
    <p:sldId id="606" r:id="rId5"/>
    <p:sldId id="607" r:id="rId6"/>
    <p:sldId id="608" r:id="rId7"/>
    <p:sldId id="609" r:id="rId8"/>
    <p:sldId id="610" r:id="rId9"/>
    <p:sldId id="611" r:id="rId10"/>
    <p:sldId id="612" r:id="rId11"/>
    <p:sldId id="613" r:id="rId12"/>
    <p:sldId id="614" r:id="rId13"/>
    <p:sldId id="605" r:id="rId14"/>
    <p:sldId id="594" r:id="rId15"/>
    <p:sldId id="481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DDE0B8-3378-48ED-AB86-826A6517FE05}">
          <p14:sldIdLst>
            <p14:sldId id="394"/>
            <p14:sldId id="571"/>
          </p14:sldIdLst>
        </p14:section>
        <p14:section name="Ламбда функции и LINQ" id="{DA0F0F0A-4674-410B-B908-1F7973A821FF}">
          <p14:sldIdLst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</p14:sldIdLst>
        </p14:section>
        <p14:section name="Conclusion" id="{83FD6719-32F3-4E51-AF7C-D6776CD5D732}">
          <p14:sldIdLst>
            <p14:sldId id="605"/>
            <p14:sldId id="594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B8BD879-1040-4FD8-B46F-E4CF213118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36901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37FFFEF-99C4-4B17-972C-91038975A6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682017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0AF7F65-4A5B-47A1-8D9A-479325A52F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59439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91C6115-BC8D-4DA3-902D-403D41D2FDB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42012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6D628A6-2C51-4BFB-9C23-55039A996A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698513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3.jpeg"/><Relationship Id="rId4" Type="http://schemas.openxmlformats.org/officeDocument/2006/relationships/image" Target="../media/image10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396076"/>
            <a:ext cx="8215099" cy="1559336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LINQ </a:t>
            </a:r>
            <a:r>
              <a:rPr lang="bg-BG" dirty="0"/>
              <a:t>функции за</a:t>
            </a:r>
            <a:br>
              <a:rPr lang="bg-BG" dirty="0"/>
            </a:br>
            <a:r>
              <a:rPr lang="bg-BG" dirty="0"/>
              <a:t>работа с колекции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799878"/>
            <a:ext cx="5399660" cy="2524722"/>
            <a:chOff x="745783" y="3624633"/>
            <a:chExt cx="5399660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433389" y="3706052"/>
              <a:ext cx="712054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sp>
        <p:nvSpPr>
          <p:cNvPr id="12" name="Text Placeholder 5"/>
          <p:cNvSpPr>
            <a:spLocks noGrp="1"/>
          </p:cNvSpPr>
          <p:nvPr>
            <p:ph type="body" idx="1"/>
          </p:nvPr>
        </p:nvSpPr>
        <p:spPr>
          <a:xfrm>
            <a:off x="622514" y="2174464"/>
            <a:ext cx="11018409" cy="1559336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LINQ</a:t>
            </a:r>
            <a:r>
              <a:rPr lang="bg-BG" dirty="0"/>
              <a:t> и ламбда функции в действие: </a:t>
            </a:r>
          </a:p>
          <a:p>
            <a:pPr lvl="0"/>
            <a:r>
              <a:rPr lang="bg-BG" dirty="0"/>
              <a:t>Филтриране, сортиране на колекции, други функции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21121167">
            <a:off x="7701376" y="5244484"/>
            <a:ext cx="2742773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7200" b="1" dirty="0">
                <a:ln w="7620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LINQ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404558">
            <a:off x="7418427" y="4176088"/>
            <a:ext cx="1036640" cy="10366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835991">
            <a:off x="8925531" y="4487791"/>
            <a:ext cx="2487092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905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f(x) </a:t>
            </a:r>
            <a:r>
              <a:rPr lang="en-US" sz="3200" b="1" dirty="0">
                <a:ln w="1905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 y</a:t>
            </a:r>
            <a:endParaRPr lang="en-US" sz="3200" b="1" dirty="0">
              <a:ln w="19050">
                <a:solidFill>
                  <a:schemeClr val="accent5">
                    <a:lumMod val="20000"/>
                    <a:lumOff val="80000"/>
                  </a:schemeClr>
                </a:solidFill>
              </a:ln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126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2" y="857764"/>
            <a:ext cx="11804822" cy="5568904"/>
          </a:xfrm>
        </p:spPr>
        <p:txBody>
          <a:bodyPr/>
          <a:lstStyle/>
          <a:p>
            <a:r>
              <a:rPr lang="bg-BG" dirty="0"/>
              <a:t>Въведтете масив от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4*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цели числа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сгънете</a:t>
            </a:r>
            <a:r>
              <a:rPr lang="en-US" dirty="0"/>
              <a:t> </a:t>
            </a:r>
            <a:r>
              <a:rPr lang="bg-BG" dirty="0"/>
              <a:t>го както е показано по-долу и изведете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сбора </a:t>
            </a:r>
            <a:r>
              <a:rPr lang="bg-BG" dirty="0"/>
              <a:t>от горната и долната редици</a:t>
            </a:r>
            <a:r>
              <a:rPr lang="en-US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2*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цели числа</a:t>
            </a:r>
            <a:r>
              <a:rPr lang="en-US" dirty="0"/>
              <a:t>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Сгъни и събери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40622" y="3815280"/>
            <a:ext cx="2742486" cy="886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defTabSz="1218621"/>
            <a:r>
              <a:rPr lang="en-US" sz="2599" b="1" spc="-150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</a:t>
            </a:r>
            <a:r>
              <a:rPr lang="en-US" sz="2599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3 4 5 6 </a:t>
            </a:r>
            <a:r>
              <a:rPr lang="en-US" sz="2599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7 8</a:t>
            </a:r>
          </a:p>
        </p:txBody>
      </p:sp>
      <p:sp>
        <p:nvSpPr>
          <p:cNvPr id="7" name="Right Arrow 6"/>
          <p:cNvSpPr/>
          <p:nvPr/>
        </p:nvSpPr>
        <p:spPr>
          <a:xfrm>
            <a:off x="6918950" y="4084905"/>
            <a:ext cx="380901" cy="346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endParaRPr lang="en-US" sz="2799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7379" y="6214183"/>
            <a:ext cx="10554067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</a:rPr>
              <a:t>Check your solution here: </a:t>
            </a:r>
            <a:r>
              <a:rPr lang="en-US" sz="2399" dirty="0">
                <a:solidFill>
                  <a:prstClr val="white"/>
                </a:solidFill>
                <a:hlinkClick r:id="rId2"/>
              </a:rPr>
              <a:t>https://judge.softuni.bg/Contests/Practice/Index/174#5</a:t>
            </a:r>
            <a:endParaRPr lang="en-US" sz="2399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432631" y="3815278"/>
            <a:ext cx="1511750" cy="892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1218621"/>
            <a:r>
              <a:rPr lang="en-US" sz="2599" b="1" spc="-150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2 1 </a:t>
            </a:r>
            <a:r>
              <a:rPr lang="en-US" sz="2599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8 7</a:t>
            </a:r>
          </a:p>
          <a:p>
            <a:pPr algn="ctr" defTabSz="1218621"/>
            <a:r>
              <a:rPr lang="en-US" sz="2599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3 4 5 6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9078881" y="4084905"/>
            <a:ext cx="380901" cy="346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endParaRPr lang="en-US" sz="2799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598699" y="3815280"/>
            <a:ext cx="1752144" cy="886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defTabSz="1218621"/>
            <a:r>
              <a:rPr lang="en-US" sz="2599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5 5 13 13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61801" y="5132185"/>
            <a:ext cx="4358591" cy="886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defTabSz="1218621"/>
            <a:r>
              <a:rPr lang="en-US" sz="2599" b="1" spc="-150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 3 -1 </a:t>
            </a:r>
            <a:r>
              <a:rPr lang="en-US" sz="2599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2 5 0 1 9 8 </a:t>
            </a:r>
            <a:r>
              <a:rPr lang="en-US" sz="2599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 7 -2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5265393" y="5401810"/>
            <a:ext cx="380901" cy="346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endParaRPr lang="en-US" sz="2799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794949" y="5132185"/>
            <a:ext cx="2356329" cy="886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defTabSz="1218621"/>
            <a:r>
              <a:rPr lang="en-US" sz="2599" b="1" spc="-150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-1 3 4 </a:t>
            </a:r>
            <a:r>
              <a:rPr lang="en-US" sz="2599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-2 7 6</a:t>
            </a:r>
          </a:p>
          <a:p>
            <a:pPr algn="ctr" defTabSz="1218621"/>
            <a:r>
              <a:rPr lang="en-US" sz="2599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2 5 0  1 9 8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8303636" y="5401810"/>
            <a:ext cx="380901" cy="346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endParaRPr lang="en-US" sz="2799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831643" y="5132185"/>
            <a:ext cx="2519201" cy="886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defTabSz="1218621"/>
            <a:r>
              <a:rPr lang="en-US" sz="2599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8 4 -1 16 14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783108" y="2510445"/>
            <a:ext cx="1520529" cy="886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defTabSz="1218621"/>
            <a:r>
              <a:rPr lang="en-US" sz="2599" b="1" spc="-150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</a:t>
            </a:r>
            <a:r>
              <a:rPr lang="en-US" sz="2599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2 3</a:t>
            </a:r>
            <a:r>
              <a:rPr lang="en-US" sz="2599" b="1" spc="-150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599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8439479" y="2780070"/>
            <a:ext cx="380901" cy="346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endParaRPr lang="en-US" sz="2799" dirty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941238" y="2510443"/>
            <a:ext cx="886003" cy="892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1218621"/>
            <a:r>
              <a:rPr lang="en-US" sz="2599" b="1" spc="-150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</a:t>
            </a:r>
            <a:r>
              <a:rPr lang="en-US" sz="2599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  <a:endParaRPr lang="en-US" sz="2599" b="1" spc="-150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 defTabSz="1218621"/>
            <a:r>
              <a:rPr lang="en-US" sz="2599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2 3</a:t>
            </a:r>
            <a:endParaRPr lang="en-US" sz="2599" b="1" spc="-150" noProof="1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9952962" y="2780070"/>
            <a:ext cx="380901" cy="346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endParaRPr lang="en-US" sz="2799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0459585" y="2510445"/>
            <a:ext cx="891259" cy="886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defTabSz="1218621"/>
            <a:r>
              <a:rPr lang="en-US" sz="2599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7 9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870859" y="2537244"/>
            <a:ext cx="3014329" cy="2166974"/>
            <a:chOff x="216658" y="2563502"/>
            <a:chExt cx="3015114" cy="2167538"/>
          </a:xfrm>
        </p:grpSpPr>
        <p:sp>
          <p:nvSpPr>
            <p:cNvPr id="30" name="Rectangle 29"/>
            <p:cNvSpPr/>
            <p:nvPr/>
          </p:nvSpPr>
          <p:spPr>
            <a:xfrm>
              <a:off x="988438" y="2617571"/>
              <a:ext cx="1447800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621"/>
              <a:r>
                <a:rPr lang="en-US" sz="2799" b="1" dirty="0">
                  <a:solidFill>
                    <a:prstClr val="white"/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3 4 5 6</a:t>
              </a:r>
            </a:p>
          </p:txBody>
        </p:sp>
        <p:sp>
          <p:nvSpPr>
            <p:cNvPr id="31" name="Rectangle 30"/>
            <p:cNvSpPr/>
            <p:nvPr/>
          </p:nvSpPr>
          <p:spPr>
            <a:xfrm rot="543358">
              <a:off x="216658" y="2563502"/>
              <a:ext cx="718763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621"/>
              <a:r>
                <a:rPr lang="en-US" sz="2799" b="1" dirty="0">
                  <a:solidFill>
                    <a:srgbClr val="FBEEC9">
                      <a:lumMod val="75000"/>
                    </a:srgbClr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1 2</a:t>
              </a:r>
            </a:p>
          </p:txBody>
        </p:sp>
        <p:sp>
          <p:nvSpPr>
            <p:cNvPr id="32" name="Rectangle 31"/>
            <p:cNvSpPr/>
            <p:nvPr/>
          </p:nvSpPr>
          <p:spPr>
            <a:xfrm rot="21172160">
              <a:off x="2502736" y="2573917"/>
              <a:ext cx="729036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621"/>
              <a:r>
                <a:rPr lang="en-US" sz="2799" b="1" dirty="0">
                  <a:solidFill>
                    <a:srgbClr val="9BE5FF"/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7 8 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09584" y="4350040"/>
              <a:ext cx="1447800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621"/>
              <a:r>
                <a:rPr lang="en-US" sz="2799" b="1" dirty="0">
                  <a:solidFill>
                    <a:prstClr val="white"/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3 4 5 6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9767020">
              <a:off x="936768" y="3865274"/>
              <a:ext cx="718763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621"/>
              <a:r>
                <a:rPr lang="en-US" sz="2799" b="1" dirty="0">
                  <a:solidFill>
                    <a:srgbClr val="FBEEC9">
                      <a:lumMod val="75000"/>
                    </a:srgbClr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1 2</a:t>
              </a:r>
            </a:p>
          </p:txBody>
        </p:sp>
        <p:sp>
          <p:nvSpPr>
            <p:cNvPr id="38" name="Rectangle 37"/>
            <p:cNvSpPr/>
            <p:nvPr/>
          </p:nvSpPr>
          <p:spPr>
            <a:xfrm rot="11713478">
              <a:off x="1804211" y="3848545"/>
              <a:ext cx="729036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621"/>
              <a:r>
                <a:rPr lang="en-US" sz="2799" b="1" dirty="0">
                  <a:solidFill>
                    <a:srgbClr val="69D8FF"/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7 8 </a:t>
              </a:r>
            </a:p>
          </p:txBody>
        </p:sp>
        <p:sp>
          <p:nvSpPr>
            <p:cNvPr id="40" name="Down Arrow 39"/>
            <p:cNvSpPr/>
            <p:nvPr/>
          </p:nvSpPr>
          <p:spPr>
            <a:xfrm>
              <a:off x="1528440" y="3202281"/>
              <a:ext cx="381000" cy="41800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621"/>
              <a:endParaRPr lang="en-US" sz="2799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3" name="Slide Number Placeholder">
            <a:extLst>
              <a:ext uri="{FF2B5EF4-FFF2-40B4-BE49-F238E27FC236}">
                <a16:creationId xmlns:a16="http://schemas.microsoft.com/office/drawing/2014/main" id="{AF5D696D-1F92-49B5-8D0C-CDBD8BB57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755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Сгъни и събери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1801" y="1104464"/>
            <a:ext cx="10665222" cy="49915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defTabSz="1218621"/>
            <a:r>
              <a:rPr lang="en-US" sz="2899" noProof="1"/>
              <a:t>int[] arr = Console.ReadLine()</a:t>
            </a:r>
          </a:p>
          <a:p>
            <a:pPr defTabSz="1218621"/>
            <a:r>
              <a:rPr lang="en-US" sz="2899" noProof="1"/>
              <a:t>  .Split(' ').</a:t>
            </a:r>
            <a:r>
              <a:rPr lang="en-US" sz="2899" noProof="1">
                <a:solidFill>
                  <a:srgbClr val="FBEEC9">
                    <a:lumMod val="75000"/>
                  </a:srgbClr>
                </a:solidFill>
              </a:rPr>
              <a:t>Select</a:t>
            </a:r>
            <a:r>
              <a:rPr lang="en-US" sz="2899" noProof="1"/>
              <a:t>(int.Parse).</a:t>
            </a:r>
            <a:r>
              <a:rPr lang="en-US" sz="2899" noProof="1">
                <a:solidFill>
                  <a:srgbClr val="FBEEC9">
                    <a:lumMod val="75000"/>
                  </a:srgbClr>
                </a:solidFill>
              </a:rPr>
              <a:t>ToArray</a:t>
            </a:r>
            <a:r>
              <a:rPr lang="en-US" sz="2899" noProof="1"/>
              <a:t>();</a:t>
            </a:r>
          </a:p>
          <a:p>
            <a:pPr defTabSz="1218621">
              <a:spcBef>
                <a:spcPts val="600"/>
              </a:spcBef>
            </a:pPr>
            <a:r>
              <a:rPr lang="en-US" sz="2899" noProof="1"/>
              <a:t>int k = arr.Length / 4;</a:t>
            </a:r>
          </a:p>
          <a:p>
            <a:pPr defTabSz="1218621">
              <a:spcBef>
                <a:spcPts val="1200"/>
              </a:spcBef>
            </a:pPr>
            <a:r>
              <a:rPr lang="en-US" sz="2899" noProof="1"/>
              <a:t>int[] row1left = arr.</a:t>
            </a:r>
            <a:r>
              <a:rPr lang="en-US" sz="2899" noProof="1">
                <a:solidFill>
                  <a:srgbClr val="FBEEC9">
                    <a:lumMod val="75000"/>
                  </a:srgbClr>
                </a:solidFill>
              </a:rPr>
              <a:t>Take</a:t>
            </a:r>
            <a:r>
              <a:rPr lang="en-US" sz="2899" noProof="1"/>
              <a:t>(k).</a:t>
            </a:r>
            <a:r>
              <a:rPr lang="en-US" sz="2899" noProof="1">
                <a:solidFill>
                  <a:srgbClr val="FBEEC9">
                    <a:lumMod val="75000"/>
                  </a:srgbClr>
                </a:solidFill>
              </a:rPr>
              <a:t>Reverse</a:t>
            </a:r>
            <a:r>
              <a:rPr lang="en-US" sz="2899" noProof="1"/>
              <a:t>().ToArray();</a:t>
            </a:r>
          </a:p>
          <a:p>
            <a:pPr defTabSz="1218621"/>
            <a:r>
              <a:rPr lang="en-US" sz="2899" noProof="1"/>
              <a:t>int[] row1right = arr.</a:t>
            </a:r>
            <a:r>
              <a:rPr lang="en-US" sz="2899" noProof="1">
                <a:solidFill>
                  <a:srgbClr val="FBEEC9">
                    <a:lumMod val="75000"/>
                  </a:srgbClr>
                </a:solidFill>
              </a:rPr>
              <a:t>Reverse</a:t>
            </a:r>
            <a:r>
              <a:rPr lang="en-US" sz="2899" noProof="1"/>
              <a:t>().</a:t>
            </a:r>
            <a:r>
              <a:rPr lang="en-US" sz="2899" noProof="1">
                <a:solidFill>
                  <a:srgbClr val="FBEEC9">
                    <a:lumMod val="75000"/>
                  </a:srgbClr>
                </a:solidFill>
              </a:rPr>
              <a:t>Take</a:t>
            </a:r>
            <a:r>
              <a:rPr lang="en-US" sz="2899" noProof="1"/>
              <a:t>(k).ToArray();</a:t>
            </a:r>
          </a:p>
          <a:p>
            <a:pPr defTabSz="1218621"/>
            <a:r>
              <a:rPr lang="en-US" sz="2899" noProof="1"/>
              <a:t>int[] row1 = row1left.</a:t>
            </a:r>
            <a:r>
              <a:rPr lang="en-US" sz="2899" noProof="1">
                <a:solidFill>
                  <a:srgbClr val="FBEEC9">
                    <a:lumMod val="75000"/>
                  </a:srgbClr>
                </a:solidFill>
              </a:rPr>
              <a:t>Concat</a:t>
            </a:r>
            <a:r>
              <a:rPr lang="en-US" sz="2899" noProof="1"/>
              <a:t>(row1right).</a:t>
            </a:r>
            <a:r>
              <a:rPr lang="en-US" sz="2899" noProof="1">
                <a:solidFill>
                  <a:srgbClr val="FBEEC9">
                    <a:lumMod val="75000"/>
                  </a:srgbClr>
                </a:solidFill>
              </a:rPr>
              <a:t>ToArray</a:t>
            </a:r>
            <a:r>
              <a:rPr lang="en-US" sz="2899" noProof="1"/>
              <a:t>();</a:t>
            </a:r>
          </a:p>
          <a:p>
            <a:pPr defTabSz="1218621"/>
            <a:r>
              <a:rPr lang="en-US" sz="2899" noProof="1"/>
              <a:t>int[] row2 = arr.</a:t>
            </a:r>
            <a:r>
              <a:rPr lang="en-US" sz="2899" noProof="1">
                <a:solidFill>
                  <a:srgbClr val="FBEEC9">
                    <a:lumMod val="75000"/>
                  </a:srgbClr>
                </a:solidFill>
              </a:rPr>
              <a:t>Skip</a:t>
            </a:r>
            <a:r>
              <a:rPr lang="en-US" sz="2899" noProof="1"/>
              <a:t>(k).</a:t>
            </a:r>
            <a:r>
              <a:rPr lang="en-US" sz="2899" noProof="1">
                <a:solidFill>
                  <a:srgbClr val="FBEEC9">
                    <a:lumMod val="75000"/>
                  </a:srgbClr>
                </a:solidFill>
              </a:rPr>
              <a:t>Take</a:t>
            </a:r>
            <a:r>
              <a:rPr lang="en-US" sz="2899" noProof="1"/>
              <a:t>(2 * k).</a:t>
            </a:r>
            <a:r>
              <a:rPr lang="en-US" sz="2899" noProof="1">
                <a:solidFill>
                  <a:srgbClr val="FBEEC9">
                    <a:lumMod val="75000"/>
                  </a:srgbClr>
                </a:solidFill>
              </a:rPr>
              <a:t>ToArray</a:t>
            </a:r>
            <a:r>
              <a:rPr lang="en-US" sz="2899" noProof="1"/>
              <a:t>();</a:t>
            </a:r>
          </a:p>
          <a:p>
            <a:pPr defTabSz="1218621">
              <a:spcBef>
                <a:spcPts val="1200"/>
              </a:spcBef>
            </a:pPr>
            <a:r>
              <a:rPr lang="en-US" sz="2899" noProof="1"/>
              <a:t>var sumArr =</a:t>
            </a:r>
          </a:p>
          <a:p>
            <a:pPr defTabSz="1218621"/>
            <a:r>
              <a:rPr lang="en-US" sz="2899" noProof="1"/>
              <a:t>  row1.</a:t>
            </a:r>
            <a:r>
              <a:rPr lang="en-US" sz="2899" noProof="1">
                <a:solidFill>
                  <a:srgbClr val="FBEEC9">
                    <a:lumMod val="75000"/>
                  </a:srgbClr>
                </a:solidFill>
              </a:rPr>
              <a:t>Select</a:t>
            </a:r>
            <a:r>
              <a:rPr lang="en-US" sz="2899" noProof="1"/>
              <a:t>(</a:t>
            </a:r>
            <a:r>
              <a:rPr lang="en-US" sz="2899" noProof="1">
                <a:solidFill>
                  <a:srgbClr val="FBEEC9">
                    <a:lumMod val="75000"/>
                  </a:srgbClr>
                </a:solidFill>
              </a:rPr>
              <a:t>(x, index) =&gt; x + row2[index]</a:t>
            </a:r>
            <a:r>
              <a:rPr lang="en-US" sz="2899" noProof="1"/>
              <a:t>);</a:t>
            </a:r>
          </a:p>
          <a:p>
            <a:pPr defTabSz="1218621"/>
            <a:r>
              <a:rPr lang="en-US" sz="2899" noProof="1"/>
              <a:t>Console.WriteLine(string.Join(" ", sumArr));</a:t>
            </a:r>
            <a:endParaRPr lang="en-US" sz="2899" noProof="1">
              <a:solidFill>
                <a:srgbClr val="FBEEC9">
                  <a:lumMod val="75000"/>
                </a:srgb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7379" y="6214183"/>
            <a:ext cx="10554067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</a:rPr>
              <a:t>Check your solution here: </a:t>
            </a:r>
            <a:r>
              <a:rPr lang="en-US" sz="2399" dirty="0">
                <a:solidFill>
                  <a:prstClr val="white"/>
                </a:solidFill>
                <a:hlinkClick r:id="rId2"/>
              </a:rPr>
              <a:t>https://judge.softuni.bg/Contests/Practice/Index/174#5</a:t>
            </a:r>
            <a:endParaRPr lang="en-US" sz="2399" dirty="0">
              <a:solidFill>
                <a:prstClr val="white"/>
              </a:solidFill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B090414-907C-4872-8481-285082D68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16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15938" y="2305101"/>
            <a:ext cx="3117274" cy="401949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8113799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Как се филтрират колекци</a:t>
            </a:r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bg-BG" dirty="0"/>
              <a:t>с помощта на </a:t>
            </a:r>
            <a:r>
              <a:rPr lang="en-US" dirty="0"/>
              <a:t>LINQ</a:t>
            </a:r>
            <a:endParaRPr lang="bg-BG" dirty="0"/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bg-BG" dirty="0"/>
              <a:t>с </a:t>
            </a:r>
            <a:r>
              <a:rPr lang="en-US" dirty="0"/>
              <a:t>Lambda </a:t>
            </a:r>
            <a:r>
              <a:rPr lang="bg-BG" dirty="0"/>
              <a:t>функции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Как се вземат уникални елементи от колекция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Други операции с колекции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EE4D227-CC90-453B-9A25-BA0539A36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71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Дефиниране на класове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03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3BDCA7B4-61A8-47FA-A7BE-F43DC4C88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339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01414" y="3276600"/>
            <a:ext cx="2342054" cy="301990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Филтриране на колекции с помощта на </a:t>
            </a:r>
            <a:r>
              <a:rPr lang="en-US" dirty="0"/>
              <a:t>LINQ</a:t>
            </a:r>
            <a:endParaRPr lang="bg-BG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Филтриране и сортиране с </a:t>
            </a:r>
            <a:r>
              <a:rPr lang="en-US" dirty="0"/>
              <a:t>Lambda </a:t>
            </a:r>
            <a:r>
              <a:rPr lang="bg-BG" dirty="0"/>
              <a:t>функции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Вземане на уникални елементи от колекция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Други операции с колекции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2F11FD72-D9BE-4C1D-8A15-7672FFACD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3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колекции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Използвайте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Where()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3141" y="1967739"/>
            <a:ext cx="10879366" cy="24530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defTabSz="1218621"/>
            <a:r>
              <a:rPr lang="en-US" sz="2999" noProof="1"/>
              <a:t>int[] nums = { 1, 2, 3, 4, 5, 6};</a:t>
            </a:r>
          </a:p>
          <a:p>
            <a:pPr defTabSz="1218621"/>
            <a:r>
              <a:rPr lang="en-US" sz="2999" noProof="1"/>
              <a:t>nums = nums</a:t>
            </a:r>
          </a:p>
          <a:p>
            <a:pPr defTabSz="1218621"/>
            <a:r>
              <a:rPr lang="en-US" sz="2999" noProof="1"/>
              <a:t>  .</a:t>
            </a:r>
            <a:r>
              <a:rPr lang="en-US" sz="2999" noProof="1">
                <a:solidFill>
                  <a:srgbClr val="FBEEC9">
                    <a:lumMod val="75000"/>
                  </a:srgbClr>
                </a:solidFill>
              </a:rPr>
              <a:t>Where</a:t>
            </a:r>
            <a:r>
              <a:rPr lang="en-US" sz="2999" noProof="1"/>
              <a:t>(num =&gt; num % 2 == 0)</a:t>
            </a:r>
          </a:p>
          <a:p>
            <a:pPr defTabSz="1218621"/>
            <a:r>
              <a:rPr lang="en-US" sz="2999" noProof="1"/>
              <a:t>  .ToArray(); </a:t>
            </a:r>
          </a:p>
          <a:p>
            <a:pPr defTabSz="1218621"/>
            <a:r>
              <a:rPr lang="en-US" sz="2999" noProof="1">
                <a:solidFill>
                  <a:srgbClr val="BAB398"/>
                </a:solidFill>
              </a:rPr>
              <a:t>// nums = [2, 4, 6]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3141" y="4724064"/>
            <a:ext cx="10879366" cy="1530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defTabSz="1218621"/>
            <a:r>
              <a:rPr lang="en-US" sz="2999" noProof="1"/>
              <a:t>int[] nums = { 1, 2, 3, 4, 5, 6};</a:t>
            </a:r>
          </a:p>
          <a:p>
            <a:pPr defTabSz="1218621"/>
            <a:r>
              <a:rPr lang="en-US" sz="2999" noProof="1"/>
              <a:t>int count = nums.</a:t>
            </a:r>
            <a:r>
              <a:rPr lang="en-US" sz="2999" noProof="1">
                <a:solidFill>
                  <a:srgbClr val="FBEEC9">
                    <a:lumMod val="75000"/>
                  </a:srgbClr>
                </a:solidFill>
              </a:rPr>
              <a:t>Count</a:t>
            </a:r>
            <a:r>
              <a:rPr lang="en-US" sz="2999" noProof="1"/>
              <a:t>(num =&gt; num % 2 == 0); </a:t>
            </a:r>
          </a:p>
          <a:p>
            <a:pPr defTabSz="1218621"/>
            <a:r>
              <a:rPr lang="en-US" sz="2999" noProof="1">
                <a:solidFill>
                  <a:srgbClr val="BAB398"/>
                </a:solidFill>
              </a:rPr>
              <a:t>// count = 3</a:t>
            </a: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68B12A69-EB11-4917-93F2-21C357EE6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02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Филтриране и сортиране с </a:t>
            </a:r>
            <a:r>
              <a:rPr lang="en-US" dirty="0"/>
              <a:t>Lambda </a:t>
            </a:r>
            <a:r>
              <a:rPr lang="bg-BG" dirty="0"/>
              <a:t>функции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6290" y="1143597"/>
            <a:ext cx="10803186" cy="51454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defTabSz="1218621"/>
            <a:r>
              <a:rPr lang="en-US" sz="2599" noProof="1"/>
              <a:t>int[] nums = { 11, 99, 33, 55, 77, 44, 66, 22, 88 };</a:t>
            </a:r>
          </a:p>
          <a:p>
            <a:pPr defTabSz="1218621"/>
            <a:endParaRPr lang="en-US" sz="2599" noProof="1"/>
          </a:p>
          <a:p>
            <a:pPr defTabSz="1218621">
              <a:spcBef>
                <a:spcPts val="600"/>
              </a:spcBef>
            </a:pPr>
            <a:r>
              <a:rPr lang="en-US" sz="2599" noProof="1"/>
              <a:t>nums.</a:t>
            </a:r>
            <a:r>
              <a:rPr lang="en-US" sz="2599" noProof="1">
                <a:solidFill>
                  <a:srgbClr val="FBEEC9">
                    <a:lumMod val="75000"/>
                  </a:srgbClr>
                </a:solidFill>
              </a:rPr>
              <a:t>OrderBy</a:t>
            </a:r>
            <a:r>
              <a:rPr lang="en-US" sz="2599" noProof="1"/>
              <a:t>(</a:t>
            </a:r>
            <a:r>
              <a:rPr lang="en-US" sz="2599" noProof="1">
                <a:solidFill>
                  <a:srgbClr val="FBEEC9">
                    <a:lumMod val="75000"/>
                  </a:srgbClr>
                </a:solidFill>
              </a:rPr>
              <a:t>x =&gt; x</a:t>
            </a:r>
            <a:r>
              <a:rPr lang="en-US" sz="2599" noProof="1"/>
              <a:t>).</a:t>
            </a:r>
            <a:r>
              <a:rPr lang="en-US" sz="2599" noProof="1">
                <a:solidFill>
                  <a:srgbClr val="FBEEC9">
                    <a:lumMod val="75000"/>
                  </a:srgbClr>
                </a:solidFill>
              </a:rPr>
              <a:t>Take</a:t>
            </a:r>
            <a:r>
              <a:rPr lang="en-US" sz="2599" noProof="1"/>
              <a:t>(3); </a:t>
            </a:r>
          </a:p>
          <a:p>
            <a:pPr defTabSz="1218621">
              <a:spcBef>
                <a:spcPts val="600"/>
              </a:spcBef>
            </a:pPr>
            <a:r>
              <a:rPr lang="en-US" sz="2599" noProof="1">
                <a:solidFill>
                  <a:srgbClr val="BAB398"/>
                </a:solidFill>
              </a:rPr>
              <a:t>// 11 22 33</a:t>
            </a:r>
          </a:p>
          <a:p>
            <a:pPr defTabSz="1218621">
              <a:spcBef>
                <a:spcPts val="1799"/>
              </a:spcBef>
            </a:pPr>
            <a:r>
              <a:rPr lang="en-US" sz="2599" noProof="1"/>
              <a:t>nums.</a:t>
            </a:r>
            <a:r>
              <a:rPr lang="en-US" sz="2599" noProof="1">
                <a:solidFill>
                  <a:srgbClr val="FBEEC9">
                    <a:lumMod val="75000"/>
                  </a:srgbClr>
                </a:solidFill>
              </a:rPr>
              <a:t>Where</a:t>
            </a:r>
            <a:r>
              <a:rPr lang="en-US" sz="2599" noProof="1"/>
              <a:t>(</a:t>
            </a:r>
            <a:r>
              <a:rPr lang="en-US" sz="2599" noProof="1">
                <a:solidFill>
                  <a:srgbClr val="FBEEC9">
                    <a:lumMod val="75000"/>
                  </a:srgbClr>
                </a:solidFill>
              </a:rPr>
              <a:t>x =&gt; x &lt; 50</a:t>
            </a:r>
            <a:r>
              <a:rPr lang="en-US" sz="2599" noProof="1"/>
              <a:t>);</a:t>
            </a:r>
          </a:p>
          <a:p>
            <a:pPr defTabSz="1218621"/>
            <a:r>
              <a:rPr lang="en-US" sz="2599" noProof="1">
                <a:solidFill>
                  <a:srgbClr val="BAB398"/>
                </a:solidFill>
              </a:rPr>
              <a:t>// 11 33 44 22</a:t>
            </a:r>
          </a:p>
          <a:p>
            <a:pPr defTabSz="1218621">
              <a:spcBef>
                <a:spcPts val="1799"/>
              </a:spcBef>
            </a:pPr>
            <a:r>
              <a:rPr lang="en-US" sz="2599" noProof="1"/>
              <a:t>nums.</a:t>
            </a:r>
            <a:r>
              <a:rPr lang="en-US" sz="2599" noProof="1">
                <a:solidFill>
                  <a:srgbClr val="FBEEC9">
                    <a:lumMod val="75000"/>
                  </a:srgbClr>
                </a:solidFill>
              </a:rPr>
              <a:t>Count</a:t>
            </a:r>
            <a:r>
              <a:rPr lang="en-US" sz="2599" noProof="1"/>
              <a:t>(</a:t>
            </a:r>
            <a:r>
              <a:rPr lang="en-US" sz="2599" noProof="1">
                <a:solidFill>
                  <a:srgbClr val="FBEEC9">
                    <a:lumMod val="75000"/>
                  </a:srgbClr>
                </a:solidFill>
              </a:rPr>
              <a:t>x =&gt; x % 2 == 1</a:t>
            </a:r>
            <a:r>
              <a:rPr lang="en-US" sz="2599" noProof="1"/>
              <a:t>); </a:t>
            </a:r>
          </a:p>
          <a:p>
            <a:pPr defTabSz="1218621">
              <a:spcBef>
                <a:spcPts val="600"/>
              </a:spcBef>
            </a:pPr>
            <a:r>
              <a:rPr lang="en-US" sz="2599" noProof="1">
                <a:solidFill>
                  <a:srgbClr val="BAB398"/>
                </a:solidFill>
              </a:rPr>
              <a:t>// 5</a:t>
            </a:r>
          </a:p>
          <a:p>
            <a:pPr defTabSz="1218621">
              <a:spcBef>
                <a:spcPts val="1799"/>
              </a:spcBef>
            </a:pPr>
            <a:r>
              <a:rPr lang="en-US" sz="2599" noProof="1"/>
              <a:t>nums.</a:t>
            </a:r>
            <a:r>
              <a:rPr lang="en-US" sz="2599" noProof="1">
                <a:solidFill>
                  <a:srgbClr val="FBEEC9">
                    <a:lumMod val="75000"/>
                  </a:srgbClr>
                </a:solidFill>
              </a:rPr>
              <a:t>Select</a:t>
            </a:r>
            <a:r>
              <a:rPr lang="en-US" sz="2599" noProof="1"/>
              <a:t>(</a:t>
            </a:r>
            <a:r>
              <a:rPr lang="en-US" sz="2599" noProof="1">
                <a:solidFill>
                  <a:srgbClr val="FBEEC9">
                    <a:lumMod val="75000"/>
                  </a:srgbClr>
                </a:solidFill>
              </a:rPr>
              <a:t>x =&gt; x * 2</a:t>
            </a:r>
            <a:r>
              <a:rPr lang="en-US" sz="2599" noProof="1"/>
              <a:t>).</a:t>
            </a:r>
            <a:r>
              <a:rPr lang="en-US" sz="2599" noProof="1">
                <a:solidFill>
                  <a:srgbClr val="FBEEC9">
                    <a:lumMod val="75000"/>
                  </a:srgbClr>
                </a:solidFill>
              </a:rPr>
              <a:t>Take</a:t>
            </a:r>
            <a:r>
              <a:rPr lang="en-US" sz="2599" noProof="1"/>
              <a:t>(5); </a:t>
            </a:r>
          </a:p>
          <a:p>
            <a:pPr defTabSz="1218621">
              <a:spcBef>
                <a:spcPts val="600"/>
              </a:spcBef>
            </a:pPr>
            <a:r>
              <a:rPr lang="en-US" sz="2599" noProof="1">
                <a:solidFill>
                  <a:srgbClr val="BAB398"/>
                </a:solidFill>
              </a:rPr>
              <a:t>// 22 198 66 110 154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4536725-D36C-4977-AEBE-A803C67CB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53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Вземане на уникални елементи от колекция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Distinct()</a:t>
            </a:r>
            <a:r>
              <a:rPr lang="en-US" dirty="0"/>
              <a:t> </a:t>
            </a:r>
            <a:r>
              <a:rPr lang="bg-BG" dirty="0"/>
              <a:t>взема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unique</a:t>
            </a:r>
            <a:r>
              <a:rPr lang="en-US" dirty="0"/>
              <a:t> </a:t>
            </a:r>
            <a:r>
              <a:rPr lang="bg-BG" dirty="0"/>
              <a:t>елементи от колекция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1801" y="2133938"/>
            <a:ext cx="10665222" cy="35915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defTabSz="1218621"/>
            <a:r>
              <a:rPr lang="en-US" sz="3199" noProof="1"/>
              <a:t>int[] nums = { 1, 2, 2, 3, 4, 5, 6, -2, 2, 0, 15, 3, 1, 0, 6 };</a:t>
            </a:r>
          </a:p>
          <a:p>
            <a:pPr defTabSz="1218621"/>
            <a:endParaRPr lang="en-US" sz="3199" noProof="1"/>
          </a:p>
          <a:p>
            <a:pPr defTabSz="1218621"/>
            <a:r>
              <a:rPr lang="en-US" sz="3199" noProof="1"/>
              <a:t>nums = nums</a:t>
            </a:r>
          </a:p>
          <a:p>
            <a:pPr defTabSz="1218621"/>
            <a:r>
              <a:rPr lang="en-US" sz="3199" noProof="1"/>
              <a:t>  .</a:t>
            </a:r>
            <a:r>
              <a:rPr lang="en-US" sz="3199" noProof="1">
                <a:solidFill>
                  <a:srgbClr val="FBEEC9">
                    <a:lumMod val="75000"/>
                  </a:srgbClr>
                </a:solidFill>
              </a:rPr>
              <a:t>Distinct</a:t>
            </a:r>
            <a:r>
              <a:rPr lang="en-US" sz="3199" noProof="1"/>
              <a:t>()</a:t>
            </a:r>
          </a:p>
          <a:p>
            <a:pPr defTabSz="1218621"/>
            <a:r>
              <a:rPr lang="en-US" sz="3199" noProof="1"/>
              <a:t>  .ToArray(); </a:t>
            </a:r>
          </a:p>
          <a:p>
            <a:pPr defTabSz="1218621"/>
            <a:r>
              <a:rPr lang="en-US" sz="3199" noProof="1">
                <a:solidFill>
                  <a:srgbClr val="BAB398"/>
                </a:solidFill>
              </a:rPr>
              <a:t>// nums = [1, 2, 3, 4, 5, 6, -2, 0, 15]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6208CD3-C17B-4257-8831-9A639816A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533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2" y="984296"/>
            <a:ext cx="11804822" cy="5568904"/>
          </a:xfrm>
        </p:spPr>
        <p:txBody>
          <a:bodyPr>
            <a:normAutofit/>
          </a:bodyPr>
          <a:lstStyle/>
          <a:p>
            <a:r>
              <a:rPr lang="bg-BG" sz="3200" dirty="0"/>
              <a:t>Въведете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en-US" sz="3200" dirty="0"/>
              <a:t>, </a:t>
            </a:r>
            <a:r>
              <a:rPr lang="bg-BG" sz="3200" dirty="0"/>
              <a:t>извлечете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думите </a:t>
            </a:r>
            <a:r>
              <a:rPr lang="bg-BG" sz="3200" dirty="0"/>
              <a:t>му,</a:t>
            </a:r>
            <a:r>
              <a:rPr lang="en-US" sz="3200" dirty="0"/>
              <a:t> </a:t>
            </a:r>
            <a:r>
              <a:rPr lang="bg-BG" sz="3200" dirty="0"/>
              <a:t>намерете всички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къси думи </a:t>
            </a:r>
            <a:r>
              <a:rPr lang="en-US" sz="3200" dirty="0"/>
              <a:t>(</a:t>
            </a:r>
            <a:r>
              <a:rPr lang="bg-BG" sz="3200" dirty="0"/>
              <a:t>с по-малко от </a:t>
            </a:r>
            <a:r>
              <a:rPr lang="en-US" sz="3200" dirty="0"/>
              <a:t>5 </a:t>
            </a:r>
            <a:r>
              <a:rPr lang="bg-BG" sz="3200" dirty="0"/>
              <a:t>символа</a:t>
            </a:r>
            <a:r>
              <a:rPr lang="en-US" sz="3200" dirty="0"/>
              <a:t>) </a:t>
            </a:r>
            <a:r>
              <a:rPr lang="bg-BG" sz="3200" dirty="0"/>
              <a:t>и ги изведете в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азбучен ред</a:t>
            </a:r>
            <a:r>
              <a:rPr lang="en-US" sz="3200" dirty="0"/>
              <a:t>, </a:t>
            </a:r>
            <a:r>
              <a:rPr lang="bg-BG" sz="3200" dirty="0"/>
              <a:t>с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малки букви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2800" dirty="0"/>
              <a:t>Използвайте следните разделители</a:t>
            </a:r>
            <a:r>
              <a:rPr lang="en-US" sz="2800" dirty="0"/>
              <a:t>: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(space)</a:t>
            </a:r>
          </a:p>
          <a:p>
            <a:pPr lvl="1"/>
            <a:r>
              <a:rPr lang="bg-BG" sz="2800" dirty="0"/>
              <a:t>Използвайте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case-insensitive</a:t>
            </a:r>
            <a:r>
              <a:rPr lang="en-US" sz="2800" dirty="0"/>
              <a:t> </a:t>
            </a:r>
            <a:r>
              <a:rPr lang="bg-BG" sz="2800" dirty="0"/>
              <a:t>съвпдение</a:t>
            </a:r>
            <a:r>
              <a:rPr lang="en-US" sz="2800" dirty="0"/>
              <a:t>; </a:t>
            </a:r>
            <a:r>
              <a:rPr lang="bg-BG" sz="2800" dirty="0"/>
              <a:t>премахнете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повторящите се </a:t>
            </a:r>
            <a:r>
              <a:rPr lang="bg-BG" sz="2800" dirty="0"/>
              <a:t>думи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Сортиране на къси думи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36024" y="4343400"/>
            <a:ext cx="10879366" cy="1083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621">
              <a:lnSpc>
                <a:spcPct val="115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 SoftUni you can study Java, C#, PHP and JavaScript. JAVA and c# developers graduate in 2-3 years. Go in!</a:t>
            </a:r>
            <a:endParaRPr lang="it-IT" sz="27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3139" y="5505734"/>
            <a:ext cx="10879366" cy="5877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621">
              <a:lnSpc>
                <a:spcPct val="115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2-3, and, c#, can, go, in, java, php, you</a:t>
            </a:r>
            <a:endParaRPr lang="it-IT" sz="27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7379" y="6214183"/>
            <a:ext cx="10554067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</a:rPr>
              <a:t>Check your solution here: </a:t>
            </a:r>
            <a:r>
              <a:rPr lang="en-US" sz="2399" dirty="0">
                <a:solidFill>
                  <a:prstClr val="white"/>
                </a:solidFill>
                <a:hlinkClick r:id="rId2"/>
              </a:rPr>
              <a:t>https://judge.softuni.bg/Contests/Practice/Index/174#4</a:t>
            </a:r>
            <a:endParaRPr lang="en-US" sz="2399" dirty="0">
              <a:solidFill>
                <a:prstClr val="white"/>
              </a:solidFill>
            </a:endParaRPr>
          </a:p>
        </p:txBody>
      </p:sp>
      <p:sp>
        <p:nvSpPr>
          <p:cNvPr id="11" name="Curved Right Arrow 10"/>
          <p:cNvSpPr/>
          <p:nvPr/>
        </p:nvSpPr>
        <p:spPr>
          <a:xfrm>
            <a:off x="88843" y="4705394"/>
            <a:ext cx="390154" cy="126842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endParaRPr lang="en-US" sz="2799" dirty="0">
              <a:solidFill>
                <a:prstClr val="white"/>
              </a:solidFill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708FDF8D-91DA-4AA8-81C9-E6994ACC1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623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Сортиране на къси думи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2377" y="1234346"/>
            <a:ext cx="11191277" cy="44800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621">
              <a:lnSpc>
                <a:spcPct val="115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char[] </a:t>
            </a:r>
            <a:r>
              <a:rPr lang="en-US" sz="2799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separators</a:t>
            </a: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= new char[] </a:t>
            </a:r>
          </a:p>
          <a:p>
            <a:pPr defTabSz="1218621">
              <a:lnSpc>
                <a:spcPct val="115000"/>
              </a:lnSpc>
            </a:pPr>
            <a:r>
              <a:rPr lang="en-US" sz="23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{'.',',',':',';','(',')','[',']','\\','\"','\'','/','!','?',' '};</a:t>
            </a:r>
          </a:p>
          <a:p>
            <a:pPr defTabSz="1218621">
              <a:lnSpc>
                <a:spcPct val="115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 sentence = Console.ReadLine().ToLower();</a:t>
            </a:r>
          </a:p>
          <a:p>
            <a:pPr defTabSz="1218621">
              <a:lnSpc>
                <a:spcPct val="115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string[] words = sentence.Split(</a:t>
            </a:r>
            <a:r>
              <a:rPr lang="en-US" sz="2799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separators</a:t>
            </a: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defTabSz="1218621">
              <a:lnSpc>
                <a:spcPct val="115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 result = words</a:t>
            </a:r>
          </a:p>
          <a:p>
            <a:pPr defTabSz="1218621">
              <a:lnSpc>
                <a:spcPct val="115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.</a:t>
            </a:r>
            <a:r>
              <a:rPr lang="en-US" sz="2799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799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 =&gt; w != ""</a:t>
            </a: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 defTabSz="1218621">
              <a:lnSpc>
                <a:spcPct val="115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799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// TODO: </a:t>
            </a:r>
            <a:r>
              <a:rPr lang="bg-BG" sz="2799" b="1" i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филтрирайте думите с дължина</a:t>
            </a:r>
            <a:r>
              <a:rPr lang="en-US" sz="2799" b="1" i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&lt; 5</a:t>
            </a:r>
          </a:p>
          <a:p>
            <a:pPr defTabSz="1218621">
              <a:lnSpc>
                <a:spcPct val="115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.</a:t>
            </a:r>
            <a:r>
              <a:rPr lang="en-US" sz="2799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OrderBy</a:t>
            </a: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799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 =&gt; w</a:t>
            </a: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).</a:t>
            </a:r>
            <a:r>
              <a:rPr lang="en-US" sz="2799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Distinct</a:t>
            </a: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();</a:t>
            </a:r>
          </a:p>
          <a:p>
            <a:pPr defTabSz="1218621">
              <a:lnSpc>
                <a:spcPct val="115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Console.WriteLine(string.Join(", ", result));</a:t>
            </a:r>
            <a:endParaRPr lang="it-IT" sz="27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379" y="6214183"/>
            <a:ext cx="10554067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</a:rPr>
              <a:t>Check your solution here: </a:t>
            </a:r>
            <a:r>
              <a:rPr lang="en-US" sz="2399" dirty="0">
                <a:solidFill>
                  <a:prstClr val="white"/>
                </a:solidFill>
                <a:hlinkClick r:id="rId2"/>
              </a:rPr>
              <a:t>https://judge.softuni.bg/Contests/Practice/Index/174#4</a:t>
            </a:r>
            <a:endParaRPr lang="en-US" sz="2399" dirty="0">
              <a:solidFill>
                <a:prstClr val="white"/>
              </a:solidFill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407C6C1E-4384-40EB-9054-1398744E5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212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Вземане на един елемент от колекция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Използвайте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First()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Last()</a:t>
            </a:r>
            <a:r>
              <a:rPr lang="en-US" dirty="0"/>
              <a:t> 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Single()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3905" y="2042171"/>
            <a:ext cx="11277838" cy="35915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defTabSz="1218621"/>
            <a:r>
              <a:rPr lang="en-US" sz="3199" noProof="1"/>
              <a:t>int[] nums = { 1, 2, 3, 4, 5, 6 };</a:t>
            </a:r>
          </a:p>
          <a:p>
            <a:pPr defTabSz="1218621"/>
            <a:endParaRPr lang="en-US" sz="3199" noProof="1"/>
          </a:p>
          <a:p>
            <a:pPr defTabSz="1218621"/>
            <a:r>
              <a:rPr lang="en-US" sz="3199" noProof="1"/>
              <a:t>int firstNum = nums.</a:t>
            </a:r>
            <a:r>
              <a:rPr lang="en-US" sz="3199" noProof="1">
                <a:solidFill>
                  <a:srgbClr val="FBEEC9">
                    <a:lumMod val="75000"/>
                  </a:srgbClr>
                </a:solidFill>
              </a:rPr>
              <a:t>First</a:t>
            </a:r>
            <a:r>
              <a:rPr lang="en-US" sz="3199" noProof="1"/>
              <a:t>(x =&gt; x % 2 == 0); // 2</a:t>
            </a:r>
          </a:p>
          <a:p>
            <a:pPr defTabSz="1218621"/>
            <a:endParaRPr lang="en-US" sz="3199" noProof="1"/>
          </a:p>
          <a:p>
            <a:pPr defTabSz="1218621"/>
            <a:r>
              <a:rPr lang="en-US" sz="3199" noProof="1"/>
              <a:t>int lastNum = nums.</a:t>
            </a:r>
            <a:r>
              <a:rPr lang="en-US" sz="3199" noProof="1">
                <a:solidFill>
                  <a:srgbClr val="FBEEC9">
                    <a:lumMod val="75000"/>
                  </a:srgbClr>
                </a:solidFill>
              </a:rPr>
              <a:t>Last</a:t>
            </a:r>
            <a:r>
              <a:rPr lang="en-US" sz="3199" noProof="1"/>
              <a:t>(x =&gt; x % 2 == 1); // 5</a:t>
            </a:r>
          </a:p>
          <a:p>
            <a:pPr defTabSz="1218621"/>
            <a:endParaRPr lang="en-US" sz="3199" noProof="1"/>
          </a:p>
          <a:p>
            <a:pPr defTabSz="1218621"/>
            <a:r>
              <a:rPr lang="en-US" sz="3199" noProof="1"/>
              <a:t>int singleNum = nums.</a:t>
            </a:r>
            <a:r>
              <a:rPr lang="en-US" sz="3199" noProof="1">
                <a:solidFill>
                  <a:srgbClr val="FBEEC9">
                    <a:lumMod val="75000"/>
                  </a:srgbClr>
                </a:solidFill>
              </a:rPr>
              <a:t>Single</a:t>
            </a:r>
            <a:r>
              <a:rPr lang="en-US" sz="3199" noProof="1"/>
              <a:t>(x =&gt; x == 4); // 4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7AE99D5-8A48-4009-B91C-579A06487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67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Други операции с колекции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Ползвайте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Reverse()</a:t>
            </a:r>
          </a:p>
          <a:p>
            <a:endParaRPr lang="en-US" dirty="0"/>
          </a:p>
          <a:p>
            <a:pPr>
              <a:lnSpc>
                <a:spcPct val="17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Ползвайте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Concat()</a:t>
            </a:r>
            <a:r>
              <a:rPr lang="en-US" noProof="1"/>
              <a:t>: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54729" y="1934781"/>
            <a:ext cx="10879366" cy="16223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defTabSz="1218621"/>
            <a:r>
              <a:rPr lang="en-US" sz="3199" noProof="1"/>
              <a:t>int[] nums = { 1, 2, 3, 4, 5, 6};</a:t>
            </a:r>
          </a:p>
          <a:p>
            <a:pPr defTabSz="1218621"/>
            <a:r>
              <a:rPr lang="en-US" sz="3199" noProof="1"/>
              <a:t>nums = nums.</a:t>
            </a:r>
            <a:r>
              <a:rPr lang="en-US" sz="3199" noProof="1">
                <a:solidFill>
                  <a:srgbClr val="FBEEC9">
                    <a:lumMod val="75000"/>
                  </a:srgbClr>
                </a:solidFill>
              </a:rPr>
              <a:t>Reverse</a:t>
            </a:r>
            <a:r>
              <a:rPr lang="en-US" sz="3199" noProof="1"/>
              <a:t>(); </a:t>
            </a:r>
          </a:p>
          <a:p>
            <a:pPr defTabSz="1218621"/>
            <a:r>
              <a:rPr lang="en-US" sz="3199" noProof="1">
                <a:solidFill>
                  <a:srgbClr val="BAB398"/>
                </a:solidFill>
              </a:rPr>
              <a:t>// nums = 6, 5, 4, 3, 2, 1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4729" y="4372045"/>
            <a:ext cx="10879366" cy="2114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defTabSz="1218621"/>
            <a:r>
              <a:rPr lang="en-US" sz="3199" noProof="1"/>
              <a:t>int[] nums = { 1, 2, 3, 4, 5, 6 };</a:t>
            </a:r>
          </a:p>
          <a:p>
            <a:pPr defTabSz="1218621"/>
            <a:r>
              <a:rPr lang="en-US" sz="3199" noProof="1"/>
              <a:t>int[] otherNums = { 7, 8, 9, 0 };</a:t>
            </a:r>
          </a:p>
          <a:p>
            <a:pPr defTabSz="1218621"/>
            <a:r>
              <a:rPr lang="en-US" sz="3199" noProof="1"/>
              <a:t>nums = nums.</a:t>
            </a:r>
            <a:r>
              <a:rPr lang="en-US" sz="3199" noProof="1">
                <a:solidFill>
                  <a:srgbClr val="FBEEC9">
                    <a:lumMod val="75000"/>
                  </a:srgbClr>
                </a:solidFill>
              </a:rPr>
              <a:t>Concat</a:t>
            </a:r>
            <a:r>
              <a:rPr lang="en-US" sz="3199" noProof="1"/>
              <a:t>(otherNums); </a:t>
            </a:r>
          </a:p>
          <a:p>
            <a:pPr defTabSz="1218621"/>
            <a:r>
              <a:rPr lang="en-US" sz="3199" noProof="1">
                <a:solidFill>
                  <a:srgbClr val="BAB398"/>
                </a:solidFill>
              </a:rPr>
              <a:t>// nums = 1, 2, 3, 4, 5, 6, 7, 8, 9, 0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681FDACE-05F4-47C0-89B7-3108904E8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24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7198</TotalTime>
  <Words>1264</Words>
  <Application>Microsoft Office PowerPoint</Application>
  <PresentationFormat>Custom</PresentationFormat>
  <Paragraphs>155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Филтриране на колекции</vt:lpstr>
      <vt:lpstr>Филтриране и сортиране с Lambda функции</vt:lpstr>
      <vt:lpstr>Вземане на уникални елементи от колекция</vt:lpstr>
      <vt:lpstr>Задача: Сортиране на къси думи</vt:lpstr>
      <vt:lpstr>Решение: Сортиране на къси думи </vt:lpstr>
      <vt:lpstr>Вземане на един елемент от колекция</vt:lpstr>
      <vt:lpstr>Други операции с колекции</vt:lpstr>
      <vt:lpstr>Задача: Сгъни и събери</vt:lpstr>
      <vt:lpstr>Решение: Сгъни и събери</vt:lpstr>
      <vt:lpstr>Какво научихме?</vt:lpstr>
      <vt:lpstr>Дефиниране на класове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>Software University Foundation</dc:creator>
  <cp:keywords>C#; class; object; fields; methods; properties; constructors; static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2019-12-17T09:28:05Z</dcterms:modified>
  <cp:category>programming; software engineering; C#;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