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716" r:id="rId3"/>
    <p:sldId id="713" r:id="rId4"/>
    <p:sldId id="698" r:id="rId5"/>
    <p:sldId id="700" r:id="rId6"/>
    <p:sldId id="701" r:id="rId7"/>
    <p:sldId id="702" r:id="rId8"/>
    <p:sldId id="612" r:id="rId9"/>
    <p:sldId id="613" r:id="rId10"/>
    <p:sldId id="674" r:id="rId11"/>
    <p:sldId id="717" r:id="rId12"/>
    <p:sldId id="718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2DB773-D51A-40EB-B025-D4CFC143F29D}">
          <p14:sldIdLst>
            <p14:sldId id="716"/>
            <p14:sldId id="713"/>
          </p14:sldIdLst>
        </p14:section>
        <p14:section name="EventArgs" id="{3C70C719-7184-45AB-897F-39DB2D7F1C47}">
          <p14:sldIdLst>
            <p14:sldId id="698"/>
            <p14:sldId id="700"/>
            <p14:sldId id="701"/>
            <p14:sldId id="702"/>
            <p14:sldId id="612"/>
            <p14:sldId id="613"/>
            <p14:sldId id="674"/>
          </p14:sldIdLst>
        </p14:section>
        <p14:section name="Conclusion" id="{2DD9F2DF-3660-4B81-9C9A-12EB1942B6CE}">
          <p14:sldIdLst>
            <p14:sldId id="717"/>
            <p14:sldId id="7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73581E-92A9-42C8-8CFE-B1C87E987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2087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CD057D-06CC-45D0-9EE5-3F006E034C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Delegate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dirty="0"/>
              <a:t> defines a reference</a:t>
            </a:r>
            <a:r>
              <a:rPr lang="bg-BG" dirty="0"/>
              <a:t> </a:t>
            </a:r>
            <a:r>
              <a:rPr lang="en-US" dirty="0"/>
              <a:t>to a</a:t>
            </a:r>
            <a:r>
              <a:rPr lang="bg-BG" dirty="0"/>
              <a:t> </a:t>
            </a:r>
            <a:r>
              <a:rPr lang="en-US" dirty="0"/>
              <a:t>callback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, </a:t>
            </a:r>
            <a:r>
              <a:rPr lang="en-US" dirty="0"/>
              <a:t>which</a:t>
            </a:r>
            <a:r>
              <a:rPr lang="bg-BG" dirty="0"/>
              <a:t> </a:t>
            </a:r>
            <a:r>
              <a:rPr lang="en-US" dirty="0"/>
              <a:t>handles events</a:t>
            </a:r>
          </a:p>
          <a:p>
            <a:pPr lvl="1"/>
            <a:r>
              <a:rPr lang="en-US" dirty="0"/>
              <a:t>No additional information is sent about the event, just a notification:</a:t>
            </a:r>
            <a:endParaRPr lang="bg-BG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EventHandler(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bject sender,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e);</a:t>
            </a:r>
            <a:endParaRPr lang="en-US" sz="4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4000" dirty="0"/>
          </a:p>
          <a:p>
            <a:r>
              <a:rPr lang="en-US" dirty="0"/>
              <a:t>Used in many occasions internally in</a:t>
            </a:r>
            <a:r>
              <a:rPr lang="bg-BG" dirty="0"/>
              <a:t> 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class is the base class with no information for the event</a:t>
            </a:r>
            <a:endParaRPr lang="bg-BG" dirty="0"/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397E1D5-C125-41AB-8D3F-10CBF0E4D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72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  <a:p>
            <a:r>
              <a:rPr lang="en-US" dirty="0"/>
              <a:t>UI technologies usually have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 loop</a:t>
            </a:r>
            <a:r>
              <a:rPr lang="en-US" dirty="0"/>
              <a:t> running</a:t>
            </a:r>
          </a:p>
          <a:p>
            <a:pPr lvl="1"/>
            <a:r>
              <a:rPr lang="en-US" dirty="0"/>
              <a:t>Waits for events from the underlying operating system and notifies the respective components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(message != "quit")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Blocking operation - waits for an event from OS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 = GetMessage();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ProcessMessage(message);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0DB0D0-6BE0-4B7A-A620-F0E5ED6F31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526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  <a:p>
            <a:r>
              <a:rPr lang="en-US" dirty="0"/>
              <a:t>UI technologies usually have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 loop</a:t>
            </a:r>
            <a:r>
              <a:rPr lang="en-US" dirty="0"/>
              <a:t> running</a:t>
            </a:r>
          </a:p>
          <a:p>
            <a:pPr lvl="1"/>
            <a:r>
              <a:rPr lang="en-US" dirty="0"/>
              <a:t>Waits for events from the underlying operating system and notifies the respective components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(message != "quit")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Blocking operation - waits for an event from OS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 = GetMessage();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ProcessMessage(message);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68F2409-8588-48DB-9674-A9FBE1E0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755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CDCA2F-49E6-4F19-8DE9-D25AA44184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2352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85E243B-6EE3-4CCB-A6C9-E6230F8646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8641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6114DC-1DB4-4F77-90B6-8232F94FDD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907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217612" y="516511"/>
            <a:ext cx="10348699" cy="162022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/>
              <a:t>Комуникацията между обекти. Арументи на събития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20101026061253!Current_event_mark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5" y="4290676"/>
            <a:ext cx="3485749" cy="249112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1030" y="2723610"/>
            <a:ext cx="2332012" cy="18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5025" y="2909295"/>
            <a:ext cx="2576259" cy="33219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2" y="1191467"/>
            <a:ext cx="8723399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Слушателите се записват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+= и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отписват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-=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„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се случи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",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всички абонат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Анонимните методи </a:t>
            </a:r>
            <a:r>
              <a:rPr lang="bg-BG" dirty="0"/>
              <a:t>позволяват кода на обработчика да бъде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закачен директно към събитието</a:t>
            </a:r>
          </a:p>
          <a:p>
            <a:r>
              <a:rPr lang="bg-BG" dirty="0"/>
              <a:t>Обработката на събитията се извършва циклично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7C181B-0EAB-4064-B61B-651EEEC10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Комуникация между обекти. Аргументи на събития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5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208A749-E592-4728-A2E9-B010534F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1812" y="19812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7351799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600" dirty="0">
                <a:solidFill>
                  <a:schemeClr val="accent1"/>
                </a:solidFill>
              </a:rPr>
              <a:t>Аргументи/данни</a:t>
            </a:r>
            <a:r>
              <a:rPr lang="bg-BG" sz="3600" dirty="0"/>
              <a:t>  на 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600" dirty="0"/>
              <a:t>Наследници на класа </a:t>
            </a:r>
            <a:r>
              <a:rPr lang="en-US" sz="3600" dirty="0" err="1">
                <a:solidFill>
                  <a:schemeClr val="accent1"/>
                </a:solidFill>
              </a:rPr>
              <a:t>EventArgs</a:t>
            </a:r>
            <a:endParaRPr lang="en-US" sz="3600" dirty="0">
              <a:solidFill>
                <a:schemeClr val="accent1"/>
              </a:solidFill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600" dirty="0"/>
              <a:t>Дефиниране и закачване на </a:t>
            </a:r>
            <a:r>
              <a:rPr lang="bg-BG" sz="3600" dirty="0">
                <a:solidFill>
                  <a:schemeClr val="accent1"/>
                </a:solidFill>
              </a:rPr>
              <a:t>обработчици</a:t>
            </a:r>
            <a:r>
              <a:rPr lang="bg-BG" sz="3600" dirty="0"/>
              <a:t> на събития</a:t>
            </a:r>
            <a:r>
              <a:rPr lang="en-US" sz="3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600" dirty="0">
                <a:solidFill>
                  <a:schemeClr val="accent1"/>
                </a:solidFill>
              </a:rPr>
              <a:t>4. </a:t>
            </a:r>
            <a:r>
              <a:rPr lang="bg-BG" sz="3600" dirty="0">
                <a:solidFill>
                  <a:schemeClr val="accent1"/>
                </a:solidFill>
              </a:rPr>
              <a:t>Анонимни </a:t>
            </a:r>
            <a:r>
              <a:rPr lang="bg-BG" sz="3600" dirty="0"/>
              <a:t>функции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sz="3600" dirty="0">
                <a:solidFill>
                  <a:schemeClr val="accent1"/>
                </a:solidFill>
              </a:rPr>
              <a:t>5. Цикъл на събитие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C74BA21-F748-4F5D-ABEC-83BAB593F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EventArgs</a:t>
            </a:r>
            <a:r>
              <a:rPr lang="en-US" dirty="0"/>
              <a:t>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 ползва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сигнатурата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делегати и обработчици на събития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Когато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потребителските данни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необходмо да бъдат предавани, класа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/>
              <a:t>може да бъде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разширен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Данни на събитие (</a:t>
            </a:r>
            <a:r>
              <a:rPr lang="en-US" noProof="1"/>
              <a:t>EventArgs</a:t>
            </a:r>
            <a:r>
              <a:rPr lang="bg-BG" noProof="1"/>
              <a:t>)</a:t>
            </a:r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656267" y="2019211"/>
            <a:ext cx="10765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0224" y="5384837"/>
            <a:ext cx="11125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EventHandler&lt;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WorkPerformed;</a:t>
            </a:r>
            <a:endParaRPr lang="bg-BG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1812" y="2486590"/>
            <a:ext cx="11125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EventHandler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</a:t>
            </a:r>
            <a:r>
              <a:rPr lang="bg-BG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sender,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8FEB345-E39A-40C7-A624-D3F1764A3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За използване на потебителски клас </a:t>
            </a:r>
            <a:r>
              <a:rPr lang="en-US" dirty="0" err="1"/>
              <a:t>EventArgs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делегатът трябва да указва в сигнатурата си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Наследници на класа</a:t>
            </a:r>
            <a:r>
              <a:rPr lang="en-US" dirty="0"/>
              <a:t> </a:t>
            </a:r>
            <a:r>
              <a:rPr lang="en-US" dirty="0" err="1"/>
              <a:t>EventArgs</a:t>
            </a:r>
            <a:r>
              <a:rPr lang="en-US" dirty="0"/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9412" y="1143000"/>
            <a:ext cx="1148594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WorkPerformedEventArgs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Hours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get; set; }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WorkType WorkType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get; set; }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9412" y="5334000"/>
            <a:ext cx="11353799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WorkPerfHandler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(object sender,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WorkPerfEventArgs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e)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F83CE25-9526-4164-BB7E-1B3A11BF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6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/>
          <a:lstStyle/>
          <a:p>
            <a:r>
              <a:rPr lang="bg-BG" dirty="0"/>
              <a:t>Операторът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 се ползва за закачане на събитие към обработчик на събитие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Дефиниране и закачване на обработчици на събития</a:t>
            </a:r>
            <a:r>
              <a:rPr lang="en-US" dirty="0"/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0300" y="2115569"/>
            <a:ext cx="117729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worker = new Worker();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worker.WorkPerformed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EventHandler&lt;WorkPerfEventArgs&gt;(worker_WorkPerformed);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0300" y="3676165"/>
            <a:ext cx="11772902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worker = new Worker();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worker.WorkPerformed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worker_WorkPerformed;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worker_WorkPerformed(object sender, WorkPerfHandler e)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Console.WriteLine(e.);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 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218613" y="3324964"/>
            <a:ext cx="2573686" cy="1437820"/>
          </a:xfrm>
          <a:prstGeom prst="wedgeRoundRectCallout">
            <a:avLst>
              <a:gd name="adj1" fmla="val -249067"/>
              <a:gd name="adj2" fmla="val -168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Компилаторът ще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infer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” </a:t>
            </a: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делегата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E3344F-82FF-4D91-B400-D55CD942C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Анонимните методи </a:t>
            </a:r>
            <a:r>
              <a:rPr lang="bg-BG" dirty="0"/>
              <a:t>позволяват кода на обработчика да бъде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закачен директно към събитието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Анонимните методи </a:t>
            </a:r>
            <a:r>
              <a:rPr lang="bg-BG" dirty="0"/>
              <a:t>се дефинират, използвайки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Анонимни методи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08884" y="3514697"/>
            <a:ext cx="1036788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worker = new Worker();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worker.WorkPerformed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(object sender, WorkPerfEventArgs e)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Console.WriteLine(e.Hours.ToString());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Край на анонимния метод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C97213-40D1-418F-8882-BE81BCAB0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Обработка на събитието </a:t>
            </a:r>
            <a:r>
              <a:rPr lang="en-US" dirty="0"/>
              <a:t>Click</a:t>
            </a:r>
            <a:r>
              <a:rPr lang="bg-BG" dirty="0"/>
              <a:t> на мишката </a:t>
            </a:r>
            <a:r>
              <a:rPr lang="en-US" dirty="0"/>
              <a:t>UI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1811" y="1295400"/>
            <a:ext cx="11049001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partial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MainWindow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: Window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MainWindow()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this.InitializeComponent();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this.MouseDown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this.MainWindow_MouseClick;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private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MainWindow_MouseClick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(object sender,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           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MouseButtonEventArgs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MessageBox.Show(string.Format("Mouse clicked at ({0}, {1})",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e.MouseDevice.GetPosition(this).X,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e.MouseDevice.GetPosition(this).Y));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9412" y="1828800"/>
            <a:ext cx="3886200" cy="1437820"/>
          </a:xfrm>
          <a:prstGeom prst="wedgeRoundRectCallout">
            <a:avLst>
              <a:gd name="adj1" fmla="val 4886"/>
              <a:gd name="adj2" fmla="val 15997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noProof="1">
                <a:latin typeface="+mj-lt"/>
                <a:cs typeface="Consolas" panose="020B0609020204030204" pitchFamily="49" charset="0"/>
              </a:rPr>
              <a:t>Получава данни за щракване на мишката </a:t>
            </a:r>
            <a:r>
              <a:rPr lang="en-US" sz="2300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sz="2300" noProof="1">
                <a:latin typeface="+mj-lt"/>
                <a:cs typeface="Consolas" panose="020B0609020204030204" pitchFamily="49" charset="0"/>
              </a:rPr>
              <a:t>като</a:t>
            </a:r>
            <a:r>
              <a:rPr lang="en-US" sz="23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MouseButtonEventArgs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7E9EB57-DDE0-4DCB-8806-1792EADC0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на събитие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46412" y="1981200"/>
            <a:ext cx="7620000" cy="3322035"/>
            <a:chOff x="4428784" y="1600200"/>
            <a:chExt cx="3527938" cy="1538049"/>
          </a:xfrm>
        </p:grpSpPr>
        <p:sp>
          <p:nvSpPr>
            <p:cNvPr id="12" name="Rounded Rectangle 11"/>
            <p:cNvSpPr/>
            <p:nvPr/>
          </p:nvSpPr>
          <p:spPr>
            <a:xfrm>
              <a:off x="4875212" y="1600200"/>
              <a:ext cx="2635082" cy="533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4000" dirty="0"/>
                <a:t>Чака за събития</a:t>
              </a:r>
              <a:endParaRPr lang="en-US" sz="40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84015" y="2604849"/>
              <a:ext cx="2635082" cy="533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4000" dirty="0"/>
                <a:t>Обработва събития</a:t>
              </a:r>
              <a:endParaRPr lang="en-US" sz="4000" dirty="0"/>
            </a:p>
          </p:txBody>
        </p:sp>
        <p:sp>
          <p:nvSpPr>
            <p:cNvPr id="14" name="Curved Left Arrow 13"/>
            <p:cNvSpPr/>
            <p:nvPr/>
          </p:nvSpPr>
          <p:spPr>
            <a:xfrm>
              <a:off x="7527900" y="1828800"/>
              <a:ext cx="428822" cy="10859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6"/>
            <p:cNvSpPr/>
            <p:nvPr/>
          </p:nvSpPr>
          <p:spPr>
            <a:xfrm rot="10800000">
              <a:off x="4428784" y="1785924"/>
              <a:ext cx="428822" cy="10859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6EEB88B-2642-42F2-9979-5946F9E22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4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на събития </a:t>
            </a:r>
            <a:r>
              <a:rPr lang="en-US" dirty="0"/>
              <a:t>– </a:t>
            </a:r>
            <a:r>
              <a:rPr lang="bg-BG" dirty="0"/>
              <a:t>прост пример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1324" y="2057400"/>
            <a:ext cx="11049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(message != "quit")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Блокиране на операция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–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чака за събитие на ОС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GetMessage()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ProcessMessage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(message);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6E67F25-55FD-4954-B156-621DD66F0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9911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7214</TotalTime>
  <Words>948</Words>
  <Application>Microsoft Office PowerPoint</Application>
  <PresentationFormat>Custom</PresentationFormat>
  <Paragraphs>156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Данни на събитие (EventArgs)</vt:lpstr>
      <vt:lpstr>Наследници на класа EventArgs </vt:lpstr>
      <vt:lpstr>Дефиниране и закачване на обработчици на събития </vt:lpstr>
      <vt:lpstr>Анонимни методи</vt:lpstr>
      <vt:lpstr>Обработка на събитието Click на мишката UI – Пример</vt:lpstr>
      <vt:lpstr>Цикъл на събитие</vt:lpstr>
      <vt:lpstr>Цикъл на събития – прост пример</vt:lpstr>
      <vt:lpstr>Какво научихме?</vt:lpstr>
      <vt:lpstr>Комуникация между обекти. Аргументи на събития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in OOP</dc:title>
  <dc:subject>C# Basics Course</dc:subject>
  <dc:creator>Software University Foundation</dc:creator>
  <cp:keywords>Other Types; Enumerations; Structures; Generics; Attributes; OOP; programming; course; SoftUni; Software University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2019-12-17T09:43:50Z</dcterms:modified>
  <cp:category>programming;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