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3"/>
  </p:notesMasterIdLst>
  <p:handoutMasterIdLst>
    <p:handoutMasterId r:id="rId24"/>
  </p:handoutMasterIdLst>
  <p:sldIdLst>
    <p:sldId id="519" r:id="rId3"/>
    <p:sldId id="520" r:id="rId4"/>
    <p:sldId id="478" r:id="rId5"/>
    <p:sldId id="480" r:id="rId6"/>
    <p:sldId id="481" r:id="rId7"/>
    <p:sldId id="483" r:id="rId8"/>
    <p:sldId id="484" r:id="rId9"/>
    <p:sldId id="485" r:id="rId10"/>
    <p:sldId id="489" r:id="rId11"/>
    <p:sldId id="490" r:id="rId12"/>
    <p:sldId id="491" r:id="rId13"/>
    <p:sldId id="492" r:id="rId14"/>
    <p:sldId id="493" r:id="rId15"/>
    <p:sldId id="503" r:id="rId16"/>
    <p:sldId id="504" r:id="rId17"/>
    <p:sldId id="512" r:id="rId18"/>
    <p:sldId id="513" r:id="rId19"/>
    <p:sldId id="510" r:id="rId20"/>
    <p:sldId id="523" r:id="rId21"/>
    <p:sldId id="524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0B3F9D2-2A6F-4F8A-90A3-2A192879F265}">
          <p14:sldIdLst>
            <p14:sldId id="519"/>
            <p14:sldId id="520"/>
            <p14:sldId id="478"/>
            <p14:sldId id="480"/>
            <p14:sldId id="481"/>
            <p14:sldId id="483"/>
            <p14:sldId id="484"/>
            <p14:sldId id="485"/>
            <p14:sldId id="489"/>
            <p14:sldId id="490"/>
            <p14:sldId id="491"/>
            <p14:sldId id="492"/>
            <p14:sldId id="493"/>
            <p14:sldId id="503"/>
            <p14:sldId id="504"/>
            <p14:sldId id="512"/>
            <p14:sldId id="513"/>
          </p14:sldIdLst>
        </p14:section>
        <p14:section name="Conclusion" id="{8710AE01-DF0C-4351-B37C-FD2619D1E335}">
          <p14:sldIdLst>
            <p14:sldId id="510"/>
            <p14:sldId id="523"/>
            <p14:sldId id="5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79EC3E7-D4BF-40AE-B09B-BA02138174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82251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6C237D5-8AF7-494B-8481-B044D20CF6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04141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30A4BA66-AD6E-42EC-9B55-4EF7CA75A5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30600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7C6015B-14EB-460D-8969-A6FF7E8923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08468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4E4E779-941C-4041-88B2-68CBBC12C1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58301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1EB1774-2DFB-4443-83D1-6D9DB1FA85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161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0826142-E348-4799-B371-4FAF09E40D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73785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E1E64-20FC-4D06-B2D9-D0477C9C9B6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3BCBD868-C8DE-4652-A18B-2A03E64463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59722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5882A2-37B3-4CA8-9793-FBC405D8667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0C4A105-4906-4EAB-9DFC-521AB0F3E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4534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29CA6-5BB0-4430-A3FD-9E6B29777C56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7F6F3C4B-0DDD-47B2-9957-FC4DC5ACA1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91109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1D4CE-86AF-45DA-8A9D-2B904CCC43F3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C803B9C8-C9C0-4F25-9AE5-7CDE02B3CA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47272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A69B2-E48D-40A4-A868-56192CA06198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CCD89DD-6802-4B8B-A6D3-1CCC4A17F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82931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035BE43-FE6B-49E6-AF1D-BA1C373742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19396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4EC3ABA-9086-46BE-8D53-8EC3AED652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2933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122612" y="762000"/>
            <a:ext cx="84436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Прихващане на изключения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3" descr="C:\Documents\Courses\OOP\OOP Images\exceptional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050" y="3250655"/>
            <a:ext cx="4208962" cy="31501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11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Изключенията в </a:t>
            </a:r>
            <a:r>
              <a:rPr lang="en-US" sz="3200" dirty="0"/>
              <a:t>.NET </a:t>
            </a:r>
            <a:r>
              <a:rPr lang="bg-BG" sz="3200" dirty="0"/>
              <a:t>са наследници на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Системните изключения наследяват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System.SystemException</a:t>
            </a:r>
            <a:endParaRPr lang="bg-BG" sz="3200" dirty="0"/>
          </a:p>
          <a:p>
            <a:pPr lvl="1">
              <a:lnSpc>
                <a:spcPct val="11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System.ArgumentException</a:t>
            </a:r>
          </a:p>
          <a:p>
            <a:pPr lvl="1">
              <a:lnSpc>
                <a:spcPct val="11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System.FormatException</a:t>
            </a:r>
          </a:p>
          <a:p>
            <a:pPr lvl="1">
              <a:lnSpc>
                <a:spcPct val="11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System.NullReferenceException</a:t>
            </a:r>
          </a:p>
          <a:p>
            <a:pPr lvl="1">
              <a:lnSpc>
                <a:spcPct val="11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</a:p>
          <a:p>
            <a:pPr lvl="1">
              <a:lnSpc>
                <a:spcPct val="11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System.StackOverflowException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Потребителските трябва да наследяват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изключения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527FC35-4F03-4C4F-95EA-D175EA427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2531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bg-BG" sz="3200" dirty="0"/>
              <a:t>Когато се прихваща изключение от даден клас, всички негови наследници (наследени изключения) също се прихващат:</a:t>
            </a:r>
            <a:endParaRPr lang="en-US" sz="32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8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8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8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Прихваща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ArithmeticException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и всички негови наследници</a:t>
            </a:r>
            <a:r>
              <a:rPr lang="en-US" sz="3000" dirty="0"/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DivideByZeroException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и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OverflowException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Прихващане на изключения</a:t>
            </a:r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84212" y="2381250"/>
            <a:ext cx="10439400" cy="2665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(System.ArithmeticException)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Handle the caught arithmetic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7890" name="Picture 2" descr="http://butterflywebsite.com/clipart/butterfly_net_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595" y="2523612"/>
            <a:ext cx="1744391" cy="1314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69FA1C9-A35C-45BC-A1DF-72FE17F25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2917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Открийте грешката</a:t>
            </a:r>
            <a:r>
              <a:rPr lang="en-US" dirty="0"/>
              <a:t>!</a:t>
            </a:r>
            <a:endParaRPr lang="bg-BG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608012" y="950178"/>
            <a:ext cx="10874717" cy="57554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Int32.Parse(str);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Console.WriteLine("Cannot parse the number!");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Console.WriteLine("Invalid integer number!");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(OverflowException)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number is too big to fit in Int32!");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078677" y="2012196"/>
            <a:ext cx="4062942" cy="527804"/>
          </a:xfrm>
          <a:prstGeom prst="wedgeRoundRectCallout">
            <a:avLst>
              <a:gd name="adj1" fmla="val -80795"/>
              <a:gd name="adj2" fmla="val 15300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Това трябва да е последно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365275" y="3739396"/>
            <a:ext cx="4062942" cy="527804"/>
          </a:xfrm>
          <a:prstGeom prst="wedgeRoundRectCallout">
            <a:avLst>
              <a:gd name="adj1" fmla="val -67371"/>
              <a:gd name="adj2" fmla="val -5571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Никога не се стига дотук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54640" y="4940300"/>
            <a:ext cx="4062942" cy="527804"/>
          </a:xfrm>
          <a:prstGeom prst="wedgeRoundRectCallout">
            <a:avLst>
              <a:gd name="adj1" fmla="val -67382"/>
              <a:gd name="adj2" fmla="val -6682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Никога не се стига дотук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7503B5AE-0569-44F1-946D-382C85586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233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Всички изключения, генерирани в</a:t>
            </a:r>
            <a:r>
              <a:rPr lang="en-US" sz="3200" dirty="0"/>
              <a:t> .NET </a:t>
            </a:r>
            <a:r>
              <a:rPr lang="bg-BG" sz="3200" dirty="0"/>
              <a:t>контролиран код наследяват класа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Неконтролираният код хвърля други изключения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За прихващане на абсолютно всички изключения</a:t>
            </a:r>
            <a:r>
              <a:rPr lang="en-US" sz="3200" dirty="0"/>
              <a:t> </a:t>
            </a:r>
            <a:r>
              <a:rPr lang="bg-BG" sz="3200" dirty="0"/>
              <a:t>използвайте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Прихващане на всички изключения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684212" y="3600033"/>
            <a:ext cx="107442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raise any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Handle the caught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3794" name="Picture 2" descr="http://www.agentcats.com/img/catchball1pic2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3856232"/>
            <a:ext cx="1929897" cy="1695622"/>
          </a:xfrm>
          <a:prstGeom prst="roundRect">
            <a:avLst>
              <a:gd name="adj" fmla="val 13197"/>
            </a:avLst>
          </a:prstGeom>
          <a:noFill/>
          <a:ln w="19050">
            <a:solidFill>
              <a:schemeClr val="tx1"/>
            </a:solidFill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9BC3F25-AC25-4B3A-BF04-B8EFF12F3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925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Конструкцията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800"/>
              </a:spcBef>
            </a:pPr>
            <a:r>
              <a:rPr lang="bg-BG" dirty="0"/>
              <a:t>Подсигурява изпълнението на даден блок във всички случаи</a:t>
            </a:r>
            <a:endParaRPr lang="en-US" dirty="0"/>
          </a:p>
          <a:p>
            <a:pPr lvl="1"/>
            <a:r>
              <a:rPr lang="bg-BG" dirty="0"/>
              <a:t>Независимо дали ще се генерира изключение в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</a:t>
            </a:r>
            <a:r>
              <a:rPr lang="bg-BG" dirty="0"/>
              <a:t>блока</a:t>
            </a:r>
            <a:endParaRPr lang="en-US" dirty="0"/>
          </a:p>
          <a:p>
            <a:r>
              <a:rPr lang="bg-BG" dirty="0"/>
              <a:t>Използва се за изпълнение на разчистващия код (например освобождаване на заделените в конструкцията ресурси)</a:t>
            </a:r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Конструкцията </a:t>
            </a:r>
            <a:r>
              <a:rPr lang="en-US"/>
              <a:t>Try-finally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813477"/>
            <a:ext cx="9765872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always execute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752F90C-85DD-490F-A03F-0E4AD0D0E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01528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itchFamily="49" charset="0"/>
                <a:cs typeface="Consolas" pitchFamily="49" charset="0"/>
              </a:rPr>
              <a:t>Try-finally – </a:t>
            </a:r>
            <a:r>
              <a:rPr lang="ru-RU">
                <a:latin typeface="Consolas" pitchFamily="49" charset="0"/>
                <a:cs typeface="Consolas" pitchFamily="49" charset="0"/>
              </a:rPr>
              <a:t>пример</a:t>
            </a:r>
            <a:endParaRPr lang="bg-BG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507868" y="990600"/>
            <a:ext cx="11173090" cy="57861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TestTryFinally()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Console.WriteLine("Code executed before try-finally.");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str = Console.ReadLine();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int.Parse(str);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Console.WriteLine("Parsing was successful.");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 // Exit from the current method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catch 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Console.WriteLine("Parsing failed!");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finally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Console.WriteLine("This cleanup code is always executed.");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Console.WriteLine("This code is after the try-finally block.");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5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68B3FC7-87CB-458F-A8BD-13991395C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387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 програмирането често се ползва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"Dispose"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шаблона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Така се подсигуряваме, че всички ресурси са коректно затворени</a:t>
            </a:r>
            <a:endParaRPr lang="en-US" sz="3000" dirty="0"/>
          </a:p>
          <a:p>
            <a:endParaRPr lang="en-US" sz="3400" dirty="0"/>
          </a:p>
          <a:p>
            <a:endParaRPr lang="en-US" dirty="0"/>
          </a:p>
          <a:p>
            <a:endParaRPr lang="en-US" sz="3400" dirty="0"/>
          </a:p>
          <a:p>
            <a:r>
              <a:rPr lang="bg-BG" sz="3200" dirty="0"/>
              <a:t>Същият ефект може да се постигне и чрез</a:t>
            </a:r>
            <a:r>
              <a:rPr lang="en-US" sz="3200" dirty="0"/>
              <a:t> 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3200" dirty="0"/>
              <a:t>" </a:t>
            </a:r>
            <a:r>
              <a:rPr lang="bg-BG" sz="3200" dirty="0"/>
              <a:t>израза в</a:t>
            </a:r>
            <a:r>
              <a:rPr lang="en-US" sz="3200" dirty="0"/>
              <a:t> C#: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Командата "</a:t>
            </a:r>
            <a:r>
              <a:rPr lang="en-US"/>
              <a:t>Using"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5153561"/>
            <a:ext cx="1066799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(&lt;resource&gt;)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Use the resource. It will be disposed (closed) at the end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404408"/>
            <a:ext cx="10667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 resource = AllocateResource();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Use the resource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finally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(resource != null) resource.Dispose();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FB38E1B-D676-47E6-9B8D-894DBCA5D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84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Чете и извежда текстов файл ред по ред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текстов файл </a:t>
            </a:r>
            <a:r>
              <a:rPr lang="en-US" dirty="0"/>
              <a:t>– </a:t>
            </a:r>
            <a:r>
              <a:rPr lang="bg-BG" dirty="0"/>
              <a:t>пример</a:t>
            </a:r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741362" y="1981200"/>
            <a:ext cx="10706100" cy="43396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reader = new StreamReader("somefile.txt");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(reader)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lineNumber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line = reader.ReadLine();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(line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lineNumber++;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Console.WriteLine("Line {0}: {1}", lineNumber,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line = reader.ReadLine();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034" name="Picture 2" descr="http://www.fotosearch.com/bthumb/UNC/UNC265/u13148705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133012" y="1828800"/>
            <a:ext cx="1314450" cy="1314450"/>
          </a:xfrm>
          <a:prstGeom prst="roundRect">
            <a:avLst>
              <a:gd name="adj" fmla="val 10461"/>
            </a:avLst>
          </a:prstGeom>
          <a:noFill/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AFC20F3-F331-4884-A7A8-D01051284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024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Изключенията </a:t>
            </a:r>
            <a:r>
              <a:rPr lang="bg-BG" dirty="0"/>
              <a:t>са гъвкав механизъм за обработка на грешки</a:t>
            </a:r>
            <a:r>
              <a:rPr lang="en-US" dirty="0"/>
              <a:t> </a:t>
            </a:r>
          </a:p>
          <a:p>
            <a:pPr lvl="1"/>
            <a:r>
              <a:rPr lang="bg-BG" dirty="0"/>
              <a:t>Позволяват грешките да бъдат прихванати на множество нива</a:t>
            </a:r>
            <a:endParaRPr lang="en-US" dirty="0"/>
          </a:p>
          <a:p>
            <a:pPr lvl="1"/>
            <a:r>
              <a:rPr lang="bg-BG" dirty="0"/>
              <a:t>Всеки </a:t>
            </a:r>
            <a:r>
              <a:rPr lang="bg-BG" dirty="0" err="1"/>
              <a:t>прихващач</a:t>
            </a:r>
            <a:r>
              <a:rPr lang="bg-BG" dirty="0"/>
              <a:t> на изключения обработва</a:t>
            </a:r>
            <a:br>
              <a:rPr lang="en-US" dirty="0"/>
            </a:br>
            <a:r>
              <a:rPr lang="bg-BG" dirty="0"/>
              <a:t>само грешки от даден тип (и подтиповете му</a:t>
            </a:r>
            <a:r>
              <a:rPr lang="en-US" dirty="0"/>
              <a:t>)</a:t>
            </a:r>
          </a:p>
          <a:p>
            <a:pPr lvl="2"/>
            <a:r>
              <a:rPr lang="bg-BG" dirty="0"/>
              <a:t>Другите типове грешки се обработват от други</a:t>
            </a:r>
            <a:br>
              <a:rPr lang="bg-BG" dirty="0"/>
            </a:br>
            <a:r>
              <a:rPr lang="bg-BG" dirty="0" err="1"/>
              <a:t>прихващачи</a:t>
            </a:r>
            <a:r>
              <a:rPr lang="bg-BG" dirty="0"/>
              <a:t> по-късно</a:t>
            </a:r>
            <a:endParaRPr lang="en-US" dirty="0"/>
          </a:p>
          <a:p>
            <a:pPr lvl="1"/>
            <a:r>
              <a:rPr lang="bg-BG" dirty="0"/>
              <a:t>Необработените изключения извеждат съобщения за грешка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Try-finally</a:t>
            </a:r>
            <a:r>
              <a:rPr lang="en-US" dirty="0"/>
              <a:t> </a:t>
            </a:r>
            <a:r>
              <a:rPr lang="bg-BG" dirty="0"/>
              <a:t>конструкцията гарантира, че даден блок с код ще се изпълни винаги (дори когато хвърлено изключение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3" y="2505442"/>
            <a:ext cx="3081421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7BF735B-A326-4F11-98A9-622CBA266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33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Прихващане на изключения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8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bg-BG" dirty="0"/>
              <a:t>Какво са изключенията</a:t>
            </a:r>
            <a:r>
              <a:rPr lang="en-US" dirty="0"/>
              <a:t>?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bg-BG" dirty="0"/>
              <a:t>Прихващане на изключения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bg-BG" dirty="0"/>
              <a:t>Класът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endParaRPr lang="en-US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bg-BG" dirty="0"/>
              <a:t>Свойства на изключенията</a:t>
            </a:r>
            <a:endParaRPr lang="en-US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bg-BG" dirty="0"/>
              <a:t>Йерархия на изключенията в</a:t>
            </a:r>
            <a:r>
              <a:rPr lang="en-US" dirty="0"/>
              <a:t> C#</a:t>
            </a:r>
            <a:endParaRPr lang="ru-RU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57B6775-C859-4B55-8865-8D53330FD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7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DB370BE-95B0-4112-B3FA-54BB7C422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3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Изключенията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</a:t>
            </a:r>
            <a:r>
              <a:rPr lang="en-US" dirty="0"/>
              <a:t> .NET Framework / Java </a:t>
            </a:r>
            <a:r>
              <a:rPr lang="bg-BG" dirty="0"/>
              <a:t>са класическа реализация на модела на изключенията в ООП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Предоставят мощен механизъм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централизирано прихващане на грешки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необичайни събития</a:t>
            </a:r>
          </a:p>
          <a:p>
            <a:pPr>
              <a:lnSpc>
                <a:spcPct val="100000"/>
              </a:lnSpc>
            </a:pPr>
            <a:r>
              <a:rPr lang="bg-BG" dirty="0"/>
              <a:t>Заменят процедурно-ориентирания подход, при който всяка функция връща код за грешка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Опростяват изграждането и поддръжката на кода</a:t>
            </a:r>
          </a:p>
          <a:p>
            <a:pPr>
              <a:lnSpc>
                <a:spcPct val="100000"/>
              </a:lnSpc>
            </a:pPr>
            <a:r>
              <a:rPr lang="bg-BG" dirty="0"/>
              <a:t>Позволяват проблематични ситуации да бъдат обработени на множество нива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изключенията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57175C5-9A26-4414-885B-F0120841F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578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В</a:t>
            </a:r>
            <a:r>
              <a:rPr lang="en-US" dirty="0"/>
              <a:t> C# </a:t>
            </a:r>
            <a:r>
              <a:rPr lang="bg-BG" dirty="0"/>
              <a:t>могат да бъдат прихванати чрез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конструкция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блоковете </a:t>
            </a:r>
            <a:r>
              <a:rPr lang="bg-BG" dirty="0"/>
              <a:t>могат да бъдат използвани многократно за обработка на различни типове изключения</a:t>
            </a:r>
            <a:endParaRPr lang="ru-RU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Прихващане на изключенията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2413" y="2438400"/>
            <a:ext cx="10944000" cy="2665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Вършим някаква работа, която може да породи изключение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Прихващаме хвърленото изключение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8" name="Picture 4" descr="C:\Documents\Courses\OOP\OOP Images\sticker,375x3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012" y="1816605"/>
            <a:ext cx="1295400" cy="124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E69BCAD8-EFFF-44BE-842D-364544CA1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2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Прихващане на изключения – пример</a:t>
            </a:r>
            <a:endParaRPr lang="bg-BG" dirty="0"/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831634" y="1144720"/>
            <a:ext cx="10544603" cy="5452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 = Console.ReadLine();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 entered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 Int32 number {0}.", s);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Console.WriteLine("Invalid integer number!");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(OverflowException)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number is too big to fit in Int32!");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alieneyes.files.wordpress.com/2008/04/explosion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446218"/>
            <a:ext cx="2365277" cy="1635930"/>
          </a:xfrm>
          <a:prstGeom prst="rect">
            <a:avLst/>
          </a:prstGeom>
          <a:noFill/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C3D280D-4353-41DB-8370-01C184F7D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8735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Изключенията в</a:t>
            </a:r>
            <a:r>
              <a:rPr lang="ru-RU" dirty="0"/>
              <a:t> </a:t>
            </a:r>
            <a:r>
              <a:rPr lang="en-US" dirty="0"/>
              <a:t>C# / </a:t>
            </a:r>
            <a:r>
              <a:rPr lang="ru-RU" dirty="0"/>
              <a:t>.NET </a:t>
            </a:r>
            <a:r>
              <a:rPr lang="bg-BG" dirty="0"/>
              <a:t>са обекти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dirty="0"/>
              <a:t> </a:t>
            </a:r>
            <a:r>
              <a:rPr lang="bg-BG" dirty="0"/>
              <a:t>е базов клас за всички изключения в</a:t>
            </a:r>
            <a:r>
              <a:rPr lang="en-US" dirty="0"/>
              <a:t> CLR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bg-BG" dirty="0"/>
              <a:t>Съдържа информация за причината на грешката / необичайната ситуация</a:t>
            </a:r>
            <a:endParaRPr lang="ru-RU" dirty="0"/>
          </a:p>
          <a:p>
            <a:pPr lvl="2">
              <a:lnSpc>
                <a:spcPct val="100000"/>
              </a:lnSpc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bg-BG" dirty="0"/>
              <a:t>текст, описващ изключението</a:t>
            </a:r>
            <a:endParaRPr lang="ru-RU" dirty="0"/>
          </a:p>
          <a:p>
            <a:pPr lvl="2">
              <a:lnSpc>
                <a:spcPct val="100000"/>
              </a:lnSpc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bg-BG" dirty="0"/>
              <a:t>снимка на стека в момента на хвърлянето на изключението</a:t>
            </a:r>
            <a:endParaRPr lang="ru-RU" dirty="0"/>
          </a:p>
          <a:p>
            <a:pPr lvl="2">
              <a:lnSpc>
                <a:spcPct val="100000"/>
              </a:lnSpc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InnerException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изключението, породило текущото (ако има)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Подобни са нещата и в </a:t>
            </a:r>
            <a:r>
              <a:rPr lang="en-US" dirty="0"/>
              <a:t>Java </a:t>
            </a:r>
            <a:r>
              <a:rPr lang="bg-BG" dirty="0"/>
              <a:t>и</a:t>
            </a:r>
            <a:r>
              <a:rPr lang="en-US" dirty="0"/>
              <a:t> PHP</a:t>
            </a:r>
            <a:endParaRPr lang="ru-RU" dirty="0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bg-BG" dirty="0"/>
              <a:t>Класът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02F8FC8-464A-48FE-BCF5-F458A316E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91677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/>
              <a:t>Свойства на изключенията – пример</a:t>
            </a:r>
            <a:endParaRPr lang="bg-BG" sz="3800" dirty="0"/>
          </a:p>
        </p:txBody>
      </p:sp>
      <p:sp>
        <p:nvSpPr>
          <p:cNvPr id="543748" name="Rectangle 4"/>
          <p:cNvSpPr>
            <a:spLocks noChangeArrowheads="1"/>
          </p:cNvSpPr>
          <p:nvPr/>
        </p:nvSpPr>
        <p:spPr bwMode="auto">
          <a:xfrm>
            <a:off x="719480" y="1074777"/>
            <a:ext cx="10749866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Exceptions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Example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static void CauseFormatException()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"an invalid number";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CauseFormatException();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(FormatException fe)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Console.Error.WriteLine("Exception: {0}\n{1}",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fe.Message, fe.StackTrace);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8B1E19B-CC3C-4C45-A4B9-49F24DC09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6559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bg-BG" sz="3200" dirty="0"/>
              <a:t>Свойството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дава кратко описание на проблема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bg-BG" sz="3200" dirty="0"/>
              <a:t>Свойството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е изключително полезно за откриване на причината, породила изключението</a:t>
            </a:r>
            <a:endParaRPr lang="en-US" sz="32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bg-BG" dirty="0"/>
              <a:t>Свойства на изключенията</a:t>
            </a:r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760412" y="3200400"/>
            <a:ext cx="10563647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 caught: Input string was not in a correct format.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System.Number.ParseInt32(String s, NumberStyles style, NumberFormatInfo info)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System.Int32.Parse(String 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ExceptionsTest.CauseFormatException() in c:\consoleapplication1\exceptionstest.cs:line 8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ExceptionsTest.Main(String[] args) in c:\consoleapplication1\exceptionstest.cs:line 15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F00D4D7-65B0-4CB1-A7D1-58B3B7272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9655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Изключенията в</a:t>
            </a:r>
            <a:r>
              <a:rPr lang="en-US" dirty="0"/>
              <a:t> .NET Framework </a:t>
            </a:r>
            <a:r>
              <a:rPr lang="bg-BG" dirty="0"/>
              <a:t>са организирани в йерархия</a:t>
            </a:r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bg-BG" dirty="0"/>
              <a:t>Йерархия на изключенията в </a:t>
            </a:r>
            <a:r>
              <a:rPr lang="en-US" dirty="0"/>
              <a:t>.NET</a:t>
            </a:r>
            <a:endParaRPr lang="bg-BG" dirty="0"/>
          </a:p>
        </p:txBody>
      </p:sp>
      <p:pic>
        <p:nvPicPr>
          <p:cNvPr id="549892" name="Picture 4" descr="Exceptions-Hierarch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9" t="-4600" r="-1981" b="-4447"/>
          <a:stretch>
            <a:fillRect/>
          </a:stretch>
        </p:blipFill>
        <p:spPr bwMode="auto">
          <a:xfrm>
            <a:off x="760412" y="2057400"/>
            <a:ext cx="10641210" cy="4343400"/>
          </a:xfrm>
          <a:prstGeom prst="roundRect">
            <a:avLst>
              <a:gd name="adj" fmla="val 4241"/>
            </a:avLst>
          </a:prstGeom>
          <a:solidFill>
            <a:schemeClr val="accent5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/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362884A-2499-4BAB-9692-2022A47F8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1611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7216</TotalTime>
  <Words>1636</Words>
  <Application>Microsoft Office PowerPoint</Application>
  <PresentationFormat>Custom</PresentationFormat>
  <Paragraphs>304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Какво са изключенията?</vt:lpstr>
      <vt:lpstr>Прихващане на изключенията</vt:lpstr>
      <vt:lpstr>Прихващане на изключения – пример</vt:lpstr>
      <vt:lpstr>Класът System.Exception</vt:lpstr>
      <vt:lpstr>Свойства на изключенията – пример</vt:lpstr>
      <vt:lpstr>Свойства на изключенията</vt:lpstr>
      <vt:lpstr>Йерархия на изключенията в .NET</vt:lpstr>
      <vt:lpstr>Типове изключения</vt:lpstr>
      <vt:lpstr>Прихващане на изключения</vt:lpstr>
      <vt:lpstr>Открийте грешката!</vt:lpstr>
      <vt:lpstr>Прихващане на всички изключения</vt:lpstr>
      <vt:lpstr>Конструкцията Try-finally</vt:lpstr>
      <vt:lpstr>Try-finally – пример</vt:lpstr>
      <vt:lpstr>Командата "Using"</vt:lpstr>
      <vt:lpstr>Четене на текстов файл – пример</vt:lpstr>
      <vt:lpstr>Обобщение</vt:lpstr>
      <vt:lpstr>Прихващане на изключения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Exception Handling</dc:title>
  <dc:subject>Software Development Course</dc:subject>
  <dc:creator>Software University Foundation</dc:creator>
  <cp:keywords>OOP; Exceptions; Exception Handling; programming; SoftUni; Software University; programming; software development; software engineering; course; Web development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2019-12-17T09:46:05Z</dcterms:modified>
  <cp:category>OOP;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