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510" r:id="rId3"/>
    <p:sldId id="511" r:id="rId4"/>
    <p:sldId id="479" r:id="rId5"/>
    <p:sldId id="481" r:id="rId6"/>
    <p:sldId id="482" r:id="rId7"/>
    <p:sldId id="484" r:id="rId8"/>
    <p:sldId id="485" r:id="rId9"/>
    <p:sldId id="486" r:id="rId10"/>
    <p:sldId id="487" r:id="rId11"/>
    <p:sldId id="488" r:id="rId12"/>
    <p:sldId id="490" r:id="rId13"/>
    <p:sldId id="491" r:id="rId14"/>
    <p:sldId id="492" r:id="rId15"/>
    <p:sldId id="493" r:id="rId16"/>
    <p:sldId id="494" r:id="rId17"/>
    <p:sldId id="509" r:id="rId18"/>
    <p:sldId id="512" r:id="rId19"/>
    <p:sldId id="51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685EF21-FE80-4425-9699-BE2D973B8F36}">
          <p14:sldIdLst>
            <p14:sldId id="510"/>
            <p14:sldId id="511"/>
          </p14:sldIdLst>
        </p14:section>
        <p14:section name="Streams" id="{6B3D5765-E681-4BF9-A0F9-0B9A51147301}">
          <p14:sldIdLst>
            <p14:sldId id="479"/>
            <p14:sldId id="481"/>
            <p14:sldId id="482"/>
          </p14:sldIdLst>
        </p14:section>
        <p14:section name="Readers and Writers" id="{6D8233D6-2CE6-4CBE-B8B9-5996C076A770}">
          <p14:sldIdLst>
            <p14:sldId id="484"/>
            <p14:sldId id="485"/>
            <p14:sldId id="486"/>
            <p14:sldId id="487"/>
            <p14:sldId id="488"/>
          </p14:sldIdLst>
        </p14:section>
        <p14:section name="File Stream" id="{E2D78DE8-8B78-436A-BB54-556304201698}">
          <p14:sldIdLst>
            <p14:sldId id="490"/>
            <p14:sldId id="491"/>
            <p14:sldId id="492"/>
            <p14:sldId id="493"/>
            <p14:sldId id="494"/>
          </p14:sldIdLst>
        </p14:section>
        <p14:section name="Conclusion" id="{994FDB80-CFEE-430C-A6DD-6BF54E0C514B}">
          <p14:sldIdLst>
            <p14:sldId id="509"/>
            <p14:sldId id="512"/>
            <p14:sldId id="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softuni.foundation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075E773-C9F8-4FCD-8ADD-21996FDF7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3749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525718A-C61D-4186-98EA-0501BCFA6F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6521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554A997-FB4D-4973-A10A-5374E2ED20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0175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FF9974-2806-444B-A1B9-AD4969D679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4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5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880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14C438BC-B483-4D96-BAC5-0F01F18C5756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12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6077346-4AFB-4AA5-976C-FAA7B799BB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9161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84BB1A29-A751-48FB-B432-F8C4EFEE1C77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C26C6D7-8E97-451C-B0CB-7185E799A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747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B4B4D5A-EB9C-43C1-92C9-80E77CA475E8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F9CD43A1-135B-4FA1-974C-7FF8769335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1875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A4C901C4-D3E0-4DDC-882B-7B0D85070CDC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15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1526BD5-72B5-4A3F-B0E8-F09E6346F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883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65B3B-E6E2-4525-8F2E-49AC8F612DB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C8DABC5-4DF5-469C-9529-6E52F46AC5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683281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D4CF0B9-963C-4F31-9362-934A81765A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4159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7.jpeg"/><Relationship Id="rId4" Type="http://schemas.openxmlformats.org/officeDocument/2006/relationships/image" Target="../media/image14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0626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Входно-изходни потоци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2" descr="https://encrypted-tbn0.gstatic.com/images?q=tbn:ANd9GcSaZB2T6_9l1YpBBLNYZNXa952tpje4TCY3f-BjwnGAq5aFS88M">
            <a:extLst>
              <a:ext uri="{FF2B5EF4-FFF2-40B4-BE49-F238E27FC236}">
                <a16:creationId xmlns:a16="http://schemas.microsoft.com/office/drawing/2014/main" id="{4C65D16E-6EC0-4018-AAC9-A22FAC171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2762630"/>
            <a:ext cx="4408695" cy="33022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05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ru-RU" noProof="1"/>
              <a:t>Запис на текста на файл наобратно – пример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1142243"/>
            <a:ext cx="10591800" cy="52445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using 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 reader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StreamReader("../../Program.cs")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using (var writer = new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StreamWriter("../../reversed.txt")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string line = reader.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nn-NO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for (int i = line.Length - 1; i &gt;= 0; i--)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line[i]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writer.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WriteLine()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  line = reader.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ReadLine()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F55B2D74-7588-4935-AFD7-646709339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0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потоци в </a:t>
            </a:r>
            <a:r>
              <a:rPr lang="en-US" dirty="0"/>
              <a:t>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1201412"/>
            <a:ext cx="7315200" cy="5123188"/>
          </a:xfrm>
          <a:prstGeom prst="roundRect">
            <a:avLst>
              <a:gd name="adj" fmla="val 6868"/>
            </a:avLst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5030118-E5D5-4012-B0FC-751C2773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3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695199" cy="5570355"/>
          </a:xfrm>
        </p:spPr>
        <p:txBody>
          <a:bodyPr/>
          <a:lstStyle/>
          <a:p>
            <a:pPr>
              <a:lnSpc>
                <a:spcPct val="93000"/>
              </a:lnSpc>
              <a:defRPr/>
            </a:pPr>
            <a:r>
              <a:rPr lang="bg-BG" altLang="en-US" noProof="1"/>
              <a:t>Базовият клас за всички потоци е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</a:p>
          <a:p>
            <a:pPr>
              <a:lnSpc>
                <a:spcPct val="93000"/>
              </a:lnSpc>
              <a:defRPr/>
            </a:pPr>
            <a:r>
              <a:rPr lang="bg-BG" altLang="en-US" noProof="1"/>
              <a:t>Той има</a:t>
            </a:r>
            <a:r>
              <a:rPr lang="en-US" altLang="en-US" noProof="1"/>
              <a:t> </a:t>
            </a:r>
            <a:r>
              <a:rPr lang="bg-BG" altLang="en-US" noProof="1">
                <a:solidFill>
                  <a:schemeClr val="tx2">
                    <a:lumMod val="75000"/>
                  </a:schemeClr>
                </a:solidFill>
              </a:rPr>
              <a:t>дефинирани методи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noProof="1"/>
              <a:t>за основните операции с потоци</a:t>
            </a:r>
            <a:endParaRPr lang="en-US" altLang="en-US" noProof="1"/>
          </a:p>
          <a:p>
            <a:pPr>
              <a:lnSpc>
                <a:spcPct val="93000"/>
              </a:lnSpc>
              <a:defRPr/>
            </a:pPr>
            <a:r>
              <a:rPr lang="bg-BG" altLang="en-US" noProof="1"/>
              <a:t>Някои потоци не поддържат </a:t>
            </a:r>
            <a:r>
              <a:rPr lang="bg-BG" altLang="en-US" noProof="1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altLang="en-US" noProof="1">
                <a:solidFill>
                  <a:schemeClr val="tx2">
                    <a:lumMod val="75000"/>
                  </a:schemeClr>
                </a:solidFill>
              </a:rPr>
              <a:t>запис или позициониране</a:t>
            </a:r>
            <a:endParaRPr lang="en-US" alt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3000"/>
              </a:lnSpc>
              <a:defRPr/>
            </a:pPr>
            <a:r>
              <a:rPr lang="bg-BG" altLang="en-US" dirty="0"/>
              <a:t>Затова има свойства</a:t>
            </a:r>
            <a:r>
              <a:rPr lang="en-US" altLang="en-US" dirty="0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CanRead</a:t>
            </a:r>
            <a:r>
              <a:rPr lang="en-US" altLang="en-US" noProof="1"/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CanWrite</a:t>
            </a:r>
            <a:r>
              <a:rPr lang="en-US" alt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noProof="1"/>
              <a:t>и</a:t>
            </a:r>
            <a:r>
              <a:rPr lang="en-US" altLang="en-US" noProof="1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CanSeek</a:t>
            </a:r>
            <a:endParaRPr lang="en-US" altLang="en-US" noProof="1"/>
          </a:p>
          <a:p>
            <a:pPr lvl="1">
              <a:lnSpc>
                <a:spcPct val="93000"/>
              </a:lnSpc>
              <a:defRPr/>
            </a:pPr>
            <a:r>
              <a:rPr lang="bg-BG" altLang="en-US" noProof="1"/>
              <a:t>Потоците, които поддържат позициониране имат свойства</a:t>
            </a:r>
            <a:r>
              <a:rPr lang="en-US" altLang="en-US" noProof="1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altLang="en-US" noProof="1"/>
              <a:t> </a:t>
            </a:r>
            <a:r>
              <a:rPr lang="bg-BG" altLang="en-US" noProof="1"/>
              <a:t>и</a:t>
            </a:r>
            <a:r>
              <a:rPr lang="en-US" altLang="en-US" noProof="1"/>
              <a:t>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/>
              <a:t>Класът </a:t>
            </a: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endParaRPr lang="bg-BG" alt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81EE934E-F227-4B9B-BCF5-DC5BDBF4F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23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Read(byte[] buffer, int offset, int count)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bg-BG" altLang="en-US" dirty="0"/>
              <a:t>Чете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bg-BG" altLang="en-US" dirty="0"/>
              <a:t> байта от входящия поток</a:t>
            </a:r>
            <a:r>
              <a:rPr lang="en-US" altLang="en-US" dirty="0"/>
              <a:t>, </a:t>
            </a:r>
            <a:r>
              <a:rPr lang="bg-BG" altLang="en-US" dirty="0"/>
              <a:t>започвайки от дадена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</a:t>
            </a:r>
            <a:r>
              <a:rPr lang="bg-BG" altLang="en-US" dirty="0"/>
              <a:t>позиция</a:t>
            </a:r>
            <a:endParaRPr lang="en-US" altLang="en-US" dirty="0"/>
          </a:p>
          <a:p>
            <a:pPr lvl="1">
              <a:lnSpc>
                <a:spcPct val="90000"/>
              </a:lnSpc>
              <a:defRPr/>
            </a:pPr>
            <a:r>
              <a:rPr lang="bg-BG" altLang="en-US" dirty="0"/>
              <a:t>Връща</a:t>
            </a:r>
            <a:r>
              <a:rPr lang="en-US" altLang="en-US" dirty="0"/>
              <a:t> </a:t>
            </a: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броя прочетени байтове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dirty="0"/>
              <a:t>или </a:t>
            </a:r>
            <a:r>
              <a:rPr lang="en-US" altLang="en-US" dirty="0"/>
              <a:t>0 </a:t>
            </a:r>
            <a:r>
              <a:rPr lang="bg-BG" altLang="en-US" dirty="0"/>
              <a:t>ако е достигнат края</a:t>
            </a:r>
          </a:p>
          <a:p>
            <a:pPr lvl="1">
              <a:lnSpc>
                <a:spcPct val="90000"/>
              </a:lnSpc>
              <a:defRPr/>
            </a:pPr>
            <a:r>
              <a:rPr lang="bg-BG" altLang="en-US" dirty="0"/>
              <a:t>Може да замръзне за неопределено време докато прочете поне </a:t>
            </a:r>
            <a:r>
              <a:rPr lang="en-US" altLang="en-US" dirty="0"/>
              <a:t>1 </a:t>
            </a:r>
            <a:r>
              <a:rPr lang="bg-BG" altLang="en-US" dirty="0"/>
              <a:t>байт</a:t>
            </a:r>
          </a:p>
          <a:p>
            <a:pPr lvl="1">
              <a:lnSpc>
                <a:spcPct val="90000"/>
              </a:lnSpc>
              <a:defRPr/>
            </a:pPr>
            <a:r>
              <a:rPr lang="bg-BG" altLang="en-US" dirty="0"/>
              <a:t>Може да прочете по-малко от обявения брой байтове</a:t>
            </a: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/>
              <a:t>Методи на</a:t>
            </a:r>
            <a:r>
              <a:rPr lang="en-US" altLang="en-US" dirty="0"/>
              <a:t> </a:t>
            </a:r>
            <a:r>
              <a:rPr lang="bg-BG" altLang="en-US" dirty="0"/>
              <a:t>класа </a:t>
            </a: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endParaRPr lang="bg-BG" altLang="en-US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5095181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5095180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427389"/>
              </p:ext>
            </p:extLst>
          </p:nvPr>
        </p:nvGraphicFramePr>
        <p:xfrm>
          <a:off x="1827212" y="5631754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6CE37D30-74A8-4AE1-BD79-6F31AD2D5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7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5" grpId="0" uiExpand="1" build="p"/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Write(byte[] buffer, int offset, int count)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bg-BG" altLang="en-US" dirty="0"/>
              <a:t>Записва поредица от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altLang="en-US" dirty="0"/>
              <a:t> </a:t>
            </a:r>
            <a:r>
              <a:rPr lang="bg-BG" altLang="en-US" dirty="0"/>
              <a:t>байта в изходящ поток</a:t>
            </a:r>
            <a:r>
              <a:rPr lang="en-US" altLang="en-US" dirty="0"/>
              <a:t>, </a:t>
            </a:r>
            <a:r>
              <a:rPr lang="bg-BG" altLang="en-US" dirty="0"/>
              <a:t>започвайки от дадена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en-US" altLang="en-US" dirty="0"/>
              <a:t> </a:t>
            </a:r>
            <a:r>
              <a:rPr lang="bg-BG" altLang="en-US" dirty="0"/>
              <a:t>позиция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bg-BG" altLang="en-US" dirty="0"/>
              <a:t>Може да замръзне за неопределено време, докато изпрати всички байтове по назначение</a:t>
            </a:r>
            <a:endParaRPr lang="bg-BG" altLang="en-US" sz="2600" dirty="0"/>
          </a:p>
          <a:p>
            <a:pPr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bg-BG" altLang="en-US" dirty="0"/>
              <a:t>Изпраща вътрешно буферираните данни към тяхното назначение</a:t>
            </a:r>
            <a:r>
              <a:rPr lang="en-US" altLang="en-US" dirty="0"/>
              <a:t> (</a:t>
            </a:r>
            <a:r>
              <a:rPr lang="bg-BG" altLang="en-US" dirty="0"/>
              <a:t>устройство за съхранение на данни, за вход/изход или друго</a:t>
            </a:r>
            <a:r>
              <a:rPr lang="en-US" altLang="en-US" dirty="0"/>
              <a:t>)</a:t>
            </a:r>
            <a:endParaRPr lang="bg-BG" altLang="en-US" dirty="0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/>
              <a:t>Методи на класа </a:t>
            </a:r>
            <a:r>
              <a:rPr lang="en-US" altLang="en-US" noProof="1">
                <a:latin typeface="Consolas" panose="020B0609020204030204" pitchFamily="49" charset="0"/>
                <a:cs typeface="Consolas" panose="020B0609020204030204" pitchFamily="49" charset="0"/>
              </a:rPr>
              <a:t>System.IO.Stream</a:t>
            </a:r>
            <a:r>
              <a:rPr lang="bg-BG" altLang="en-US" dirty="0"/>
              <a:t> (2)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6C31B651-D171-4BC3-B24D-2DE447C08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altLang="en-US" dirty="0"/>
              <a:t> </a:t>
            </a:r>
            <a:endParaRPr lang="en-US" altLang="en-US" dirty="0"/>
          </a:p>
          <a:p>
            <a:pPr lvl="1">
              <a:defRPr/>
            </a:pPr>
            <a:r>
              <a:rPr lang="bg-BG" altLang="en-US" dirty="0"/>
              <a:t>Извиква 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bg-BG" altLang="en-US" dirty="0"/>
              <a:t>Прекъсва връзката към устройството</a:t>
            </a:r>
            <a:endParaRPr lang="en-US" altLang="en-US" dirty="0"/>
          </a:p>
          <a:p>
            <a:pPr lvl="1">
              <a:defRPr/>
            </a:pPr>
            <a:r>
              <a:rPr lang="bg-BG" altLang="en-US" dirty="0"/>
              <a:t>Освобождава заетите ресурси</a:t>
            </a:r>
            <a:endParaRPr lang="bg-BG" altLang="en-US" dirty="0">
              <a:latin typeface="Courier New" panose="02070309020205020404" pitchFamily="49" charset="0"/>
            </a:endParaRPr>
          </a:p>
          <a:p>
            <a:pPr>
              <a:spcBef>
                <a:spcPct val="45000"/>
              </a:spcBef>
              <a:defRPr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SeekOrigin</a:t>
            </a:r>
            <a:r>
              <a:rPr lang="bg-BG" alt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bg-BG" altLang="en-US" dirty="0"/>
              <a:t> – премества позицията </a:t>
            </a:r>
            <a:r>
              <a:rPr lang="en-US" altLang="en-US" dirty="0"/>
              <a:t>(</a:t>
            </a:r>
            <a:r>
              <a:rPr lang="bg-BG" altLang="en-US" dirty="0"/>
              <a:t>ако това се поддържа като операция</a:t>
            </a:r>
            <a:r>
              <a:rPr lang="en-US" altLang="en-US" dirty="0"/>
              <a:t>) </a:t>
            </a:r>
            <a:r>
              <a:rPr lang="bg-BG" altLang="en-US" dirty="0"/>
              <a:t>с определено отместване спрямо началото, края или текущата позиция</a:t>
            </a:r>
            <a:endParaRPr lang="en-US" altLang="en-US" dirty="0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bg-BG" altLang="en-US" dirty="0"/>
              <a:t>Методи на класа </a:t>
            </a:r>
            <a:r>
              <a:rPr lang="en-US" altLang="en-US" noProof="1"/>
              <a:t>System.IO.Stream</a:t>
            </a:r>
            <a:r>
              <a:rPr lang="bg-BG" altLang="en-US" dirty="0"/>
              <a:t> (</a:t>
            </a:r>
            <a:r>
              <a:rPr lang="en-US" altLang="en-US" dirty="0"/>
              <a:t>3</a:t>
            </a:r>
            <a:r>
              <a:rPr lang="bg-BG" altLang="en-US" dirty="0"/>
              <a:t>)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83C1EFA-7437-4997-A4C1-FBDE211E9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1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Потоците </a:t>
            </a:r>
            <a:r>
              <a:rPr lang="bg-BG" sz="3200" dirty="0"/>
              <a:t>са подредени</a:t>
            </a:r>
            <a:r>
              <a:rPr lang="en-US" sz="3200" dirty="0"/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поредици от байтове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noProof="1"/>
              <a:t>Използват се за входно/изходни механизми</a:t>
            </a: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bg-BG" sz="3000" noProof="1"/>
              <a:t>Могат да са за четене, за запис или и за двете</a:t>
            </a:r>
            <a:endParaRPr lang="en-US" sz="3000" noProof="1"/>
          </a:p>
          <a:p>
            <a:pPr lvl="1">
              <a:lnSpc>
                <a:spcPct val="100000"/>
              </a:lnSpc>
            </a:pPr>
            <a:r>
              <a:rPr lang="bg-BG" sz="3000" noProof="1"/>
              <a:t>Може да са с различна природа</a:t>
            </a:r>
            <a:r>
              <a:rPr lang="en-US" sz="3000" noProof="1"/>
              <a:t> – </a:t>
            </a:r>
            <a:r>
              <a:rPr lang="bg-BG" sz="3000" noProof="1"/>
              <a:t>файл, мрежа, памет,</a:t>
            </a:r>
            <a:br>
              <a:rPr lang="bg-BG" sz="3000" noProof="1"/>
            </a:br>
            <a:r>
              <a:rPr lang="bg-BG" sz="3000" noProof="1"/>
              <a:t>устройство и т.н.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noProof="1"/>
              <a:t>Reader </a:t>
            </a:r>
            <a:r>
              <a:rPr lang="bg-BG" sz="3200" noProof="1"/>
              <a:t>и</a:t>
            </a:r>
            <a:r>
              <a:rPr lang="en-US" sz="3200" noProof="1"/>
              <a:t> writer </a:t>
            </a:r>
            <a:r>
              <a:rPr lang="bg-BG" sz="3200" noProof="1"/>
              <a:t>класовете улесняват работата с потоците чрез предоставяне на допълнителна функционалност</a:t>
            </a:r>
            <a:r>
              <a:rPr lang="en-US" sz="3200" noProof="1"/>
              <a:t> (</a:t>
            </a:r>
            <a:r>
              <a:rPr lang="bg-BG" sz="3200" noProof="1"/>
              <a:t>например четене на цели редове</a:t>
            </a:r>
            <a:r>
              <a:rPr lang="en-US" sz="3200" noProof="1"/>
              <a:t>)</a:t>
            </a:r>
          </a:p>
          <a:p>
            <a:pPr>
              <a:lnSpc>
                <a:spcPct val="100000"/>
              </a:lnSpc>
            </a:pPr>
            <a:r>
              <a:rPr lang="bg-BG" sz="3200" noProof="1"/>
              <a:t>Винаги затваряйте потоците чрез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using(…)</a:t>
            </a:r>
            <a:r>
              <a:rPr lang="en-US" sz="3200" b="1" noProof="1">
                <a:cs typeface="Consolas" panose="020B0609020204030204" pitchFamily="49" charset="0"/>
              </a:rPr>
              <a:t> </a:t>
            </a:r>
            <a:r>
              <a:rPr lang="bg-BG" sz="3200" noProof="1">
                <a:cs typeface="Consolas" panose="020B0609020204030204" pitchFamily="49" charset="0"/>
              </a:rPr>
              <a:t>или</a:t>
            </a:r>
            <a:r>
              <a:rPr lang="en-US" sz="3200" noProof="1"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</a:p>
          <a:p>
            <a:pPr lvl="1">
              <a:lnSpc>
                <a:spcPct val="100000"/>
              </a:lnSpc>
            </a:pPr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8566F-317B-466C-8F72-1732375B8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212" y="990600"/>
            <a:ext cx="2409460" cy="2061485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DCDA37C-3BAC-4548-BF0C-CD8AA4388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53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Входно-изходни потоци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72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7A532A-81FF-4801-834A-50E53BF18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72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bg-BG" dirty="0"/>
              <a:t>Какво са потоците</a:t>
            </a:r>
            <a:r>
              <a:rPr lang="en-US" dirty="0"/>
              <a:t>?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noProof="1"/>
              <a:t>Reader </a:t>
            </a:r>
            <a:r>
              <a:rPr lang="bg-BG" noProof="1"/>
              <a:t>и</a:t>
            </a:r>
            <a:r>
              <a:rPr lang="en-US" noProof="1"/>
              <a:t> Writer</a:t>
            </a:r>
            <a:r>
              <a:rPr lang="bg-BG" noProof="1"/>
              <a:t> класове</a:t>
            </a:r>
            <a:endParaRPr lang="en-US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bg-BG" dirty="0"/>
              <a:t>Типове потоци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File, Memory, Network </a:t>
            </a:r>
            <a:r>
              <a:rPr lang="bg-BG" dirty="0"/>
              <a:t>потоци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Crypto, </a:t>
            </a:r>
            <a:r>
              <a:rPr lang="en-US" noProof="1"/>
              <a:t>Gzip</a:t>
            </a:r>
            <a:r>
              <a:rPr lang="en-US" dirty="0"/>
              <a:t> </a:t>
            </a:r>
            <a:r>
              <a:rPr lang="bg-BG" dirty="0"/>
              <a:t>потоци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6C687E0-4392-4842-8A4C-796BF8214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Потоците </a:t>
            </a:r>
            <a:r>
              <a:rPr lang="bg-BG" dirty="0"/>
              <a:t>се използват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пренос на информация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Ние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отваряме поток</a:t>
            </a:r>
            <a:r>
              <a:rPr lang="en-US" dirty="0"/>
              <a:t> </a:t>
            </a:r>
            <a:r>
              <a:rPr lang="bg-BG" dirty="0"/>
              <a:t>за да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Прочетем</a:t>
            </a:r>
            <a:r>
              <a:rPr lang="en-US" dirty="0"/>
              <a:t> </a:t>
            </a:r>
            <a:r>
              <a:rPr lang="bg-BG" dirty="0"/>
              <a:t>данни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Запишем</a:t>
            </a:r>
            <a:r>
              <a:rPr lang="en-US" dirty="0"/>
              <a:t> </a:t>
            </a:r>
            <a:r>
              <a:rPr lang="bg-BG" dirty="0"/>
              <a:t>данни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поток</a:t>
            </a:r>
            <a:r>
              <a:rPr lang="en-US" dirty="0"/>
              <a:t>?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2184964" y="4191000"/>
            <a:ext cx="7818897" cy="1668515"/>
            <a:chOff x="2092267" y="3936298"/>
            <a:chExt cx="7818897" cy="166851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267" y="3958979"/>
              <a:ext cx="1944745" cy="161782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9472" y="3936298"/>
              <a:ext cx="1761692" cy="1668515"/>
            </a:xfrm>
            <a:prstGeom prst="rect">
              <a:avLst/>
            </a:prstGeom>
          </p:spPr>
        </p:pic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426082" y="4704961"/>
              <a:ext cx="3334319" cy="85424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marL="0" marR="0" lvl="0" indent="0" algn="ctr" defTabSz="1218987" rtl="0" eaLnBrk="1" fontAlgn="t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bg-BG" sz="3600" b="1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itchFamily="49" charset="0"/>
                  <a:ea typeface="+mn-ea"/>
                </a:rPr>
                <a:t>Поток</a:t>
              </a:r>
              <a:endParaRPr kumimoji="0" lang="bg-BG" sz="3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itchFamily="49" charset="0"/>
                <a:ea typeface="+mn-ea"/>
              </a:endParaRPr>
            </a:p>
          </p:txBody>
        </p:sp>
        <p:sp>
          <p:nvSpPr>
            <p:cNvPr id="2" name="Arrow: Right 1"/>
            <p:cNvSpPr/>
            <p:nvPr/>
          </p:nvSpPr>
          <p:spPr>
            <a:xfrm>
              <a:off x="4021684" y="4114800"/>
              <a:ext cx="4069254" cy="501303"/>
            </a:xfrm>
            <a:prstGeom prst="rightArrow">
              <a:avLst>
                <a:gd name="adj1" fmla="val 78290"/>
                <a:gd name="adj2" fmla="val 61316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1100 1001 1001</a:t>
              </a:r>
            </a:p>
          </p:txBody>
        </p:sp>
      </p:grp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F97A0003-E569-432B-A30C-EF51964BE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93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Потоците </a:t>
            </a:r>
            <a:r>
              <a:rPr lang="bg-BG" dirty="0"/>
              <a:t>са създадени за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r>
              <a:rPr lang="en-US" dirty="0"/>
              <a:t> (</a:t>
            </a:r>
            <a:r>
              <a:rPr lang="bg-BG" dirty="0"/>
              <a:t>четене и запис</a:t>
            </a:r>
            <a:r>
              <a:rPr lang="en-US" dirty="0"/>
              <a:t>) </a:t>
            </a:r>
            <a:r>
              <a:rPr lang="bg-BG" dirty="0"/>
              <a:t>на данни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Потоците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подредена последователност от байтове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Осигуряват последователен достъп до </a:t>
            </a:r>
            <a:r>
              <a:rPr lang="bg-BG"/>
              <a:t>своите елементи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Има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различни типове потоци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 разните типове данни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Достъп до файлове и мрежа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потоци в паметта и други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Потоците трябва да се отворят </a:t>
            </a:r>
            <a:r>
              <a:rPr lang="bg-BG" dirty="0"/>
              <a:t>преди употреба 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 се затворят </a:t>
            </a:r>
            <a:r>
              <a:rPr lang="bg-BG" dirty="0"/>
              <a:t>накрая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Основното за потоците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067AAF-66B4-4A69-92AE-95A46362C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02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90413" y="1211445"/>
            <a:ext cx="11804822" cy="557035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Position </a:t>
            </a:r>
            <a:r>
              <a:rPr lang="bg-BG" dirty="0"/>
              <a:t>е текущата позиция в потока</a:t>
            </a:r>
            <a:endParaRPr lang="en-US" dirty="0"/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Buffer</a:t>
            </a:r>
            <a:r>
              <a:rPr lang="en-US" dirty="0"/>
              <a:t> </a:t>
            </a:r>
            <a:r>
              <a:rPr lang="bg-BG" dirty="0"/>
              <a:t>пази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байта от потока от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текущата позиция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– пример</a:t>
            </a:r>
            <a:endParaRPr lang="bg-BG" dirty="0"/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4162" y="1971126"/>
            <a:ext cx="8686800" cy="1185798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2762" y="1971125"/>
            <a:ext cx="8167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8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7212" y="2507699"/>
          <a:ext cx="8108946" cy="496824"/>
        </p:xfrm>
        <a:graphic>
          <a:graphicData uri="http://schemas.openxmlformats.org/drawingml/2006/table">
            <a:tbl>
              <a:tblPr/>
              <a:tblGrid>
                <a:gridCol w="900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1163" y="-2261001"/>
            <a:ext cx="430999" cy="800100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3812" y="85238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2012" y="3284676"/>
            <a:ext cx="304800" cy="372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16230" y="3158983"/>
            <a:ext cx="1580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</a:t>
            </a: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276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3963" y="4114800"/>
            <a:ext cx="1378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Buffer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79788" y="4139137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48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898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217470"/>
              </p:ext>
            </p:extLst>
          </p:nvPr>
        </p:nvGraphicFramePr>
        <p:xfrm>
          <a:off x="9218612" y="4141196"/>
          <a:ext cx="1620158" cy="496824"/>
        </p:xfrm>
        <a:graphic>
          <a:graphicData uri="http://schemas.openxmlformats.org/drawingml/2006/table">
            <a:tbl>
              <a:tblPr/>
              <a:tblGrid>
                <a:gridCol w="81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1CF2FDB8-6924-4320-B9FE-C26D461B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1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Reader</a:t>
            </a:r>
            <a:r>
              <a:rPr lang="bg-BG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altLang="en-US" dirty="0"/>
              <a:t>и </a:t>
            </a:r>
            <a:r>
              <a:rPr lang="en-US" altLang="en-US" dirty="0">
                <a:solidFill>
                  <a:schemeClr val="tx2">
                    <a:lumMod val="75000"/>
                  </a:schemeClr>
                </a:solidFill>
              </a:rPr>
              <a:t>writer</a:t>
            </a:r>
            <a:r>
              <a:rPr lang="en-US" altLang="en-US" dirty="0"/>
              <a:t> </a:t>
            </a:r>
            <a:r>
              <a:rPr lang="bg-BG" altLang="en-US" dirty="0"/>
              <a:t>са класове, улесняващи работата с потоците</a:t>
            </a:r>
            <a:endParaRPr lang="en-US" altLang="en-US" dirty="0"/>
          </a:p>
          <a:p>
            <a:r>
              <a:rPr lang="bg-BG" dirty="0"/>
              <a:t>Има два типа потоци:</a:t>
            </a:r>
            <a:endParaRPr lang="en-US" dirty="0"/>
          </a:p>
          <a:p>
            <a:pPr lvl="1"/>
            <a:r>
              <a:rPr lang="bg-BG" dirty="0"/>
              <a:t>Текстово</a:t>
            </a:r>
            <a:r>
              <a:rPr lang="en-US" dirty="0"/>
              <a:t> </a:t>
            </a:r>
            <a:r>
              <a:rPr lang="bg-BG" dirty="0"/>
              <a:t>четене/запис</a:t>
            </a:r>
            <a:r>
              <a:rPr lang="en-US" dirty="0"/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StreamReader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StreamWriter</a:t>
            </a:r>
          </a:p>
          <a:p>
            <a:pPr lvl="2"/>
            <a:r>
              <a:rPr lang="bg-BG" noProof="1">
                <a:latin typeface="+mj-lt"/>
                <a:cs typeface="Consolas" panose="020B0609020204030204" pitchFamily="49" charset="0"/>
              </a:rPr>
              <a:t>Имат методи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.WriteLine()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(</a:t>
            </a:r>
            <a:r>
              <a:rPr lang="bg-BG" noProof="1">
                <a:latin typeface="+mj-lt"/>
                <a:cs typeface="Consolas" panose="020B0609020204030204" pitchFamily="49" charset="0"/>
              </a:rPr>
              <a:t>подобно на работата с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bg-BG" noProof="1"/>
              <a:t>Двоично четене/запис</a:t>
            </a:r>
            <a:r>
              <a:rPr lang="en-US" noProof="1"/>
              <a:t> –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BinaryReader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BinaryWriter</a:t>
            </a:r>
          </a:p>
          <a:p>
            <a:pPr lvl="2"/>
            <a:r>
              <a:rPr lang="bg-BG" noProof="1">
                <a:latin typeface="+mj-lt"/>
                <a:cs typeface="Consolas" panose="020B0609020204030204" pitchFamily="49" charset="0"/>
              </a:rPr>
              <a:t>Имат методи за работа с примитивни типове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–</a:t>
            </a:r>
            <a:r>
              <a:rPr lang="en-US" b="1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.ReadInt32()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.ReadBoolean()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WriteChar()</a:t>
            </a:r>
            <a:r>
              <a:rPr lang="bg-BG" noProof="1">
                <a:latin typeface="+mj-lt"/>
                <a:cs typeface="Consolas" panose="020B0609020204030204" pitchFamily="49" charset="0"/>
              </a:rPr>
              <a:t> и т.н.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Reader </a:t>
            </a:r>
            <a:r>
              <a:rPr lang="bg-BG" noProof="1"/>
              <a:t>и</a:t>
            </a:r>
            <a:r>
              <a:rPr lang="en-US" noProof="1"/>
              <a:t> Writer</a:t>
            </a:r>
            <a:r>
              <a:rPr lang="bg-BG" noProof="1"/>
              <a:t> класове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06E134CB-87A5-4AC2-8614-8B9EAC7E2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Прочетете цялото съдържание на</a:t>
            </a:r>
            <a:r>
              <a:rPr lang="en-US" dirty="0"/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Program.cs </a:t>
            </a:r>
            <a:r>
              <a:rPr lang="bg-BG" dirty="0"/>
              <a:t>файла</a:t>
            </a:r>
            <a:endParaRPr lang="en-US" dirty="0"/>
          </a:p>
          <a:p>
            <a:r>
              <a:rPr lang="bg-BG" dirty="0"/>
              <a:t>Отпечатайте го на конзолата с номера на редове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Четене на файл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31812" y="3352800"/>
            <a:ext cx="5029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using System;</a:t>
            </a:r>
          </a:p>
          <a:p>
            <a:r>
              <a:rPr lang="en-US" sz="2800" dirty="0"/>
              <a:t>using System.IO;</a:t>
            </a:r>
          </a:p>
          <a:p>
            <a:endParaRPr lang="en-US" sz="2800" dirty="0"/>
          </a:p>
          <a:p>
            <a:r>
              <a:rPr lang="en-US" sz="2800" dirty="0"/>
              <a:t>class Program</a:t>
            </a:r>
          </a:p>
          <a:p>
            <a:r>
              <a:rPr lang="en-US" sz="2800" dirty="0"/>
              <a:t>{</a:t>
            </a:r>
            <a:endParaRPr lang="bg-BG" sz="3200" b="0" dirty="0">
              <a:effectLst/>
            </a:endParaRPr>
          </a:p>
        </p:txBody>
      </p:sp>
      <p:sp>
        <p:nvSpPr>
          <p:cNvPr id="9" name="Arrow: Right 8"/>
          <p:cNvSpPr/>
          <p:nvPr/>
        </p:nvSpPr>
        <p:spPr>
          <a:xfrm>
            <a:off x="5762337" y="4234272"/>
            <a:ext cx="685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649462" y="3352800"/>
            <a:ext cx="5029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fontAlgn="t"/>
            <a:r>
              <a:rPr lang="en-US" sz="2800" dirty="0">
                <a:effectLst/>
              </a:rPr>
              <a:t>Line 1: using System;</a:t>
            </a:r>
          </a:p>
          <a:p>
            <a:pPr fontAlgn="t"/>
            <a:r>
              <a:rPr lang="en-US" sz="2800" dirty="0">
                <a:effectLst/>
              </a:rPr>
              <a:t>Line 2: using System.IO;</a:t>
            </a:r>
          </a:p>
          <a:p>
            <a:pPr fontAlgn="t"/>
            <a:r>
              <a:rPr lang="en-US" sz="2800" dirty="0">
                <a:effectLst/>
              </a:rPr>
              <a:t>Line 3:</a:t>
            </a:r>
          </a:p>
          <a:p>
            <a:pPr fontAlgn="t"/>
            <a:r>
              <a:rPr lang="en-US" sz="2800" dirty="0">
                <a:effectLst/>
              </a:rPr>
              <a:t>Line 4: class Program</a:t>
            </a:r>
          </a:p>
          <a:p>
            <a:pPr fontAlgn="t"/>
            <a:r>
              <a:rPr lang="en-US" sz="2800" dirty="0">
                <a:effectLst/>
              </a:rPr>
              <a:t>Line 5: {</a:t>
            </a:r>
            <a:endParaRPr lang="bg-BG" sz="2800" b="0" dirty="0">
              <a:effectLst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2B1179D-DD9D-42C5-8CF3-F2C676AF2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Четене на файл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1201" y="1136246"/>
            <a:ext cx="11539622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StreamReader</a:t>
            </a:r>
            <a:r>
              <a:rPr lang="en-US" sz="2800" noProof="0" dirty="0"/>
              <a:t> reader = new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StreamReader("somefile.txt");</a:t>
            </a:r>
          </a:p>
          <a:p>
            <a:r>
              <a:rPr lang="en-US" sz="2800" noProof="0" dirty="0"/>
              <a:t>using (reader)</a:t>
            </a:r>
          </a:p>
          <a:p>
            <a:r>
              <a:rPr lang="en-US" sz="2800" noProof="0" dirty="0"/>
              <a:t>{</a:t>
            </a:r>
          </a:p>
          <a:p>
            <a:r>
              <a:rPr lang="en-US" sz="2800" noProof="0" dirty="0"/>
              <a:t>  </a:t>
            </a:r>
            <a:r>
              <a:rPr lang="en-US" sz="2800" dirty="0"/>
              <a:t>int</a:t>
            </a:r>
            <a:r>
              <a:rPr lang="en-US" sz="2800" noProof="0" dirty="0"/>
              <a:t> </a:t>
            </a:r>
            <a:r>
              <a:rPr lang="en-US" sz="2800" dirty="0"/>
              <a:t>lineNumber</a:t>
            </a:r>
            <a:r>
              <a:rPr lang="en-US" sz="2800" noProof="0" dirty="0"/>
              <a:t> = 0;</a:t>
            </a:r>
          </a:p>
          <a:p>
            <a:r>
              <a:rPr lang="en-US" sz="2800" noProof="0" dirty="0"/>
              <a:t>  string line = </a:t>
            </a:r>
            <a:r>
              <a:rPr lang="en-US" sz="2800" dirty="0"/>
              <a:t>reader.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ReadLine()</a:t>
            </a:r>
            <a:r>
              <a:rPr lang="en-US" sz="2800" dirty="0"/>
              <a:t>;</a:t>
            </a:r>
          </a:p>
          <a:p>
            <a:r>
              <a:rPr lang="en-US" sz="2800" noProof="0" dirty="0"/>
              <a:t>  while (line != null)</a:t>
            </a:r>
          </a:p>
          <a:p>
            <a:r>
              <a:rPr lang="en-US" sz="2800" noProof="0" dirty="0"/>
              <a:t>  {</a:t>
            </a:r>
          </a:p>
          <a:p>
            <a:r>
              <a:rPr lang="en-US" sz="2800" noProof="0" dirty="0"/>
              <a:t>    </a:t>
            </a:r>
            <a:r>
              <a:rPr lang="en-US" sz="2800" dirty="0" err="1"/>
              <a:t>lineNumber</a:t>
            </a:r>
            <a:r>
              <a:rPr lang="en-US" sz="2800" dirty="0"/>
              <a:t>++</a:t>
            </a:r>
            <a:r>
              <a:rPr lang="en-US" sz="2800" noProof="0" dirty="0"/>
              <a:t>;</a:t>
            </a:r>
          </a:p>
          <a:p>
            <a:r>
              <a:rPr lang="en-US" sz="2800" noProof="0" dirty="0"/>
              <a:t>    </a:t>
            </a:r>
            <a:r>
              <a:rPr lang="en-US" sz="2800" dirty="0" err="1"/>
              <a:t>Console.WriteLine</a:t>
            </a:r>
            <a:r>
              <a:rPr lang="en-US" sz="2800" noProof="0" dirty="0"/>
              <a:t>("Line {0}: {1}", </a:t>
            </a:r>
            <a:r>
              <a:rPr lang="en-US" sz="2800" dirty="0" err="1"/>
              <a:t>lineNumber</a:t>
            </a:r>
            <a:r>
              <a:rPr lang="en-US" sz="2800" noProof="0" dirty="0"/>
              <a:t>, line);</a:t>
            </a:r>
          </a:p>
          <a:p>
            <a:r>
              <a:rPr lang="en-US" sz="2800" noProof="0" dirty="0"/>
              <a:t>    line = </a:t>
            </a:r>
            <a:r>
              <a:rPr lang="en-US" sz="2800" dirty="0"/>
              <a:t>reader.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ReadLine()</a:t>
            </a:r>
            <a:r>
              <a:rPr lang="en-US" sz="2800" noProof="0" dirty="0"/>
              <a:t>;</a:t>
            </a:r>
          </a:p>
          <a:p>
            <a:r>
              <a:rPr lang="en-US" sz="2800" noProof="0" dirty="0"/>
              <a:t>  }</a:t>
            </a:r>
          </a:p>
          <a:p>
            <a:r>
              <a:rPr lang="en-US" sz="2800" noProof="0" dirty="0"/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67088F0-FD11-4082-B2B6-EBA7B6FF6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2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bg-BG" dirty="0"/>
              <a:t>Прочетете вашия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Program.cs</a:t>
            </a:r>
            <a:r>
              <a:rPr lang="en-US" dirty="0"/>
              <a:t> </a:t>
            </a:r>
            <a:r>
              <a:rPr lang="bg-BG" dirty="0"/>
              <a:t>файл</a:t>
            </a:r>
            <a:r>
              <a:rPr lang="en-US" dirty="0"/>
              <a:t> </a:t>
            </a:r>
          </a:p>
          <a:p>
            <a:r>
              <a:rPr lang="bg-BG" dirty="0"/>
              <a:t>Обърнете на обратно всеки негов ред</a:t>
            </a:r>
            <a:endParaRPr lang="en-US" dirty="0"/>
          </a:p>
          <a:p>
            <a:r>
              <a:rPr lang="bg-BG" dirty="0"/>
              <a:t>Запишете резултата в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reversed.txt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Запис във файл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5777" y="3849542"/>
            <a:ext cx="10744436" cy="1941658"/>
            <a:chOff x="227787" y="4202256"/>
            <a:chExt cx="11222832" cy="1941658"/>
          </a:xfrm>
        </p:grpSpPr>
        <p:sp>
          <p:nvSpPr>
            <p:cNvPr id="17" name="Arrow: Right 16"/>
            <p:cNvSpPr/>
            <p:nvPr/>
          </p:nvSpPr>
          <p:spPr>
            <a:xfrm>
              <a:off x="5496303" y="4848514"/>
              <a:ext cx="685800" cy="609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2800"/>
            </a:p>
          </p:txBody>
        </p:sp>
        <p:sp>
          <p:nvSpPr>
            <p:cNvPr id="22" name="Text Placeholder 5"/>
            <p:cNvSpPr txBox="1">
              <a:spLocks/>
            </p:cNvSpPr>
            <p:nvPr/>
          </p:nvSpPr>
          <p:spPr>
            <a:xfrm>
              <a:off x="227787" y="4202256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r>
                <a:rPr lang="en-US" sz="2800" dirty="0"/>
                <a:t>using System.IO;</a:t>
              </a:r>
            </a:p>
            <a:p>
              <a:endParaRPr lang="en-US" sz="2800" dirty="0"/>
            </a:p>
            <a:p>
              <a:r>
                <a:rPr lang="en-US" sz="2800" dirty="0"/>
                <a:t>class Program</a:t>
              </a:r>
            </a:p>
            <a:p>
              <a:r>
                <a:rPr lang="en-US" sz="2800" dirty="0"/>
                <a:t>{</a:t>
              </a:r>
              <a:endParaRPr lang="bg-BG" sz="3200" b="0" dirty="0">
                <a:effectLst/>
              </a:endParaRP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6562241" y="4202256"/>
              <a:ext cx="4888378" cy="194165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lvl1pPr inden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b="1" noProof="1" smtClean="0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defRPr>
              </a:lvl1pPr>
              <a:lvl2pPr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/>
              </a:lvl2pPr>
              <a:lvl3pPr marL="914240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/>
              </a:lvl3pPr>
              <a:lvl4pPr marL="1218987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/>
              </a:lvl4pPr>
              <a:lvl5pPr marL="1523733" indent="-231606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/>
              </a:lvl5pPr>
              <a:lvl6pPr marL="182848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6pPr>
              <a:lvl7pPr marL="2133227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/>
              </a:lvl7pPr>
              <a:lvl8pPr marL="2437972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8pPr>
              <a:lvl9pPr marL="2742720" indent="-231606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baseline="0"/>
              </a:lvl9pPr>
            </a:lstStyle>
            <a:p>
              <a:pPr fontAlgn="t"/>
              <a:r>
                <a:rPr lang="en-GB" sz="2800" noProof="0" dirty="0">
                  <a:effectLst/>
                </a:rPr>
                <a:t>;</a:t>
              </a:r>
              <a:r>
                <a:rPr lang="en-GB" sz="2800" dirty="0" err="1">
                  <a:effectLst/>
                </a:rPr>
                <a:t>OI.metsyS</a:t>
              </a:r>
              <a:r>
                <a:rPr lang="en-GB" sz="2800" noProof="0" dirty="0">
                  <a:effectLst/>
                </a:rPr>
                <a:t> </a:t>
              </a:r>
              <a:r>
                <a:rPr lang="en-GB" sz="2800" dirty="0" err="1">
                  <a:effectLst/>
                </a:rPr>
                <a:t>gnisu</a:t>
              </a:r>
              <a:endParaRPr lang="en-GB" sz="2800" dirty="0">
                <a:effectLst/>
              </a:endParaRPr>
            </a:p>
            <a:p>
              <a:pPr fontAlgn="t"/>
              <a:endParaRPr lang="en-GB" sz="2800" noProof="0" dirty="0">
                <a:effectLst/>
              </a:endParaRPr>
            </a:p>
            <a:p>
              <a:pPr fontAlgn="t"/>
              <a:r>
                <a:rPr lang="en-GB" sz="2800" dirty="0">
                  <a:effectLst/>
                </a:rPr>
                <a:t>margorP</a:t>
              </a:r>
              <a:r>
                <a:rPr lang="en-GB" sz="2800" noProof="0" dirty="0">
                  <a:effectLst/>
                </a:rPr>
                <a:t> </a:t>
              </a:r>
              <a:r>
                <a:rPr lang="en-GB" sz="2800" dirty="0" err="1">
                  <a:effectLst/>
                </a:rPr>
                <a:t>ssalc</a:t>
              </a:r>
              <a:endParaRPr lang="en-GB" sz="2800" dirty="0">
                <a:effectLst/>
              </a:endParaRPr>
            </a:p>
            <a:p>
              <a:pPr fontAlgn="t"/>
              <a:r>
                <a:rPr lang="en-GB" sz="2800" noProof="0" dirty="0">
                  <a:effectLst/>
                </a:rPr>
                <a:t>{</a:t>
              </a:r>
            </a:p>
          </p:txBody>
        </p:sp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2D09539-DE06-41CD-BEEB-A2462ABA8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7219</TotalTime>
  <Words>1211</Words>
  <Application>Microsoft Office PowerPoint</Application>
  <PresentationFormat>Custom</PresentationFormat>
  <Paragraphs>216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PowerPoint Presentation</vt:lpstr>
      <vt:lpstr>Съдържание</vt:lpstr>
      <vt:lpstr>Какво е поток?</vt:lpstr>
      <vt:lpstr>Основното за потоците</vt:lpstr>
      <vt:lpstr>Поток – пример</vt:lpstr>
      <vt:lpstr>Reader и Writer класове</vt:lpstr>
      <vt:lpstr>Задача: Четене на файл</vt:lpstr>
      <vt:lpstr>Решение: Четене на файл</vt:lpstr>
      <vt:lpstr>Задача: Запис във файл</vt:lpstr>
      <vt:lpstr>Запис на текста на файл наобратно – пример</vt:lpstr>
      <vt:lpstr>Типове потоци в .NET</vt:lpstr>
      <vt:lpstr>Класът System.IO.Stream</vt:lpstr>
      <vt:lpstr>Методи на класа System.IO.Stream</vt:lpstr>
      <vt:lpstr>Методи на класа System.IO.Stream (2)</vt:lpstr>
      <vt:lpstr>Методи на класа System.IO.Stream (3)</vt:lpstr>
      <vt:lpstr>Обобщение</vt:lpstr>
      <vt:lpstr>Входно-изходни потоци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C#; programming; course; SoftUni; Software University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2019-12-17T09:48:34Z</dcterms:modified>
  <cp:category>programming; software engineering;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