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586" r:id="rId3"/>
    <p:sldId id="587" r:id="rId4"/>
    <p:sldId id="547" r:id="rId5"/>
    <p:sldId id="548" r:id="rId6"/>
    <p:sldId id="552" r:id="rId7"/>
    <p:sldId id="554" r:id="rId8"/>
    <p:sldId id="555" r:id="rId9"/>
    <p:sldId id="559" r:id="rId10"/>
    <p:sldId id="556" r:id="rId11"/>
    <p:sldId id="560" r:id="rId12"/>
    <p:sldId id="585" r:id="rId13"/>
    <p:sldId id="557" r:id="rId14"/>
    <p:sldId id="561" r:id="rId15"/>
    <p:sldId id="588" r:id="rId16"/>
    <p:sldId id="589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BC8116-F391-489A-BF39-CF12A801842C}">
          <p14:sldIdLst>
            <p14:sldId id="586"/>
            <p14:sldId id="587"/>
          </p14:sldIdLst>
        </p14:section>
        <p14:section name="Какво са шаблоните в проектирането" id="{22E7E89B-116D-4994-9270-CD5480320301}">
          <p14:sldIdLst>
            <p14:sldId id="547"/>
            <p14:sldId id="548"/>
            <p14:sldId id="552"/>
          </p14:sldIdLst>
        </p14:section>
        <p14:section name="Шаблони при създаването" id="{9E22350C-90C5-4856-A64D-0F3BA19A3C8C}">
          <p14:sldIdLst>
            <p14:sldId id="554"/>
            <p14:sldId id="555"/>
            <p14:sldId id="559"/>
            <p14:sldId id="556"/>
            <p14:sldId id="560"/>
            <p14:sldId id="585"/>
            <p14:sldId id="557"/>
            <p14:sldId id="561"/>
          </p14:sldIdLst>
        </p14:section>
        <p14:section name="Conclusion" id="{79ABF460-A6AA-4E28-BA79-235C3079F861}">
          <p14:sldIdLst>
            <p14:sldId id="588"/>
            <p14:sldId id="58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0658520-5E51-4FC0-B24D-1C0974019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490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AB3543-DF87-45E7-8FB6-7EC811079C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122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66F37D5-EF53-4E8B-8964-CAB3693C62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277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6FA45A-1FAE-4A00-A580-1506779E15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153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C95EEDA-8655-48DF-BAAF-1EA461C88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7628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EFF4226-E1B2-4689-8C19-3A93D76D9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1052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factory_meth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4.jpeg"/><Relationship Id="rId4" Type="http://schemas.openxmlformats.org/officeDocument/2006/relationships/image" Target="../media/image2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mazon.com/Design-Patterns-Elements-Reusable-Object-Oriented/dp/020163361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Singleton_patter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ctory_(object-oriented_programming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979612" y="567617"/>
            <a:ext cx="9586699" cy="1476352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Шаблони </a:t>
            </a:r>
            <a:r>
              <a:rPr lang="bg-BG" dirty="0"/>
              <a:t>за проектиране</a:t>
            </a:r>
            <a:br>
              <a:rPr lang="en-US" dirty="0"/>
            </a:br>
            <a:r>
              <a:rPr lang="ru-RU" dirty="0"/>
              <a:t> </a:t>
            </a:r>
            <a:r>
              <a:rPr lang="bg-BG" dirty="0"/>
              <a:t>при </a:t>
            </a:r>
            <a:r>
              <a:rPr lang="ru-RU" dirty="0"/>
              <a:t>създаване на обекти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55877" y="3582469"/>
            <a:ext cx="4110434" cy="2720355"/>
            <a:chOff x="7896134" y="4151656"/>
            <a:chExt cx="3429000" cy="1905000"/>
          </a:xfrm>
        </p:grpSpPr>
        <p:pic>
          <p:nvPicPr>
            <p:cNvPr id="15" name="Picture 2" descr="http://www.countwordula.com/pix/strange_attractors-0086.jp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134" y="4151656"/>
              <a:ext cx="3429000" cy="1905000"/>
            </a:xfrm>
            <a:prstGeom prst="roundRect">
              <a:avLst>
                <a:gd name="adj" fmla="val 12195"/>
              </a:avLst>
            </a:prstGeom>
            <a:ln w="57150"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  <a:softEdge rad="38100"/>
            </a:effectLst>
          </p:spPr>
        </p:pic>
        <p:pic>
          <p:nvPicPr>
            <p:cNvPr id="16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203" y="4407887"/>
              <a:ext cx="1188682" cy="1138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881" y="4631463"/>
              <a:ext cx="899141" cy="86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10" cstate="screen">
              <a:duotone>
                <a:prstClr val="black"/>
                <a:schemeClr val="accent3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9659" y="4260491"/>
              <a:ext cx="1070910" cy="102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11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92" y="4664168"/>
              <a:ext cx="742547" cy="711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12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1259" y="4239033"/>
              <a:ext cx="605711" cy="58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4574A4A1-9D64-42CC-9239-E2BE4AEC5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12" y="2228116"/>
            <a:ext cx="11186899" cy="819884"/>
          </a:xfrm>
        </p:spPr>
        <p:txBody>
          <a:bodyPr>
            <a:normAutofit/>
          </a:bodyPr>
          <a:lstStyle/>
          <a:p>
            <a:r>
              <a:rPr lang="en-US" dirty="0"/>
              <a:t>(Creational Design Patterns)</a:t>
            </a:r>
          </a:p>
        </p:txBody>
      </p:sp>
    </p:spTree>
    <p:extLst>
      <p:ext uri="{BB962C8B-B14F-4D97-AF65-F5344CB8AC3E}">
        <p14:creationId xmlns:p14="http://schemas.microsoft.com/office/powerpoint/2010/main" val="343980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– </a:t>
            </a:r>
            <a:r>
              <a:rPr lang="ru-RU"/>
              <a:t>пример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71624" y="1066800"/>
            <a:ext cx="1089478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Complex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double real;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double imaginary;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static Complex FromPolarFactory(double modulus, double angle)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new Complex(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modulus * Math.Cos(angle), modulus * Math.Sin(angle));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Complex(double real, double imaginary)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this.real = real;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this.imaginary = imaginary;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 complexNum = Complex.FromPolarFactory(1, Math.PI / 3);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83003EA-735A-4042-8E21-1F1BA505B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Factory </a:t>
            </a:r>
            <a:r>
              <a:rPr lang="bg-BG" dirty="0"/>
              <a:t>шаблоните може да имат много варианти</a:t>
            </a:r>
            <a:endParaRPr lang="en-US" dirty="0"/>
          </a:p>
          <a:p>
            <a:pPr lvl="1"/>
            <a:r>
              <a:rPr lang="bg-BG" dirty="0"/>
              <a:t>Статични </a:t>
            </a:r>
            <a:r>
              <a:rPr lang="en-US" dirty="0"/>
              <a:t>/ </a:t>
            </a:r>
            <a:r>
              <a:rPr lang="bg-BG" dirty="0"/>
              <a:t>нестатични методи за създаване на продукти</a:t>
            </a:r>
            <a:endParaRPr lang="en-US" dirty="0"/>
          </a:p>
          <a:p>
            <a:pPr lvl="1"/>
            <a:r>
              <a:rPr lang="bg-BG" dirty="0"/>
              <a:t>Връщащи класа на продукта или негов наследник</a:t>
            </a:r>
            <a:endParaRPr lang="en-US" dirty="0"/>
          </a:p>
          <a:p>
            <a:pPr lvl="1"/>
            <a:r>
              <a:rPr lang="en-US" dirty="0"/>
              <a:t>Factory </a:t>
            </a:r>
            <a:r>
              <a:rPr lang="bg-BG" dirty="0"/>
              <a:t>във или извън класа на продукта</a:t>
            </a:r>
            <a:endParaRPr lang="en-US" dirty="0"/>
          </a:p>
          <a:p>
            <a:r>
              <a:rPr lang="bg-BG" dirty="0"/>
              <a:t>Например</a:t>
            </a:r>
            <a:r>
              <a:rPr lang="en-US" dirty="0"/>
              <a:t>:</a:t>
            </a:r>
          </a:p>
          <a:p>
            <a:pPr lvl="1"/>
            <a:r>
              <a:rPr lang="bg-BG" b="1" noProof="1">
                <a:latin typeface="Consolas" panose="020B0609020204030204" pitchFamily="49" charset="0"/>
                <a:cs typeface="Consolas" panose="020B0609020204030204" pitchFamily="49" charset="0"/>
              </a:rPr>
              <a:t>Клас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en-US" dirty="0"/>
              <a:t> – </a:t>
            </a:r>
            <a:r>
              <a:rPr lang="bg-BG" dirty="0"/>
              <a:t>съдържа смес от кафе и мляко</a:t>
            </a:r>
            <a:endParaRPr lang="en-US" dirty="0"/>
          </a:p>
          <a:p>
            <a:pPr lvl="1"/>
            <a:r>
              <a:rPr lang="bg-BG" b="1" noProof="1">
                <a:latin typeface="Consolas" panose="020B0609020204030204" pitchFamily="49" charset="0"/>
                <a:cs typeface="Consolas" panose="020B0609020204030204" pitchFamily="49" charset="0"/>
              </a:rPr>
              <a:t>Клас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CoffeeFactory</a:t>
            </a:r>
            <a:r>
              <a:rPr lang="en-US" dirty="0"/>
              <a:t>– </a:t>
            </a:r>
            <a:r>
              <a:rPr lang="bg-BG" dirty="0"/>
              <a:t>създава кафе, капучино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bg-BG" dirty="0" err="1"/>
              <a:t>макиато</a:t>
            </a:r>
            <a:endParaRPr lang="en-US" dirty="0"/>
          </a:p>
          <a:p>
            <a:pPr lvl="2"/>
            <a:r>
              <a:rPr lang="bg-BG" dirty="0"/>
              <a:t>В зависимост от поръчания тип кафе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– </a:t>
            </a:r>
            <a:r>
              <a:rPr lang="ru-RU"/>
              <a:t>варианти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1E4A273-8705-49B8-B587-CB372B9BE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7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Factory </a:t>
            </a:r>
            <a:r>
              <a:rPr lang="bg-BG" u="sng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Създава обекти, без да указва точния им клас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Създава обекти от някои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подкласовете</a:t>
            </a:r>
            <a:r>
              <a:rPr lang="en-US" dirty="0"/>
              <a:t>, </a:t>
            </a:r>
            <a:r>
              <a:rPr lang="bg-BG" dirty="0"/>
              <a:t>но връща базовия абстрактен клас или интерфейс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Ползи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Добавяне след време </a:t>
            </a:r>
            <a:br>
              <a:rPr lang="bg-BG" dirty="0"/>
            </a:br>
            <a:r>
              <a:rPr lang="bg-BG" dirty="0"/>
              <a:t>на нови подкласове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Лесна разширяемост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Лесна поддръжка</a:t>
            </a:r>
            <a:endParaRPr 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 на </a:t>
            </a:r>
            <a:r>
              <a:rPr lang="en-US" dirty="0"/>
              <a:t>Factory </a:t>
            </a:r>
            <a:r>
              <a:rPr lang="bg-BG" dirty="0"/>
              <a:t>метод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34" y="3936298"/>
            <a:ext cx="6480989" cy="2419066"/>
          </a:xfrm>
          <a:prstGeom prst="roundRect">
            <a:avLst>
              <a:gd name="adj" fmla="val 2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44F920E-5C39-43BA-89B3-077F15A11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8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</a:t>
            </a:r>
            <a:r>
              <a:rPr lang="ru-RU"/>
              <a:t>метод – 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1814" y="1094407"/>
            <a:ext cx="1112519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Chair :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Table :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abstract Product CreateProduct();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TableCreator 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Product CreateProduct() { return new Table(…);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ChairCreator 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Product CreateProduct() { return new Chair(…);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10" y="1400133"/>
            <a:ext cx="4439257" cy="1932254"/>
          </a:xfrm>
          <a:prstGeom prst="roundRect">
            <a:avLst>
              <a:gd name="adj" fmla="val 1445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C665742-750D-469A-9913-D5A8C0A97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4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Шаблоните в проектирането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Готови решения на често срещани казуси в ООП дизайна</a:t>
            </a:r>
            <a:endParaRPr lang="en-US" dirty="0"/>
          </a:p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за създаване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Singleton, Factory, Factory 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606" y="36576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EB340F2-BCDB-4E8E-BB0A-79CB1442B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4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Шаблони за проектиране </a:t>
            </a:r>
            <a:r>
              <a:rPr lang="bg-BG" sz="4400" dirty="0"/>
              <a:t>при</a:t>
            </a:r>
            <a:r>
              <a:rPr lang="ru-RU" sz="4400" dirty="0"/>
              <a:t> създаване на обекти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52F4B86-AC4D-4FDE-83C7-DEB2FFB38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075" y="2258375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Какво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в проектирането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Типове шаблони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проектирането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при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създаването на обекти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/>
              <a:t> </a:t>
            </a:r>
            <a:r>
              <a:rPr lang="bg-BG" dirty="0"/>
              <a:t>шаблон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шаблон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E75669E-50C8-4BED-BA23-9BD6812A0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5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sz="3700" dirty="0"/>
              <a:t>Софтуерните </a:t>
            </a:r>
            <a:r>
              <a:rPr lang="bg-BG" sz="3700" dirty="0">
                <a:solidFill>
                  <a:schemeClr val="tx2">
                    <a:lumMod val="75000"/>
                  </a:schemeClr>
                </a:solidFill>
              </a:rPr>
              <a:t>шаблони в проектирането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 (design patterns)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Готови решения на често срещани казуси в софтуерния дизайн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Двойка проблем</a:t>
            </a:r>
            <a:r>
              <a:rPr lang="en-US" dirty="0"/>
              <a:t> / </a:t>
            </a:r>
            <a:r>
              <a:rPr lang="bg-BG" dirty="0"/>
              <a:t>решение, валидно в даден контекст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Шаблон или рецепта за решаване на специфични казуси при проектирането на софтуера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3700" noProof="1">
                <a:solidFill>
                  <a:schemeClr val="tx2">
                    <a:lumMod val="75000"/>
                  </a:schemeClr>
                </a:solidFill>
              </a:rPr>
              <a:t>GoF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700" dirty="0">
                <a:solidFill>
                  <a:schemeClr val="tx2">
                    <a:lumMod val="75000"/>
                  </a:schemeClr>
                </a:solidFill>
              </a:rPr>
              <a:t>шаблони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Класическа книга за обектно-ориентирани шаблони в проектирането от </a:t>
            </a:r>
            <a:r>
              <a:rPr lang="en-GB" dirty="0"/>
              <a:t>Gama, Helm, Johnson, </a:t>
            </a:r>
            <a:r>
              <a:rPr lang="en-GB" noProof="1"/>
              <a:t>Vlissides</a:t>
            </a:r>
            <a:r>
              <a:rPr lang="en-GB" dirty="0"/>
              <a:t> 1995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Книгата </a:t>
            </a:r>
            <a:r>
              <a:rPr lang="en-GB" dirty="0"/>
              <a:t>„</a:t>
            </a:r>
            <a:r>
              <a:rPr lang="bg-BG" dirty="0"/>
              <a:t>Шайката на четиримата“ (</a:t>
            </a:r>
            <a:r>
              <a:rPr lang="en-US" dirty="0"/>
              <a:t>The Gang of Four)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bg-BG" dirty="0"/>
              <a:t>Шаблони за създаване, структура и поведение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шаблоните в проектирането</a:t>
            </a:r>
            <a:r>
              <a:rPr lang="en-US" dirty="0"/>
              <a:t>?</a:t>
            </a:r>
          </a:p>
        </p:txBody>
      </p:sp>
      <p:pic>
        <p:nvPicPr>
          <p:cNvPr id="5" name="Picture 2" descr="http://codinghorror.typepad.com/.a/6a0120a85dcdae970b012877701400970c-p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69" y="3936298"/>
            <a:ext cx="1879354" cy="2455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7525F1-9288-4F79-B127-A7EF019F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Шаблоните в проектирането се описват чрез няколко елемента</a:t>
            </a:r>
            <a:r>
              <a:rPr lang="en-US" dirty="0"/>
              <a:t>:</a:t>
            </a:r>
          </a:p>
          <a:p>
            <a:pPr marL="742950" lvl="1" indent="-285750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на шаблона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bg-BG" dirty="0"/>
              <a:t>Обогатява речника на дизайнера</a:t>
            </a:r>
            <a:endParaRPr lang="en-US" dirty="0"/>
          </a:p>
          <a:p>
            <a:pPr marL="742950" lvl="1" indent="-285750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Проблем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bg-BG" dirty="0"/>
              <a:t>Предназначение и контекст на употреба</a:t>
            </a:r>
            <a:r>
              <a:rPr lang="en-US" dirty="0"/>
              <a:t> </a:t>
            </a:r>
          </a:p>
          <a:p>
            <a:pPr marL="742950" lvl="1" indent="-285750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en-US" dirty="0"/>
              <a:t>UML </a:t>
            </a:r>
            <a:r>
              <a:rPr lang="bg-BG" dirty="0"/>
              <a:t>структура или абстрактен код</a:t>
            </a:r>
            <a:endParaRPr lang="en-US" dirty="0"/>
          </a:p>
          <a:p>
            <a:pPr marL="742950" lvl="1" indent="-285750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Последици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bg-BG" dirty="0"/>
              <a:t>Резултат и негативи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шаблоните в проектирането</a:t>
            </a:r>
            <a:endParaRPr lang="en-US" dirty="0"/>
          </a:p>
        </p:txBody>
      </p:sp>
      <p:pic>
        <p:nvPicPr>
          <p:cNvPr id="1026" name="Picture 2" descr="Best Design Pattern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3936298"/>
            <a:ext cx="3816964" cy="2457123"/>
          </a:xfrm>
          <a:prstGeom prst="roundRect">
            <a:avLst>
              <a:gd name="adj" fmla="val 452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BF3E180-E084-4503-81F6-00F9D0BA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8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/>
              <a:t>Шаблони за </a:t>
            </a:r>
            <a:r>
              <a:rPr lang="bg-BG">
                <a:solidFill>
                  <a:schemeClr val="tx2">
                    <a:lumMod val="75000"/>
                  </a:schemeClr>
                </a:solidFill>
              </a:rPr>
              <a:t>създаване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За инициализиране и конфигуриране на класове и обекти</a:t>
            </a:r>
            <a:endParaRPr lang="en-US" sz="3000" dirty="0"/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/>
              <a:t>Шаблони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структурата</a:t>
            </a:r>
            <a:endParaRPr lang="en-US" dirty="0"/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3000" dirty="0"/>
              <a:t>Начини за групиране на обекти за реализиране на нови функции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Сбор от класове или обекти</a:t>
            </a:r>
            <a:endParaRPr lang="en-US" sz="3000" dirty="0"/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/>
              <a:t>Шаблони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поведението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За динамичното взаимодействие на общност от класове и обекти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Кой за какво отговаря и т.н.</a:t>
            </a:r>
            <a:endParaRPr lang="en-US" sz="30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/>
          </a:bodyPr>
          <a:lstStyle/>
          <a:p>
            <a:r>
              <a:rPr lang="bg-BG" dirty="0"/>
              <a:t>Три основни типа на ОО шаблони в дизайна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4B66A04-F0B8-4CAB-8C97-638BA2D20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5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/>
              <a:t>Засягат механизмите на създаване на обекти</a:t>
            </a:r>
            <a:endParaRPr lang="en-US" dirty="0"/>
          </a:p>
          <a:p>
            <a:r>
              <a:rPr lang="bg-BG" dirty="0"/>
              <a:t>Опитват се да създадат обекти по най-удачния за дадена ситуацията начин</a:t>
            </a:r>
            <a:endParaRPr lang="en-US" dirty="0"/>
          </a:p>
          <a:p>
            <a:pPr lvl="1"/>
            <a:r>
              <a:rPr lang="bg-BG" dirty="0"/>
              <a:t>Вместо 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SomeClass()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bg-BG" dirty="0"/>
              <a:t>ползвайте</a:t>
            </a:r>
            <a:r>
              <a:rPr lang="en-US" dirty="0"/>
              <a:t>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pattern.Create()</a:t>
            </a:r>
            <a:r>
              <a:rPr lang="en-US" dirty="0"/>
              <a:t>"</a:t>
            </a:r>
          </a:p>
          <a:p>
            <a:r>
              <a:rPr lang="bg-BG" dirty="0"/>
              <a:t>Комбинация от две основни идеи</a:t>
            </a:r>
            <a:endParaRPr lang="en-US" dirty="0"/>
          </a:p>
          <a:p>
            <a:pPr lvl="1"/>
            <a:r>
              <a:rPr lang="bg-BG" dirty="0"/>
              <a:t>Капсулиране на знанието кои точно класове ползва системата</a:t>
            </a:r>
            <a:endParaRPr lang="en-US" dirty="0"/>
          </a:p>
          <a:p>
            <a:pPr lvl="1"/>
            <a:r>
              <a:rPr lang="bg-BG" dirty="0"/>
              <a:t>Скриване на това как екземпляри от тези конкретни класове са създадени и групирани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при създаването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56420E6-F802-4780-BBA5-400DB2F2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6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Класът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Singleton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е такъв, който се предполага да има една-единствена инстанция</a:t>
            </a:r>
            <a:endParaRPr lang="en-US" noProof="1"/>
          </a:p>
          <a:p>
            <a:pPr lvl="1">
              <a:lnSpc>
                <a:spcPct val="110000"/>
              </a:lnSpc>
            </a:pPr>
            <a:r>
              <a:rPr lang="bg-BG" dirty="0"/>
              <a:t>Обикновено се създава при поискване </a:t>
            </a:r>
            <a:r>
              <a:rPr lang="en-US" dirty="0"/>
              <a:t>(lazy loading)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bg-BG" dirty="0"/>
              <a:t>Понякога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/>
              <a:t> </a:t>
            </a:r>
            <a:r>
              <a:rPr lang="bg-BG" dirty="0"/>
              <a:t>е погрешно смятан за глобална променлива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Не е</a:t>
            </a:r>
            <a:r>
              <a:rPr lang="en-US" dirty="0"/>
              <a:t>!</a:t>
            </a:r>
          </a:p>
          <a:p>
            <a:pPr>
              <a:lnSpc>
                <a:spcPct val="110000"/>
              </a:lnSpc>
            </a:pPr>
            <a:r>
              <a:rPr lang="bg-BG" dirty="0"/>
              <a:t>Възможни проблеми</a:t>
            </a:r>
            <a:r>
              <a:rPr lang="en-US" dirty="0"/>
              <a:t>: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/>
              <a:t>Thread-safe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48" y="4343400"/>
            <a:ext cx="6882279" cy="1905000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2FAB46F-941B-402C-B12D-C6BB8305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8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– </a:t>
            </a:r>
            <a:r>
              <a:rPr lang="ru-RU"/>
              <a:t>пример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2411" y="1157451"/>
            <a:ext cx="10944002" cy="524334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sealed class Singleton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Singleton() 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static readonly Singleton instance = new Singleton();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static Singleton Instance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return instance;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0F79CF-C0CA-4037-A454-A77ED99B0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4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ООП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Factory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обект за създаване на други обекти (алтернативен конструктор)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Това не е</a:t>
            </a:r>
            <a:r>
              <a:rPr lang="en-US" dirty="0"/>
              <a:t> </a:t>
            </a:r>
            <a:r>
              <a:rPr lang="en-US" noProof="1"/>
              <a:t>GoF</a:t>
            </a:r>
            <a:r>
              <a:rPr lang="en-US" dirty="0"/>
              <a:t> </a:t>
            </a:r>
            <a:r>
              <a:rPr lang="bg-BG" dirty="0"/>
              <a:t>шаблон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често е бъркан с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Традиционно създаване на обекти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+ </a:t>
            </a:r>
            <a:r>
              <a:rPr lang="bg-BG" dirty="0"/>
              <a:t>викаме конструктор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чрез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en-US" dirty="0"/>
              <a:t> (</a:t>
            </a:r>
            <a:r>
              <a:rPr lang="bg-BG" dirty="0"/>
              <a:t>обикновено това е статичен метод</a:t>
            </a:r>
            <a:r>
              <a:rPr lang="en-US" dirty="0"/>
              <a:t>):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  <a:r>
              <a:rPr lang="bg-BG" dirty="0"/>
              <a:t> шаблон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3733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new DateTime(2014, 10, 16);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5127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DateTime.Now;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62024" y="5855269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 c = Color.FromArgb(120, 255, 0, 0);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E869A51-782E-4915-8492-4DC6B877B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7346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7147</TotalTime>
  <Words>994</Words>
  <Application>Microsoft Office PowerPoint</Application>
  <PresentationFormat>Custom</PresentationFormat>
  <Paragraphs>173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са шаблоните в проектирането?</vt:lpstr>
      <vt:lpstr>Елементи на шаблоните в проектирането</vt:lpstr>
      <vt:lpstr>Три основни типа на ОО шаблони в дизайна</vt:lpstr>
      <vt:lpstr>Шаблони при създаването</vt:lpstr>
      <vt:lpstr>Singleton шаблон</vt:lpstr>
      <vt:lpstr>Singleton – пример</vt:lpstr>
      <vt:lpstr>Factory шаблон</vt:lpstr>
      <vt:lpstr>Factory – пример</vt:lpstr>
      <vt:lpstr>Factory – варианти</vt:lpstr>
      <vt:lpstr>Шаблон на Factory метод</vt:lpstr>
      <vt:lpstr>Factory метод – пример</vt:lpstr>
      <vt:lpstr>Обобщение</vt:lpstr>
      <vt:lpstr>Шаблони за проектиране при създаване на обекти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>Software University Foundation</dc:creator>
  <cp:keywords>design patterns; object-oriented programming; OOP; OOD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2019-12-17T08:36:08Z</dcterms:modified>
  <cp:category>programming; object-oriented; OOP; OOD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