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9"/>
  </p:notesMasterIdLst>
  <p:handoutMasterIdLst>
    <p:handoutMasterId r:id="rId20"/>
  </p:handoutMasterIdLst>
  <p:sldIdLst>
    <p:sldId id="586" r:id="rId3"/>
    <p:sldId id="587" r:id="rId4"/>
    <p:sldId id="563" r:id="rId5"/>
    <p:sldId id="564" r:id="rId6"/>
    <p:sldId id="577" r:id="rId7"/>
    <p:sldId id="565" r:id="rId8"/>
    <p:sldId id="578" r:id="rId9"/>
    <p:sldId id="582" r:id="rId10"/>
    <p:sldId id="566" r:id="rId11"/>
    <p:sldId id="579" r:id="rId12"/>
    <p:sldId id="581" r:id="rId13"/>
    <p:sldId id="567" r:id="rId14"/>
    <p:sldId id="580" r:id="rId15"/>
    <p:sldId id="588" r:id="rId16"/>
    <p:sldId id="589" r:id="rId17"/>
    <p:sldId id="481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D567372-D6E4-492B-87B4-B4B915669FE4}">
          <p14:sldIdLst>
            <p14:sldId id="586"/>
            <p14:sldId id="587"/>
          </p14:sldIdLst>
        </p14:section>
        <p14:section name="Шаблони в структурата" id="{30914C9E-B0B8-4C83-BB33-7C434BEFBC2F}">
          <p14:sldIdLst>
            <p14:sldId id="563"/>
            <p14:sldId id="564"/>
            <p14:sldId id="577"/>
            <p14:sldId id="565"/>
            <p14:sldId id="578"/>
            <p14:sldId id="582"/>
            <p14:sldId id="566"/>
            <p14:sldId id="579"/>
            <p14:sldId id="581"/>
            <p14:sldId id="567"/>
            <p14:sldId id="580"/>
          </p14:sldIdLst>
        </p14:section>
        <p14:section name="Conclusion" id="{0DAB3E2F-8383-4AAD-97AE-C38A1F436BDF}">
          <p14:sldIdLst>
            <p14:sldId id="588"/>
            <p14:sldId id="589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34CEE49-9B23-4F99-B8E3-8AE1B788ED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47302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DC7A11B-7CC3-44FD-8237-BB97436B2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01020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Interpreter Pattern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D408F3D-FBB0-498A-8B0D-59A89F24415E}" type="slidenum">
              <a:rPr lang="en-US"/>
              <a:pPr eaLnBrk="1" hangingPunct="1"/>
              <a:t>4</a:t>
            </a:fld>
            <a:endParaRPr lang="en-US" dirty="0"/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7CF5C76-7357-45DC-B4AE-EEEE518D38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67138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D8EB92F9-C8A0-4A9F-8B15-38ABA20917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06692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05429F6-9834-4306-9370-597DCF52BB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99564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65E51ED-A530-490D-8128-5587B9E22E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06806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0.jpeg"/><Relationship Id="rId4" Type="http://schemas.openxmlformats.org/officeDocument/2006/relationships/image" Target="../media/image17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622514" y="457200"/>
            <a:ext cx="10943797" cy="17526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Структурни шаблони за проектиране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59" cy="2524722"/>
            <a:chOff x="745783" y="3624633"/>
            <a:chExt cx="5399659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8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3" name="Picture 2" descr="http://vector.us/files/images/1/5/159502/block_diagram_visio_hierarchy_clip_art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3691817"/>
            <a:ext cx="3184311" cy="2457538"/>
          </a:xfrm>
          <a:prstGeom prst="roundRect">
            <a:avLst>
              <a:gd name="adj" fmla="val 5959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6D5390BA-605D-40B2-8352-409EE6D0C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013" y="2346299"/>
            <a:ext cx="10759742" cy="819884"/>
          </a:xfrm>
        </p:spPr>
        <p:txBody>
          <a:bodyPr/>
          <a:lstStyle/>
          <a:p>
            <a:r>
              <a:rPr lang="en-US" dirty="0"/>
              <a:t>(Structural Design Patterns)</a:t>
            </a:r>
          </a:p>
        </p:txBody>
      </p:sp>
    </p:spTree>
    <p:extLst>
      <p:ext uri="{BB962C8B-B14F-4D97-AF65-F5344CB8AC3E}">
        <p14:creationId xmlns:p14="http://schemas.microsoft.com/office/powerpoint/2010/main" val="2341731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Decorator – </a:t>
            </a:r>
            <a:r>
              <a:rPr lang="ru-RU"/>
              <a:t>пример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12812" y="1143000"/>
            <a:ext cx="10313988" cy="5304905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abstract class Pizza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public abstract string GetDescription();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public abstract decimal GetPrice();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class TomatoSaucePizza : Pizza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private Pizza basePizza;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TomatoSaucePizza(Pizza pizza)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  this.basePizza = pizza;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override string GetDescription()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 return this.basePizza.GetDescription() + " + Tomato Sauce";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override decimal GetPrice()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 return basePizza.GetPrice() + 0.60m;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AF5A39F-81F7-498F-950F-A3769E737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451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BufferedStream</a:t>
            </a:r>
            <a:r>
              <a:rPr lang="en-US" dirty="0"/>
              <a:t>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в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декорира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CryptoStream</a:t>
            </a:r>
            <a:r>
              <a:rPr lang="en-US" dirty="0"/>
              <a:t> </a:t>
            </a:r>
            <a:r>
              <a:rPr lang="bg-BG" dirty="0"/>
              <a:t>декорира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Stream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en-US" dirty="0"/>
              <a:t>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в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Java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Decorator –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примери за реална употреба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62024" y="4343400"/>
            <a:ext cx="10313988" cy="1919363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BufferedReader bufferedReader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new BufferedReader(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new InputStreamReader(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new FileInputStream(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new File("file_name.txt"))));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62024" y="2590800"/>
            <a:ext cx="10313988" cy="811367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CryptoStream crStream = new CryptoStream(stream,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encryptor, CryptoStreamMode.Write);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34AA5AD-8FA4-4F18-BFB3-6FB6A7EE4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567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Adapter</a:t>
            </a:r>
            <a:r>
              <a:rPr lang="en-US" dirty="0"/>
              <a:t> </a:t>
            </a:r>
            <a:r>
              <a:rPr lang="bg-BG" dirty="0"/>
              <a:t>преобразува интерфейса на даден клас в друг, изискван от клиента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Обгражда съществуващ клас с нов интерфейс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Преходник за напасване на стар компонент в нова система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Позволява на класове да работят заедно, когато това е невъзможно заради </a:t>
            </a:r>
            <a:br>
              <a:rPr lang="bg-BG" dirty="0"/>
            </a:br>
            <a:r>
              <a:rPr lang="bg-BG" dirty="0"/>
              <a:t>различни интерфейси</a:t>
            </a: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 </a:t>
            </a:r>
            <a:r>
              <a:rPr lang="en-US" dirty="0"/>
              <a:t>Adapter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4572000"/>
            <a:ext cx="4799898" cy="1828800"/>
          </a:xfrm>
          <a:prstGeom prst="roundRect">
            <a:avLst>
              <a:gd name="adj" fmla="val 33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6" name="Picture 2" descr="http://sourcemaking.com/files/sm/images/patterns/Adapter_realexampl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930" y="1752600"/>
            <a:ext cx="1577340" cy="11830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DF4458B4-D38F-4723-B1C7-A7F73F784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635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Adapter – </a:t>
            </a:r>
            <a:r>
              <a:rPr lang="ru-RU"/>
              <a:t>пример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36612" y="1151121"/>
            <a:ext cx="10313988" cy="1457698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ChemicalDatabank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float GetMolecularStructure(string compound) {…}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36612" y="2743200"/>
            <a:ext cx="10313988" cy="1180699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interface ICompound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void Display();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836612" y="4112106"/>
            <a:ext cx="10313988" cy="2288694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RichCompound : ICompound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RichCompound(string compound)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var chemicalBank = new ChemicalDatabank();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void Display() {…}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4799012" y="690508"/>
            <a:ext cx="2438400" cy="527804"/>
          </a:xfrm>
          <a:prstGeom prst="wedgeRoundRectCallout">
            <a:avLst>
              <a:gd name="adj1" fmla="val -83414"/>
              <a:gd name="adj2" fmla="val 50760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Старият клас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5332412" y="2835674"/>
            <a:ext cx="3936200" cy="953453"/>
          </a:xfrm>
          <a:prstGeom prst="wedgeRoundRectCallout">
            <a:avLst>
              <a:gd name="adj1" fmla="val -95426"/>
              <a:gd name="adj2" fmla="val -39880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Нужния ни нов интерфейс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7237412" y="4419600"/>
            <a:ext cx="3326599" cy="527804"/>
          </a:xfrm>
          <a:prstGeom prst="wedgeRoundRectCallout">
            <a:avLst>
              <a:gd name="adj1" fmla="val -109170"/>
              <a:gd name="adj2" fmla="val -61269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Adapter </a:t>
            </a:r>
            <a:r>
              <a:rPr lang="bg-BG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клас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502ECADE-D8F3-4487-B9D8-4C0532CFD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17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8775" indent="-358775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Шаблони за дизайн в структурата на приложенията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663521" lvl="1" indent="-358775">
              <a:lnSpc>
                <a:spcPct val="100000"/>
              </a:lnSpc>
            </a:pPr>
            <a:r>
              <a:rPr lang="en-US" dirty="0"/>
              <a:t>Façade, Composite, Decorator, Adapter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3581400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7BB7218-7511-46B5-A2F0-9110A7192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57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88815" y="40341"/>
            <a:ext cx="11239597" cy="1110780"/>
          </a:xfrm>
        </p:spPr>
        <p:txBody>
          <a:bodyPr>
            <a:normAutofit/>
          </a:bodyPr>
          <a:lstStyle/>
          <a:p>
            <a:r>
              <a:rPr lang="bg-BG" sz="4400" dirty="0"/>
              <a:t>Структурни шаблони за проектиране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63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63F1402E-194D-44F1-9720-22F6EDD70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34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60075" y="2305101"/>
            <a:ext cx="3117274" cy="401949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Шаблони за дизайн 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структурата на приложението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819096" lvl="1" indent="-514350">
              <a:lnSpc>
                <a:spcPct val="100000"/>
              </a:lnSpc>
            </a:pPr>
            <a:r>
              <a:rPr lang="bg-BG" dirty="0"/>
              <a:t>Шаблон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Façade</a:t>
            </a:r>
          </a:p>
          <a:p>
            <a:pPr marL="819096" lvl="1" indent="-514350">
              <a:lnSpc>
                <a:spcPct val="100000"/>
              </a:lnSpc>
            </a:pPr>
            <a:r>
              <a:rPr lang="bg-BG" dirty="0"/>
              <a:t>Шаблон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Composite</a:t>
            </a:r>
          </a:p>
          <a:p>
            <a:pPr marL="819096" lvl="1" indent="-514350">
              <a:lnSpc>
                <a:spcPct val="100000"/>
              </a:lnSpc>
            </a:pPr>
            <a:r>
              <a:rPr lang="bg-BG" dirty="0"/>
              <a:t>Шаблон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Decorator</a:t>
            </a:r>
          </a:p>
          <a:p>
            <a:pPr marL="819096" lvl="1" indent="-514350">
              <a:lnSpc>
                <a:spcPct val="100000"/>
              </a:lnSpc>
            </a:pPr>
            <a:r>
              <a:rPr lang="bg-BG" dirty="0"/>
              <a:t>Шаблон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Adapter</a:t>
            </a:r>
          </a:p>
          <a:p>
            <a:pPr marL="819096" lvl="1" indent="-514350">
              <a:lnSpc>
                <a:spcPct val="100000"/>
              </a:lnSpc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819096" lvl="1" indent="-514350">
              <a:lnSpc>
                <a:spcPct val="100000"/>
              </a:lnSpc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392AF2C-FF5B-4318-975B-2860E5753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7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998412" cy="5570355"/>
          </a:xfrm>
          <a:ln/>
        </p:spPr>
        <p:txBody>
          <a:bodyPr>
            <a:no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Шаблоните в структурата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описват начини за групиране на обекти за реализиране на нова функционалност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Или как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класове и обекти се групират в по-големи структури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Структурните шаблони на класове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използват наследяване за  </a:t>
            </a:r>
            <a:r>
              <a:rPr lang="en-US" dirty="0"/>
              <a:t> </a:t>
            </a:r>
            <a:r>
              <a:rPr lang="bg-BG" dirty="0"/>
              <a:t>съставяне на интерфейси или имплементации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Структурните шаблони на обекти </a:t>
            </a:r>
            <a:r>
              <a:rPr lang="bg-BG" dirty="0"/>
              <a:t>съставят обекти за новата функционалност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Примери за шаблони в проектирането на структурата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Composite, Decorator, Façade, Adapter, Bridge, Proxy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Шаблони в структурата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3752F163-01C1-4255-8197-FA40D009E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1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998412" cy="5570355"/>
          </a:xfrm>
          <a:ln>
            <a:noFill/>
          </a:ln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Façade</a:t>
            </a:r>
            <a:r>
              <a:rPr lang="en-US" dirty="0"/>
              <a:t> </a:t>
            </a:r>
            <a:r>
              <a:rPr lang="bg-BG" dirty="0"/>
              <a:t>осигурява опростен интерфейс към по-голям програмен код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bg-BG" dirty="0"/>
              <a:t>Интерфейс от по-висок ред скрива сложността на подсистемите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bg-BG" dirty="0"/>
              <a:t>Подобен шаблон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Adapter</a:t>
            </a:r>
            <a:r>
              <a:rPr lang="en-US" dirty="0"/>
              <a:t> – </a:t>
            </a:r>
            <a:r>
              <a:rPr lang="bg-BG" dirty="0"/>
              <a:t>преобразувател на интерфейси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bg-BG" dirty="0"/>
              <a:t>Шаблон </a:t>
            </a:r>
            <a:r>
              <a:rPr lang="en-US" dirty="0"/>
              <a:t>Façade</a:t>
            </a:r>
            <a:endParaRPr lang="bg-BG" dirty="0"/>
          </a:p>
        </p:txBody>
      </p:sp>
      <p:pic>
        <p:nvPicPr>
          <p:cNvPr id="6" name="Picture 9" descr="facad05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4" t="-2828" r="-1064" b="-2828"/>
          <a:stretch/>
        </p:blipFill>
        <p:spPr bwMode="auto">
          <a:xfrm>
            <a:off x="1824036" y="2487304"/>
            <a:ext cx="8537576" cy="3322344"/>
          </a:xfrm>
          <a:prstGeom prst="roundRect">
            <a:avLst>
              <a:gd name="adj" fmla="val 1659"/>
            </a:avLst>
          </a:prstGeom>
          <a:solidFill>
            <a:schemeClr val="tx1"/>
          </a:solidFill>
          <a:ln>
            <a:noFill/>
          </a:ln>
          <a:effectLst/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3AEE77F1-09F6-4935-AECF-083D830AE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81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Façade – </a:t>
            </a:r>
            <a:r>
              <a:rPr lang="ru-RU"/>
              <a:t>пример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12814" y="1143000"/>
            <a:ext cx="10363198" cy="2544727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interface IAESFacade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string AESEncrypt(string message, string password);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byte[] AESEncrypt(byte[] bytesToBeEncrypted, string password);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byte[] AESDecrypt(byte[] bytesToBeDecrypted, string password);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string AESDecrypt(string encryptedMessage, string password);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12812" y="3886200"/>
            <a:ext cx="10363198" cy="2544727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AESFacade : IAESFacade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string AESEncrypt(string message, string password) { …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byte[] AESEncrypt(byte[] bytes, string password) { …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byte[] AESDecrypt(byte[] bytes, string password) { …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string AESDecrypt(string msg, string password) { …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8D22490-94F0-4CCE-8881-D667A5290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070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Шаблонът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Composite </a:t>
            </a:r>
            <a:r>
              <a:rPr lang="bg-BG" dirty="0"/>
              <a:t>позволява групирането на различни типове обекти в дървовидни структури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Третира по един и същ начин отделните обекти и групите от обекти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Система за документооборот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/>
              <a:t>Използва се когато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Имате различни обекти и искате </a:t>
            </a:r>
            <a:br>
              <a:rPr lang="bg-BG" dirty="0"/>
            </a:br>
            <a:r>
              <a:rPr lang="bg-BG" dirty="0"/>
              <a:t>да ги третирате еднакво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Искате да представите йерархия от обекти</a:t>
            </a:r>
            <a:endParaRPr lang="en-US" dirty="0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 </a:t>
            </a:r>
            <a:r>
              <a:rPr lang="en-US" dirty="0"/>
              <a:t>Composite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391" y="3657600"/>
            <a:ext cx="4905021" cy="2133600"/>
          </a:xfrm>
          <a:prstGeom prst="roundRect">
            <a:avLst>
              <a:gd name="adj" fmla="val 229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3CA0612-2BD6-4BEA-9956-FC9F04200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09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Composite – </a:t>
            </a:r>
            <a:r>
              <a:rPr lang="ru-RU"/>
              <a:t>пример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0414" y="1066800"/>
            <a:ext cx="10667998" cy="5535737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interface IComponent { …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interface ICompositeComponent : IComponent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void Add(Component page);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void Remove(Component page);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class Commander : ICompositeComponent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private ICollection&lt;Component&gt; childComponents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new List&lt;Component&gt;();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override void Add(Component component)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 this.childComponents.Add(component);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override void Remove(Component component)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 this.childComponents.Remove(component);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8BBFE4D-1793-4612-864C-32EEFAB45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583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Контролите от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Windows Forms</a:t>
            </a:r>
          </a:p>
          <a:p>
            <a:pPr lvl="1"/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Класът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System.Windows.Forms.Control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има дъщерни контроли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Свойства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Controls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HasChildren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…</a:t>
            </a:r>
          </a:p>
          <a:p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Контролите в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ASP.NET Web Forms</a:t>
            </a:r>
          </a:p>
          <a:p>
            <a:pPr lvl="1"/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Класът в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System.Web.UI.Control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пак е с дъщерни контроли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Свойство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Controls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Контролите в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AWT / Java Swing</a:t>
            </a:r>
          </a:p>
          <a:p>
            <a:pPr lvl="1"/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Класовете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java.awt.Component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java.awt.Container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0553797" cy="111078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Composite –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примери за реална употреба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0198E3D-D1E1-476C-B649-9FD9A3792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75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Decorator </a:t>
            </a:r>
            <a:r>
              <a:rPr lang="bg-BG" dirty="0"/>
              <a:t>добавя динамично нови отговорности на обектите</a:t>
            </a:r>
            <a:endParaRPr lang="en-US" dirty="0"/>
          </a:p>
          <a:p>
            <a:pPr lvl="1"/>
            <a:r>
              <a:rPr lang="bg-BG" dirty="0"/>
              <a:t>Обвива оригиналния компонент</a:t>
            </a:r>
            <a:endParaRPr lang="en-US" dirty="0"/>
          </a:p>
          <a:p>
            <a:pPr lvl="1"/>
            <a:r>
              <a:rPr lang="bg-BG" dirty="0"/>
              <a:t>Алтернатива е на наследяването</a:t>
            </a:r>
            <a:r>
              <a:rPr lang="en-US" dirty="0"/>
              <a:t> (class explosion)</a:t>
            </a:r>
          </a:p>
          <a:p>
            <a:pPr lvl="1"/>
            <a:r>
              <a:rPr lang="bg-BG" dirty="0"/>
              <a:t>Поддържа </a:t>
            </a:r>
            <a:r>
              <a:rPr lang="en-US" dirty="0"/>
              <a:t>Open-Closed </a:t>
            </a:r>
            <a:r>
              <a:rPr lang="bg-BG" dirty="0"/>
              <a:t>принципа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 </a:t>
            </a:r>
            <a:r>
              <a:rPr lang="en-US" dirty="0"/>
              <a:t>Decorator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4038600"/>
            <a:ext cx="5526798" cy="2301239"/>
          </a:xfrm>
          <a:prstGeom prst="roundRect">
            <a:avLst>
              <a:gd name="adj" fmla="val 22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050" name="Picture 2" descr="http://sourcemaking.com/files/sm/images/patterns/Decorator_exampl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4041913"/>
            <a:ext cx="2880385" cy="2297926"/>
          </a:xfrm>
          <a:prstGeom prst="roundRect">
            <a:avLst>
              <a:gd name="adj" fmla="val 22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DA4E29A-32B2-434B-8785-2692DB28B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66616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7140</TotalTime>
  <Words>993</Words>
  <Application>Microsoft Office PowerPoint</Application>
  <PresentationFormat>Custom</PresentationFormat>
  <Paragraphs>180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Шаблони в структурата</vt:lpstr>
      <vt:lpstr>Шаблон Façade</vt:lpstr>
      <vt:lpstr>Façade – пример</vt:lpstr>
      <vt:lpstr>Шаблон Composite</vt:lpstr>
      <vt:lpstr>Composite – пример</vt:lpstr>
      <vt:lpstr>Composite – примери за реална употреба</vt:lpstr>
      <vt:lpstr>Шаблон Decorator</vt:lpstr>
      <vt:lpstr>Decorator – пример</vt:lpstr>
      <vt:lpstr>Decorator – примери за реална употреба</vt:lpstr>
      <vt:lpstr>Шаблон Adapter</vt:lpstr>
      <vt:lpstr>Adapter – пример</vt:lpstr>
      <vt:lpstr>Обобщение</vt:lpstr>
      <vt:lpstr>Структурни шаблони за проектиране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Design Patterns</dc:title>
  <dc:subject>Software Development Course</dc:subject>
  <dc:creator>Software University Foundation</dc:creator>
  <cp:keywords>design patterns; object-oriented programming; OOP; OOD</cp:keywords>
  <dc:description>Фондация "Софтуерен университет" - http://softuni.foundation</dc:description>
  <cp:lastModifiedBy>Svetlin Nakov</cp:lastModifiedBy>
  <cp:revision>301</cp:revision>
  <dcterms:created xsi:type="dcterms:W3CDTF">2014-01-02T17:00:34Z</dcterms:created>
  <dcterms:modified xsi:type="dcterms:W3CDTF">2019-12-17T08:35:47Z</dcterms:modified>
  <cp:category>programming; object-oriented; OOP; OOD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