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571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23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095B8D2-6F12-49FE-9127-90DAC770D286}">
          <p14:sldIdLst>
            <p14:sldId id="394"/>
            <p14:sldId id="571"/>
          </p14:sldIdLst>
        </p14:section>
        <p14:section name="Въведение в БД" id="{80F87480-5644-458A-90F9-A18EE67AB6DF}">
          <p14:sldIdLst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23"/>
          </p14:sldIdLst>
        </p14:section>
        <p14:section name="Заключение" id="{1359290B-D513-4CA1-B9E2-6FF2DF20C11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85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5D7F56A-A7B1-4ACB-A05C-C72538E84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324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5E6C173-57B2-416B-A7B3-4C0B3ED45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829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</a:t>
            </a:r>
            <a:r>
              <a:rPr lang="en-US" baseline="0" dirty="0" err="1">
                <a:effectLst/>
              </a:rPr>
              <a:t>HeidiSQL</a:t>
            </a:r>
            <a:r>
              <a:rPr lang="en-US" baseline="0" dirty="0">
                <a:effectLst/>
              </a:rPr>
              <a:t>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820408-AD20-403D-A477-03A9D3972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6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D0E316-387C-45EB-A318-E4D80B22F9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96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AA4142B-5A12-4063-851D-D58EDB47D4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01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E9AD522-9A13-45A8-A922-A71BA6836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25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2C30FF9-8ADC-4FE8-897B-86184C21D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961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apt/" TargetMode="External"/><Relationship Id="rId2" Type="http://schemas.openxmlformats.org/officeDocument/2006/relationships/hyperlink" Target="https://dev.mysql.com/downloads/windows/installer/5.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598612" y="762000"/>
            <a:ext cx="9967699" cy="15092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базите от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2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Най-добрите машини за Бази от данни</a:t>
            </a:r>
          </a:p>
        </p:txBody>
      </p:sp>
      <p:sp>
        <p:nvSpPr>
          <p:cNvPr id="465920" name="TextBox 465919"/>
          <p:cNvSpPr txBox="1"/>
          <p:nvPr/>
        </p:nvSpPr>
        <p:spPr>
          <a:xfrm>
            <a:off x="5850334" y="5661468"/>
            <a:ext cx="586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Източник</a:t>
            </a:r>
            <a:r>
              <a:rPr lang="en-US" dirty="0"/>
              <a:t>: http://db-engines.com/en/ranking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7" t="2228" r="982" b="30368"/>
          <a:stretch/>
        </p:blipFill>
        <p:spPr>
          <a:xfrm>
            <a:off x="608012" y="1296567"/>
            <a:ext cx="10740430" cy="421945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C73A5B-4CCE-46F3-8FC9-98A3CF33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371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Сваляне на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MySQL Server</a:t>
            </a:r>
          </a:p>
          <a:p>
            <a:r>
              <a:rPr lang="en-US" dirty="0">
                <a:solidFill>
                  <a:schemeClr val="accent1"/>
                </a:solidFill>
              </a:rPr>
              <a:t>Windows: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Ubuntu/</a:t>
            </a:r>
            <a:r>
              <a:rPr lang="en-US" dirty="0" err="1">
                <a:solidFill>
                  <a:schemeClr val="accent1"/>
                </a:solidFill>
              </a:rPr>
              <a:t>Debian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bg-BG" sz="3600" dirty="0"/>
              <a:t>Пакетът включва </a:t>
            </a:r>
            <a:r>
              <a:rPr lang="en-US" dirty="0">
                <a:solidFill>
                  <a:schemeClr val="accent1"/>
                </a:solidFill>
              </a:rPr>
              <a:t>MySQL Workbench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Сваляне на Клиент и Сървър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5412" y="1920698"/>
            <a:ext cx="851841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dev.mysql.com/downloads/windows/installer/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79812" y="3222848"/>
            <a:ext cx="683268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dev.mysql.com/downloads/repo/apt/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09B9AC8-FF4E-4351-9E41-ACD72ACC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042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хранилище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instance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База от данни / 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хранилище</a:t>
            </a:r>
            <a:endParaRPr lang="en-US" dirty="0"/>
          </a:p>
          <a:p>
            <a:pPr lvl="1"/>
            <a:r>
              <a:rPr lang="bg-BG" dirty="0"/>
              <a:t>Файлове с</a:t>
            </a:r>
            <a:br>
              <a:rPr lang="en-US" dirty="0"/>
            </a:br>
            <a:r>
              <a:rPr lang="bg-BG" dirty="0"/>
              <a:t>данни и записи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</a:t>
            </a:r>
            <a:r>
              <a:rPr lang="en-US" dirty="0"/>
              <a:t>MySQL Server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3812" y="1308003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0180" y="1905000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БД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08612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0433" y="2811999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08612" y="3486603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6612" y="1905000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БД=Схема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8456612" y="3095172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БД=Схема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03812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38394" y="4934367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1301" y="4280339"/>
            <a:ext cx="421691" cy="58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7321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Записи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085262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28847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2432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6017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1136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4721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8306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1891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0433" y="3459771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5FA90784-D6E7-411F-A7AF-72621346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2" grpId="0" animBg="1"/>
      <p:bldP spid="53" grpId="0" animBg="1"/>
      <p:bldP spid="55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Таблицата е основният градивен елемент на всяка база данни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Всеки ред се нарича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запис</a:t>
            </a:r>
            <a:r>
              <a:rPr lang="ru-RU" dirty="0"/>
              <a:t> или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обект</a:t>
            </a:r>
          </a:p>
          <a:p>
            <a:r>
              <a:rPr lang="ru-RU" dirty="0"/>
              <a:t>Колони (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ru-RU" dirty="0"/>
              <a:t>) определят типа на данните в тях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таблица в Базата от Данни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498249" y="2471599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2666" y="4256890"/>
            <a:ext cx="1163331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Ред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293812" y="3401444"/>
            <a:ext cx="94488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542513" y="2339621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94437" y="1667767"/>
            <a:ext cx="1718025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656012" y="3495767"/>
            <a:ext cx="2667000" cy="46663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8005197" y="5180717"/>
            <a:ext cx="1633376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Клетка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4AD28E4-6019-4F46-90EE-660F9879A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0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RDBMS </a:t>
            </a:r>
            <a:r>
              <a:rPr lang="bg-BG" sz="3200" dirty="0">
                <a:solidFill>
                  <a:srgbClr val="F3BE60"/>
                </a:solidFill>
              </a:rPr>
              <a:t>съхранява и управлява </a:t>
            </a:r>
            <a:r>
              <a:rPr lang="bg-BG" sz="3200" dirty="0"/>
              <a:t>данни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Логически (мислено) данните се представят в </a:t>
            </a:r>
            <a:r>
              <a:rPr lang="bg-BG" sz="3200" dirty="0">
                <a:solidFill>
                  <a:srgbClr val="F3BE60"/>
                </a:solidFill>
              </a:rPr>
              <a:t>таблици</a:t>
            </a:r>
            <a:r>
              <a:rPr lang="bg-BG" sz="3200" dirty="0"/>
              <a:t>, а физически (реално) се </a:t>
            </a:r>
            <a:r>
              <a:rPr lang="bg-BG" sz="3200" dirty="0">
                <a:solidFill>
                  <a:srgbClr val="F3BE60"/>
                </a:solidFill>
              </a:rPr>
              <a:t>съхраняват във файлове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</a:t>
            </a:r>
            <a:r>
              <a:rPr lang="bg-BG" sz="3200" dirty="0"/>
              <a:t>предлага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accent1"/>
                </a:solidFill>
              </a:rPr>
              <a:t>по-добро управление</a:t>
            </a:r>
            <a:endParaRPr lang="en-US" sz="3600" dirty="0">
              <a:solidFill>
                <a:schemeClr val="accent1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bg-BG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3733800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F996F69-75D2-4765-BB9A-98DB8C59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8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Въведение в базите от данни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23EB45-11FB-435B-882C-01171CBF2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Управление на данните. Кога се нуждаем от БД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Машина на Базата от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784E26E-240D-4E17-B9BB-E851D5962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или Управление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2" y="1371600"/>
            <a:ext cx="39624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bg-BG" sz="2800" b="1" u="sng" dirty="0">
                <a:solidFill>
                  <a:schemeClr val="bg1"/>
                </a:solidFill>
              </a:rPr>
              <a:t>КАСОВА БЕЛЕЖКА</a:t>
            </a:r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r>
              <a:rPr lang="bg-BG" dirty="0">
                <a:solidFill>
                  <a:schemeClr val="bg1"/>
                </a:solidFill>
              </a:rPr>
              <a:t>Дата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bg-BG" dirty="0">
                <a:solidFill>
                  <a:schemeClr val="bg1"/>
                </a:solidFill>
              </a:rPr>
              <a:t>16-07-</a:t>
            </a:r>
            <a:r>
              <a:rPr lang="en-US" dirty="0">
                <a:solidFill>
                  <a:schemeClr val="bg1"/>
                </a:solidFill>
              </a:rPr>
              <a:t>2016</a:t>
            </a:r>
          </a:p>
          <a:p>
            <a:pPr algn="r"/>
            <a:r>
              <a:rPr lang="bg-BG" dirty="0">
                <a:solidFill>
                  <a:schemeClr val="bg1"/>
                </a:solidFill>
              </a:rPr>
              <a:t>Поръчка</a:t>
            </a:r>
            <a:r>
              <a:rPr lang="en-US" dirty="0">
                <a:solidFill>
                  <a:schemeClr val="bg1"/>
                </a:solidFill>
              </a:rPr>
              <a:t>#: [00315]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Клиент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bg-BG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David Rivers</a:t>
            </a:r>
          </a:p>
          <a:p>
            <a:r>
              <a:rPr lang="bg-BG" dirty="0">
                <a:solidFill>
                  <a:schemeClr val="bg1"/>
                </a:solidFill>
              </a:rPr>
              <a:t>Продукт</a:t>
            </a:r>
            <a:r>
              <a:rPr lang="en-US" dirty="0">
                <a:solidFill>
                  <a:schemeClr val="bg1"/>
                </a:solidFill>
              </a:rPr>
              <a:t>: Oil Pump</a:t>
            </a:r>
          </a:p>
          <a:p>
            <a:r>
              <a:rPr lang="en-US" dirty="0">
                <a:solidFill>
                  <a:schemeClr val="bg1"/>
                </a:solidFill>
              </a:rPr>
              <a:t>S/N: OP147-0623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Единична цена</a:t>
            </a:r>
            <a:r>
              <a:rPr lang="en-US" dirty="0">
                <a:solidFill>
                  <a:schemeClr val="bg1"/>
                </a:solidFill>
              </a:rPr>
              <a:t>:	69.90</a:t>
            </a:r>
          </a:p>
          <a:p>
            <a:r>
              <a:rPr lang="bg-BG" noProof="1">
                <a:solidFill>
                  <a:schemeClr val="bg1"/>
                </a:solidFill>
              </a:rPr>
              <a:t>Количество</a:t>
            </a:r>
            <a:r>
              <a:rPr lang="en-US" dirty="0">
                <a:solidFill>
                  <a:schemeClr val="bg1"/>
                </a:solidFill>
              </a:rPr>
              <a:t>:	</a:t>
            </a: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Общо</a:t>
            </a:r>
            <a:r>
              <a:rPr lang="en-US" dirty="0">
                <a:solidFill>
                  <a:schemeClr val="bg1"/>
                </a:solidFill>
              </a:rPr>
              <a:t>:		69.90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9812" y="1974850"/>
            <a:ext cx="2254250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6677048" y="2667000"/>
            <a:ext cx="449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00315 – </a:t>
            </a:r>
            <a:r>
              <a:rPr lang="bg-BG" sz="3200" dirty="0"/>
              <a:t>16-07-2016</a:t>
            </a:r>
            <a:endParaRPr lang="en-US" sz="3200" dirty="0"/>
          </a:p>
          <a:p>
            <a:r>
              <a:rPr lang="en-US" sz="3200" dirty="0"/>
              <a:t>David Rivers</a:t>
            </a:r>
          </a:p>
          <a:p>
            <a:r>
              <a:rPr lang="en-US" sz="3200" dirty="0"/>
              <a:t>Oil Pump (OP147-0623)</a:t>
            </a:r>
          </a:p>
          <a:p>
            <a:r>
              <a:rPr lang="en-US" sz="3200" dirty="0"/>
              <a:t>1 x 69.90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7262" y="2359025"/>
            <a:ext cx="1066799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3471862" y="3056255"/>
            <a:ext cx="1600200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3324542" y="3427095"/>
            <a:ext cx="1272540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2712719" y="3819525"/>
            <a:ext cx="1633855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4526280" y="4543425"/>
            <a:ext cx="853440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4526280" y="4916805"/>
            <a:ext cx="853440" cy="381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E7B7407-758A-4EFA-8B6F-77E641491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или Управление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654693"/>
            <a:ext cx="3962400" cy="27595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6" y="4942412"/>
            <a:ext cx="11885613" cy="90863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53684D0-190C-421A-85BE-D1F0AC3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Съхраняването на данни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ru-RU" dirty="0"/>
              <a:t> основната причина да се използват бази от данни</a:t>
            </a:r>
          </a:p>
          <a:p>
            <a:r>
              <a:rPr lang="bg-BG" dirty="0"/>
              <a:t>Обичайното съхранение </a:t>
            </a:r>
            <a:r>
              <a:rPr lang="bg-BG" dirty="0">
                <a:solidFill>
                  <a:schemeClr val="accent1"/>
                </a:solidFill>
              </a:rPr>
              <a:t>в крайна сметка</a:t>
            </a:r>
            <a:r>
              <a:rPr lang="en-US" dirty="0"/>
              <a:t> </a:t>
            </a:r>
            <a:r>
              <a:rPr lang="bg-BG" dirty="0"/>
              <a:t>поражда </a:t>
            </a:r>
            <a:r>
              <a:rPr lang="bg-BG" dirty="0">
                <a:solidFill>
                  <a:schemeClr val="accent1"/>
                </a:solidFill>
              </a:rPr>
              <a:t>въпроси</a:t>
            </a:r>
            <a:r>
              <a:rPr lang="bg-BG" dirty="0"/>
              <a:t>, свързан с </a:t>
            </a:r>
            <a:endParaRPr lang="en-US" dirty="0"/>
          </a:p>
          <a:p>
            <a:pPr lvl="1"/>
            <a:r>
              <a:rPr lang="bg-BG" dirty="0"/>
              <a:t>Размера</a:t>
            </a:r>
            <a:endParaRPr lang="en-US" dirty="0"/>
          </a:p>
          <a:p>
            <a:pPr lvl="1"/>
            <a:r>
              <a:rPr lang="bg-BG" dirty="0"/>
              <a:t>Лекотата на актуализиране</a:t>
            </a:r>
          </a:p>
          <a:p>
            <a:pPr lvl="1"/>
            <a:r>
              <a:rPr lang="bg-BG" dirty="0"/>
              <a:t>Точността</a:t>
            </a:r>
            <a:endParaRPr lang="en-US" dirty="0"/>
          </a:p>
          <a:p>
            <a:pPr lvl="1"/>
            <a:r>
              <a:rPr lang="bg-BG" dirty="0"/>
              <a:t>Съкращенията/излишеството </a:t>
            </a:r>
          </a:p>
          <a:p>
            <a:pPr lvl="1"/>
            <a:r>
              <a:rPr lang="bg-BG" dirty="0"/>
              <a:t>Значението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или Управление</a:t>
            </a:r>
            <a:r>
              <a:rPr lang="en-US" dirty="0"/>
              <a:t>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52800"/>
            <a:ext cx="3134069" cy="238189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E77A79-0B01-45B8-9612-215AB010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БД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организирана</a:t>
            </a:r>
            <a:r>
              <a:rPr lang="en-US" dirty="0"/>
              <a:t> </a:t>
            </a:r>
            <a:r>
              <a:rPr lang="bg-BG" dirty="0"/>
              <a:t>колекция от информация</a:t>
            </a:r>
          </a:p>
          <a:p>
            <a:r>
              <a:rPr lang="bg-BG" dirty="0"/>
              <a:t>Н</a:t>
            </a:r>
            <a:r>
              <a:rPr lang="ru-RU" dirty="0"/>
              <a:t>алага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правила</a:t>
            </a:r>
            <a:r>
              <a:rPr lang="ru-RU" dirty="0"/>
              <a:t> на съдържащите се данни</a:t>
            </a:r>
            <a:endParaRPr lang="en-US" dirty="0"/>
          </a:p>
          <a:p>
            <a:pPr lvl="1"/>
            <a:r>
              <a:rPr lang="ru-RU" dirty="0"/>
              <a:t>Релационно съхранение, първо предложено от Едгар Код през 1970 г.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</a:t>
            </a:r>
            <a:r>
              <a:rPr lang="bg-BG" dirty="0"/>
              <a:t>истемата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bg-BG" dirty="0"/>
              <a:t>правление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bg-BG" dirty="0"/>
              <a:t>елационна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</a:t>
            </a:r>
            <a:r>
              <a:rPr lang="bg-BG" dirty="0"/>
              <a:t>аза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</a:t>
            </a:r>
            <a:r>
              <a:rPr lang="bg-BG" dirty="0"/>
              <a:t>анни</a:t>
            </a:r>
            <a:r>
              <a:rPr lang="en-US" dirty="0"/>
              <a:t> </a:t>
            </a:r>
            <a:r>
              <a:rPr lang="ru-RU" dirty="0"/>
              <a:t>предоставя инструменти за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управление</a:t>
            </a:r>
            <a:r>
              <a:rPr lang="ru-RU" dirty="0"/>
              <a:t> на база данни</a:t>
            </a:r>
            <a:endParaRPr lang="en-US" dirty="0"/>
          </a:p>
          <a:p>
            <a:pPr lvl="1"/>
            <a:r>
              <a:rPr lang="ru-RU" dirty="0"/>
              <a:t>Тя прави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разбор на заявките </a:t>
            </a:r>
            <a:r>
              <a:rPr lang="ru-RU" dirty="0"/>
              <a:t>от страна на потребителя 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взема необходимите мерки</a:t>
            </a:r>
          </a:p>
          <a:p>
            <a:pPr lvl="1"/>
            <a:r>
              <a:rPr lang="ru-RU" dirty="0"/>
              <a:t>Потребителят няма пряк достъп до съхранените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от данни и СУРБД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BF9BDC6-E0B9-4252-BF23-2DBE7CE8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Engine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Машина на Базата от Данни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18012" y="1676400"/>
            <a:ext cx="4159406" cy="4184495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6B4EFEA-9BF2-4148-9726-FFED3A51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4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използва модел, наречен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клиент-сървър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на Базата от данни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65945" y="2349179"/>
            <a:ext cx="2646334" cy="3288702"/>
            <a:chOff x="628678" y="2121498"/>
            <a:chExt cx="2646334" cy="3288702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28678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Clients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4212" y="2622407"/>
              <a:ext cx="2359561" cy="2424652"/>
              <a:chOff x="608012" y="2419350"/>
              <a:chExt cx="2762250" cy="28384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1062" y="4038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012" y="4087010"/>
                <a:ext cx="1066800" cy="10668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12" y="2419350"/>
                <a:ext cx="1619250" cy="1619250"/>
              </a:xfrm>
              <a:prstGeom prst="rect">
                <a:avLst/>
              </a:prstGeom>
            </p:spPr>
          </p:pic>
        </p:grpSp>
      </p:grpSp>
      <p:sp>
        <p:nvSpPr>
          <p:cNvPr id="10" name="Arrow: Right 9"/>
          <p:cNvSpPr/>
          <p:nvPr/>
        </p:nvSpPr>
        <p:spPr>
          <a:xfrm>
            <a:off x="3289838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89838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3146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3146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3146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5345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3146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5345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1245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6545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sp>
        <p:nvSpPr>
          <p:cNvPr id="31" name="Slide Number Placeholder">
            <a:extLst>
              <a:ext uri="{FF2B5EF4-FFF2-40B4-BE49-F238E27FC236}">
                <a16:creationId xmlns:a16="http://schemas.microsoft.com/office/drawing/2014/main" id="{900CDDBE-4434-4174-AC25-435E77069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Клиент – Сървър Модел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487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55" y="2608148"/>
            <a:ext cx="1963852" cy="196385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3162300"/>
            <a:ext cx="10668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213735"/>
            <a:ext cx="161925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731717"/>
            <a:ext cx="3430588" cy="1735877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 rot="8636746">
            <a:off x="4363415" y="2519361"/>
            <a:ext cx="372721" cy="7524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5400000">
            <a:off x="3245814" y="3375965"/>
            <a:ext cx="372721" cy="7524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3587749">
            <a:off x="4041337" y="4546102"/>
            <a:ext cx="372721" cy="7524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5400000">
            <a:off x="8646489" y="3375966"/>
            <a:ext cx="372721" cy="752475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ADA4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0477" y="3457968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815" y="1631353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dirty="0">
                <a:solidFill>
                  <a:srgbClr val="00B0F0"/>
                </a:solidFill>
              </a:rPr>
              <a:t>КЛИЕНТИ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7253" y="4778514"/>
            <a:ext cx="3690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dirty="0">
                <a:solidFill>
                  <a:srgbClr val="ADA485"/>
                </a:solidFill>
              </a:rPr>
              <a:t>БАЗА ОТ ДАННИ</a:t>
            </a:r>
            <a:endParaRPr lang="en-US" sz="4000" dirty="0">
              <a:solidFill>
                <a:srgbClr val="ADA485"/>
              </a:solidFill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C2ADB1-CFB8-4117-BBF5-46702A9D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72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910</Words>
  <Application>Microsoft Office PowerPoint</Application>
  <PresentationFormat>Custom</PresentationFormat>
  <Paragraphs>172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Съхранение или Управление</vt:lpstr>
      <vt:lpstr>Съхранение или Управление</vt:lpstr>
      <vt:lpstr>Съхранение или Управление(2)</vt:lpstr>
      <vt:lpstr>Бази от данни и СУРБД</vt:lpstr>
      <vt:lpstr>Машина на Базата от Данни</vt:lpstr>
      <vt:lpstr>Поток на Базата от данни</vt:lpstr>
      <vt:lpstr>Клиент – Сървър Модел</vt:lpstr>
      <vt:lpstr>Най-добрите машини за Бази от данни</vt:lpstr>
      <vt:lpstr>Сваляне на Клиент и Сървър</vt:lpstr>
      <vt:lpstr>Архитектура на MySQL Server</vt:lpstr>
      <vt:lpstr>Елементи на таблица в Базата от Данни</vt:lpstr>
      <vt:lpstr>Обобщение</vt:lpstr>
      <vt:lpstr>Въведение в базите от данни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2019-12-17T10:38:52Z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