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586" r:id="rId3"/>
    <p:sldId id="587" r:id="rId4"/>
    <p:sldId id="576" r:id="rId5"/>
    <p:sldId id="577" r:id="rId6"/>
    <p:sldId id="578" r:id="rId7"/>
    <p:sldId id="580" r:id="rId8"/>
    <p:sldId id="581" r:id="rId9"/>
    <p:sldId id="582" r:id="rId10"/>
    <p:sldId id="583" r:id="rId11"/>
    <p:sldId id="584" r:id="rId12"/>
    <p:sldId id="585" r:id="rId13"/>
    <p:sldId id="591" r:id="rId14"/>
    <p:sldId id="589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3A3B4C-3861-4FCC-BE76-1911ACD4D664}">
          <p14:sldIdLst>
            <p14:sldId id="586"/>
            <p14:sldId id="587"/>
          </p14:sldIdLst>
        </p14:section>
        <p14:section name="Типове данни в БД" id="{E38F5401-9657-4288-9A9F-02F2935F11BD}">
          <p14:sldIdLst>
            <p14:sldId id="576"/>
            <p14:sldId id="577"/>
            <p14:sldId id="578"/>
          </p14:sldIdLst>
        </p14:section>
        <p14:section name="Създаване на БД" id="{5CAC8A8E-29A1-4E32-B8B4-07914BB487A9}">
          <p14:sldIdLst>
            <p14:sldId id="580"/>
            <p14:sldId id="581"/>
          </p14:sldIdLst>
        </p14:section>
        <p14:section name="Създаване на таблици" id="{612E6007-DEB4-4B0B-BAC2-E49F963B2205}">
          <p14:sldIdLst>
            <p14:sldId id="582"/>
            <p14:sldId id="583"/>
            <p14:sldId id="584"/>
            <p14:sldId id="585"/>
            <p14:sldId id="591"/>
          </p14:sldIdLst>
        </p14:section>
        <p14:section name="Заключение" id="{5634C4D5-34A5-451E-840D-6D8CCF41A5FF}">
          <p14:sldIdLst>
            <p14:sldId id="589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7B53791-04E6-4C3C-8CF9-91B997C96B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3827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0A25AFA-0579-4C7C-B988-6D468201F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85807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E31A7F0-9AE6-4C92-980D-E61722925B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8505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CBD30DF-4310-4422-AD4F-31FDD4A71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5837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7.jpeg"/><Relationship Id="rId4" Type="http://schemas.openxmlformats.org/officeDocument/2006/relationships/image" Target="../media/image2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Типове данни в БД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974563" cy="2524722"/>
            <a:chOff x="745783" y="3624633"/>
            <a:chExt cx="5974563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58491" y="3707206"/>
              <a:ext cx="186185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от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90798" y="4351845"/>
            <a:ext cx="4504416" cy="1715157"/>
            <a:chOff x="7290798" y="4351845"/>
            <a:chExt cx="4504416" cy="1715157"/>
          </a:xfrm>
        </p:grpSpPr>
        <p:sp>
          <p:nvSpPr>
            <p:cNvPr id="13" name="TextBox 12"/>
            <p:cNvSpPr txBox="1"/>
            <p:nvPr/>
          </p:nvSpPr>
          <p:spPr>
            <a:xfrm rot="20983918">
              <a:off x="7290798" y="5003001"/>
              <a:ext cx="1663151" cy="589253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60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SQL</a:t>
              </a:r>
            </a:p>
          </p:txBody>
        </p:sp>
        <p:pic>
          <p:nvPicPr>
            <p:cNvPr id="14" name="Picture 2" descr="database, storage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154" y="4351845"/>
              <a:ext cx="1715156" cy="171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database, storag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5412" y="4442934"/>
              <a:ext cx="1509802" cy="1624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577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62" y="1150938"/>
            <a:ext cx="11804650" cy="5570537"/>
          </a:xfrm>
        </p:spPr>
        <p:txBody>
          <a:bodyPr/>
          <a:lstStyle/>
          <a:p>
            <a:r>
              <a:rPr lang="en-US" dirty="0"/>
              <a:t>Auto increment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(3)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828800"/>
            <a:ext cx="3492625" cy="4042553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8633395-7C43-46F9-86CB-803FAEEE845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590" y="1150938"/>
            <a:ext cx="11611059" cy="5570537"/>
          </a:xfrm>
        </p:spPr>
        <p:txBody>
          <a:bodyPr/>
          <a:lstStyle/>
          <a:p>
            <a:r>
              <a:rPr lang="bg-BG" dirty="0"/>
              <a:t>Можем да</a:t>
            </a:r>
            <a:r>
              <a:rPr lang="en-US" dirty="0"/>
              <a:t> </a:t>
            </a:r>
            <a:r>
              <a:rPr lang="bg-BG" dirty="0">
                <a:solidFill>
                  <a:schemeClr val="accent1"/>
                </a:solidFill>
              </a:rPr>
              <a:t>добавяме</a:t>
            </a:r>
            <a:r>
              <a:rPr lang="en-US" dirty="0"/>
              <a:t>,</a:t>
            </a:r>
            <a:r>
              <a:rPr lang="bg-BG" dirty="0">
                <a:solidFill>
                  <a:schemeClr val="accent1"/>
                </a:solidFill>
              </a:rPr>
              <a:t> променяме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accent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 с </a:t>
            </a:r>
            <a:r>
              <a:rPr lang="en-US" dirty="0"/>
              <a:t>ID</a:t>
            </a:r>
            <a:r>
              <a:rPr lang="bg-BG" dirty="0"/>
              <a:t>-та</a:t>
            </a:r>
            <a:endParaRPr lang="en-US" dirty="0"/>
          </a:p>
          <a:p>
            <a:r>
              <a:rPr lang="bg-BG" dirty="0"/>
              <a:t>За да вмъкнем или редактираме запис,</a:t>
            </a:r>
            <a:r>
              <a:rPr lang="en-US" dirty="0"/>
              <a:t> </a:t>
            </a:r>
            <a:r>
              <a:rPr lang="bg-BG" dirty="0"/>
              <a:t>кликнете</a:t>
            </a:r>
            <a:r>
              <a:rPr lang="en-US" dirty="0"/>
              <a:t> </a:t>
            </a:r>
            <a:r>
              <a:rPr lang="bg-BG" dirty="0"/>
              <a:t>върху </a:t>
            </a:r>
            <a:r>
              <a:rPr lang="bg-BG" dirty="0">
                <a:solidFill>
                  <a:schemeClr val="accent1"/>
                </a:solidFill>
              </a:rPr>
              <a:t>клетката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7064" y="39688"/>
            <a:ext cx="9420323" cy="1111250"/>
          </a:xfrm>
        </p:spPr>
        <p:txBody>
          <a:bodyPr/>
          <a:lstStyle/>
          <a:p>
            <a:r>
              <a:rPr lang="bg-BG" dirty="0"/>
              <a:t>Запис и четене на данни</a:t>
            </a:r>
            <a:endParaRPr lang="en-US" dirty="0"/>
          </a:p>
        </p:txBody>
      </p:sp>
      <p:sp>
        <p:nvSpPr>
          <p:cNvPr id="8" name="Arrow: Right 7"/>
          <p:cNvSpPr/>
          <p:nvPr/>
        </p:nvSpPr>
        <p:spPr>
          <a:xfrm>
            <a:off x="5865812" y="3886200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62" y="3200400"/>
            <a:ext cx="4777799" cy="2985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2821995"/>
            <a:ext cx="4786718" cy="2985075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9BD13375-83AD-41C1-BB5E-8DFECDF490C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4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0812" y="39688"/>
            <a:ext cx="9426576" cy="1111250"/>
          </a:xfrm>
        </p:spPr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9412" y="1149383"/>
            <a:ext cx="9300013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5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>
                <a:solidFill>
                  <a:prstClr val="white"/>
                </a:solidFill>
              </a:rPr>
              <a:t>Запознахме се с различните </a:t>
            </a:r>
            <a:r>
              <a:rPr lang="bg-BG" sz="3200" dirty="0">
                <a:solidFill>
                  <a:srgbClr val="F3BE60"/>
                </a:solidFill>
              </a:rPr>
              <a:t>типове данни </a:t>
            </a:r>
            <a:r>
              <a:rPr lang="bg-BG" sz="3200" dirty="0">
                <a:solidFill>
                  <a:prstClr val="white"/>
                </a:solidFill>
              </a:rPr>
              <a:t>в </a:t>
            </a:r>
            <a:r>
              <a:rPr lang="en-US" sz="3200" dirty="0">
                <a:solidFill>
                  <a:prstClr val="white"/>
                </a:solidFill>
              </a:rPr>
              <a:t>MySQL Server</a:t>
            </a:r>
          </a:p>
          <a:p>
            <a:pPr marL="457200" lvl="0" indent="-457200">
              <a:spcBef>
                <a:spcPts val="5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>
                <a:solidFill>
                  <a:prstClr val="white"/>
                </a:solidFill>
              </a:rPr>
              <a:t>Видяхме как се </a:t>
            </a:r>
            <a:r>
              <a:rPr lang="bg-BG" sz="3200" dirty="0">
                <a:solidFill>
                  <a:srgbClr val="F3BE60"/>
                </a:solidFill>
              </a:rPr>
              <a:t>моделират</a:t>
            </a:r>
            <a:r>
              <a:rPr lang="bg-BG" sz="3200" dirty="0">
                <a:solidFill>
                  <a:prstClr val="white"/>
                </a:solidFill>
              </a:rPr>
              <a:t> Бази от Данни</a:t>
            </a:r>
            <a:endParaRPr lang="en-US" sz="3200" dirty="0">
              <a:solidFill>
                <a:prstClr val="white"/>
              </a:solidFill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Arial" panose="020B0604020202020204" pitchFamily="34" charset="0"/>
              <a:buChar char="•"/>
            </a:pPr>
            <a:r>
              <a:rPr lang="bg-BG" sz="3200" dirty="0">
                <a:solidFill>
                  <a:prstClr val="white"/>
                </a:solidFill>
              </a:rPr>
              <a:t>Можем да използваме ИРС (</a:t>
            </a:r>
            <a:r>
              <a:rPr lang="en-US" sz="3200" dirty="0">
                <a:solidFill>
                  <a:prstClr val="white"/>
                </a:solidFill>
              </a:rPr>
              <a:t>IDE</a:t>
            </a:r>
            <a:r>
              <a:rPr lang="bg-BG" sz="3200" dirty="0">
                <a:solidFill>
                  <a:prstClr val="white"/>
                </a:solidFill>
              </a:rPr>
              <a:t>) </a:t>
            </a:r>
            <a:r>
              <a:rPr lang="bg-BG" sz="3200" dirty="0">
                <a:solidFill>
                  <a:srgbClr val="F3BE60"/>
                </a:solidFill>
              </a:rPr>
              <a:t>за създаване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и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srgbClr val="F3BE60"/>
                </a:solidFill>
              </a:rPr>
              <a:t>персонализиране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bg-BG" sz="3200" dirty="0">
                <a:solidFill>
                  <a:prstClr val="white"/>
                </a:solidFill>
              </a:rPr>
              <a:t>на таблици</a:t>
            </a:r>
            <a:endParaRPr lang="en-US" sz="3200" dirty="0">
              <a:solidFill>
                <a:prstClr val="white"/>
              </a:solidFill>
            </a:endParaRPr>
          </a:p>
          <a:p>
            <a:pPr marL="457200" lvl="0" indent="-457200">
              <a:spcBef>
                <a:spcPts val="5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white"/>
              </a:solidFill>
            </a:endParaRP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05" y="4114800"/>
            <a:ext cx="3133765" cy="232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D8D7E49-FE0A-43F3-8BB3-C8332A7C3F7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4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БД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6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6436403-5DF7-4106-8A14-DBC1E21B3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7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424" y="39688"/>
            <a:ext cx="9577388" cy="111125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3362" y="1143000"/>
            <a:ext cx="11804650" cy="5529262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Типове данни в </a:t>
            </a:r>
            <a:r>
              <a:rPr lang="en-US" dirty="0"/>
              <a:t>MySQL Server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Моделиране на Бази от Данни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Работа с интегрирани среди за разработка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Създаване на БД, таблици, четене на 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5527" y="2594310"/>
            <a:ext cx="2833885" cy="3654090"/>
          </a:xfrm>
          <a:prstGeom prst="rect">
            <a:avLst/>
          </a:prstGeom>
        </p:spPr>
      </p:pic>
      <p:pic>
        <p:nvPicPr>
          <p:cNvPr id="6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4" cstate="screen">
            <a:lum contrast="10000"/>
          </a:blip>
          <a:srcRect/>
          <a:stretch>
            <a:fillRect/>
          </a:stretch>
        </p:blipFill>
        <p:spPr bwMode="auto">
          <a:xfrm rot="850003">
            <a:off x="2445041" y="4305837"/>
            <a:ext cx="3572443" cy="2009499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8292" t="8183" r="38050" b="4805"/>
          <a:stretch/>
        </p:blipFill>
        <p:spPr>
          <a:xfrm>
            <a:off x="6589292" y="4176341"/>
            <a:ext cx="1638720" cy="20720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grpSp>
        <p:nvGrpSpPr>
          <p:cNvPr id="10" name="Group 9"/>
          <p:cNvGrpSpPr/>
          <p:nvPr/>
        </p:nvGrpSpPr>
        <p:grpSpPr>
          <a:xfrm>
            <a:off x="741229" y="4433266"/>
            <a:ext cx="2193776" cy="1754639"/>
            <a:chOff x="4189412" y="1981200"/>
            <a:chExt cx="3124200" cy="2636408"/>
          </a:xfrm>
        </p:grpSpPr>
        <p:pic>
          <p:nvPicPr>
            <p:cNvPr id="11" name="Picture 2" descr="http://theappslab.com/wp-content/uploads/2009/12/Free-Database-Add-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75212" y="1981200"/>
              <a:ext cx="2438400" cy="2438400"/>
            </a:xfrm>
            <a:prstGeom prst="rect">
              <a:avLst/>
            </a:prstGeom>
            <a:noFill/>
          </p:spPr>
        </p:pic>
        <p:pic>
          <p:nvPicPr>
            <p:cNvPr id="12" name="Picture 4" descr="http://www.artistsvalley.com/images/icons/Database%20Application%20Icons/Table%20Entry%20Sort%20Ascending/256x256/Table%20Entry%20Sort%20Ascending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89412" y="2995934"/>
              <a:ext cx="1621674" cy="1621674"/>
            </a:xfrm>
            <a:prstGeom prst="roundRect">
              <a:avLst>
                <a:gd name="adj" fmla="val 6550"/>
              </a:avLst>
            </a:prstGeom>
            <a:noFill/>
          </p:spPr>
        </p:pic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221DD83B-3B5A-4109-A478-9B7791FB5BE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62" y="1150938"/>
            <a:ext cx="11804650" cy="24304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Numeric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noProof="1"/>
              <a:t>[(</a:t>
            </a:r>
            <a:r>
              <a:rPr lang="en-US" sz="2600" i="1" noProof="1"/>
              <a:t>M</a:t>
            </a:r>
            <a:r>
              <a:rPr lang="en-US" sz="2600" noProof="1"/>
              <a:t>)] [UNSIGNED] [ZEROFILL]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TINYINT</a:t>
            </a:r>
            <a:r>
              <a:rPr lang="en-US" sz="2600" noProof="1"/>
              <a:t> [(</a:t>
            </a:r>
            <a:r>
              <a:rPr lang="en-US" sz="2600" i="1" noProof="1"/>
              <a:t>M</a:t>
            </a:r>
            <a:r>
              <a:rPr lang="en-US" sz="2600" noProof="1"/>
              <a:t>)] [UNSIGNED] [ZEROFILL]</a:t>
            </a:r>
            <a:endParaRPr lang="en-US" sz="2600" b="1" noProof="1">
              <a:solidFill>
                <a:srgbClr val="F3BE60"/>
              </a:solidFill>
              <a:ea typeface="+mj-ea"/>
              <a:cs typeface="+mj-cs"/>
            </a:endParaRP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2600" noProof="1"/>
              <a:t> [(</a:t>
            </a:r>
            <a:r>
              <a:rPr lang="en-US" sz="2600" i="1" noProof="1"/>
              <a:t>M, D</a:t>
            </a:r>
            <a:r>
              <a:rPr lang="en-US" sz="2600" noProof="1"/>
              <a:t>)] [UNSIGNED] [ZEROFILL]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</a:rPr>
              <a:t>DECIMAL</a:t>
            </a:r>
            <a:r>
              <a:rPr lang="en-US" sz="2600" noProof="1"/>
              <a:t> [(</a:t>
            </a:r>
            <a:r>
              <a:rPr lang="en-US" sz="2600" i="1" noProof="1"/>
              <a:t>M, D </a:t>
            </a:r>
            <a:r>
              <a:rPr lang="en-US" sz="2600" noProof="1"/>
              <a:t>)] [UNSIGNED] [ZEROFILL]</a:t>
            </a:r>
          </a:p>
          <a:p>
            <a:pPr lvl="1">
              <a:lnSpc>
                <a:spcPct val="100000"/>
              </a:lnSpc>
            </a:pPr>
            <a:endParaRPr lang="en-US" sz="26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MySQL Server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311012"/>
              </p:ext>
            </p:extLst>
          </p:nvPr>
        </p:nvGraphicFramePr>
        <p:xfrm>
          <a:off x="3390380" y="3886200"/>
          <a:ext cx="5404888" cy="18706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9393">
                  <a:extLst>
                    <a:ext uri="{9D8B030D-6E8A-4147-A177-3AD203B41FA5}">
                      <a16:colId xmlns:a16="http://schemas.microsoft.com/office/drawing/2014/main" val="827560137"/>
                    </a:ext>
                  </a:extLst>
                </a:gridCol>
                <a:gridCol w="3285495">
                  <a:extLst>
                    <a:ext uri="{9D8B030D-6E8A-4147-A177-3AD203B41FA5}">
                      <a16:colId xmlns:a16="http://schemas.microsoft.com/office/drawing/2014/main" val="1378331011"/>
                    </a:ext>
                  </a:extLst>
                </a:gridCol>
              </a:tblGrid>
              <a:tr h="467667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17379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INT (BIGINT)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38321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 err="1"/>
                        <a:t>is_online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TINYINT (BIT)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2217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  <a:r>
                        <a:rPr lang="en-US" baseline="0" dirty="0"/>
                        <a:t> (DOUBLE)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82832"/>
                  </a:ext>
                </a:extLst>
              </a:tr>
            </a:tbl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9EC280A-A509-4A9B-AE53-A91CF1EF13F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62" y="1219200"/>
            <a:ext cx="11804650" cy="24304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Strings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CHAR </a:t>
            </a:r>
            <a:r>
              <a:rPr lang="en-US" sz="2800" noProof="1"/>
              <a:t>[(M)] [CHARACTER SET charset_name] [COLLATE collation_name]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VARCHAR(M) </a:t>
            </a:r>
            <a:r>
              <a:rPr lang="en-US" sz="2800" noProof="1"/>
              <a:t>[CHARACTER SET charset_name] [COLLATE collation_name]</a:t>
            </a:r>
            <a:endParaRPr lang="bg-BG" sz="2800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TEXT</a:t>
            </a:r>
            <a:r>
              <a:rPr lang="en-US" sz="2800" noProof="1"/>
              <a:t> [(M)] [CHARACTER SET charset_name] [COLLATE collation_name]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BLOB</a:t>
            </a:r>
            <a:r>
              <a:rPr lang="en-US" sz="2800" noProof="1"/>
              <a:t> [(M)] </a:t>
            </a:r>
          </a:p>
          <a:p>
            <a:pPr lvl="1">
              <a:lnSpc>
                <a:spcPct val="100000"/>
              </a:lnSpc>
            </a:pPr>
            <a:endParaRPr lang="en-US" sz="2400" noProof="1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MySQL Server </a:t>
            </a:r>
            <a:r>
              <a:rPr lang="bg-BG" dirty="0"/>
              <a:t>(2)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976769"/>
              </p:ext>
            </p:extLst>
          </p:nvPr>
        </p:nvGraphicFramePr>
        <p:xfrm>
          <a:off x="3390380" y="3962400"/>
          <a:ext cx="5404888" cy="18706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9393">
                  <a:extLst>
                    <a:ext uri="{9D8B030D-6E8A-4147-A177-3AD203B41FA5}">
                      <a16:colId xmlns:a16="http://schemas.microsoft.com/office/drawing/2014/main" val="827560137"/>
                    </a:ext>
                  </a:extLst>
                </a:gridCol>
                <a:gridCol w="3285495">
                  <a:extLst>
                    <a:ext uri="{9D8B030D-6E8A-4147-A177-3AD203B41FA5}">
                      <a16:colId xmlns:a16="http://schemas.microsoft.com/office/drawing/2014/main" val="1378331011"/>
                    </a:ext>
                  </a:extLst>
                </a:gridCol>
              </a:tblGrid>
              <a:tr h="467667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17379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VARCHAR(CHAR)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2217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TEXT(LONGTEXT)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82832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BLOB(LONGBLOB)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02437"/>
                  </a:ext>
                </a:extLst>
              </a:tr>
            </a:tbl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BEF2888-FC34-452C-87B8-B21FFA098A2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62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62" y="1150938"/>
            <a:ext cx="11804650" cy="24304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Date and Time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DATE</a:t>
            </a:r>
            <a:endParaRPr lang="en-US" sz="2800" noProof="1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</a:t>
            </a:r>
            <a:endParaRPr lang="en-US" sz="2800" b="1" noProof="1">
              <a:solidFill>
                <a:srgbClr val="F3BE60"/>
              </a:solidFill>
              <a:latin typeface="+mj-lt"/>
              <a:ea typeface="+mj-ea"/>
              <a:cs typeface="+mj-cs"/>
            </a:endParaRPr>
          </a:p>
          <a:p>
            <a:pPr lvl="1">
              <a:lnSpc>
                <a:spcPct val="100000"/>
              </a:lnSpc>
            </a:pPr>
            <a:r>
              <a:rPr lang="en-US" sz="2800" noProof="1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TIMESTAMP</a:t>
            </a:r>
            <a:endParaRPr lang="en-US" sz="2800" noProof="1"/>
          </a:p>
          <a:p>
            <a:pPr lvl="1">
              <a:lnSpc>
                <a:spcPct val="100000"/>
              </a:lnSpc>
            </a:pP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MySQL Server (3)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944321"/>
              </p:ext>
            </p:extLst>
          </p:nvPr>
        </p:nvGraphicFramePr>
        <p:xfrm>
          <a:off x="3390380" y="3886200"/>
          <a:ext cx="5404888" cy="23383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3032">
                  <a:extLst>
                    <a:ext uri="{9D8B030D-6E8A-4147-A177-3AD203B41FA5}">
                      <a16:colId xmlns:a16="http://schemas.microsoft.com/office/drawing/2014/main" val="827560137"/>
                    </a:ext>
                  </a:extLst>
                </a:gridCol>
                <a:gridCol w="3081856">
                  <a:extLst>
                    <a:ext uri="{9D8B030D-6E8A-4147-A177-3AD203B41FA5}">
                      <a16:colId xmlns:a16="http://schemas.microsoft.com/office/drawing/2014/main" val="1378331011"/>
                    </a:ext>
                  </a:extLst>
                </a:gridCol>
              </a:tblGrid>
              <a:tr h="467667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17379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/>
                        <a:t>birthdate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38321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 err="1"/>
                        <a:t>last_time_online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TIMESTAMP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45280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 err="1"/>
                        <a:t>start_at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effectLst/>
                        </a:rPr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2217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dirty="0" err="1"/>
                        <a:t>deleted_on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82832"/>
                  </a:ext>
                </a:extLst>
              </a:tr>
            </a:tbl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04113FB-F757-49D5-809E-26CF5347EE7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3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62" y="1150938"/>
            <a:ext cx="11804650" cy="557053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45000"/>
              </a:spcBef>
            </a:pPr>
            <a:r>
              <a:rPr lang="ru-RU" dirty="0"/>
              <a:t>Ние ще управл</a:t>
            </a:r>
            <a:r>
              <a:rPr lang="bg-BG"/>
              <a:t>я</a:t>
            </a:r>
            <a:r>
              <a:rPr lang="ru-RU"/>
              <a:t>ваме </a:t>
            </a:r>
            <a:r>
              <a:rPr lang="ru-RU" dirty="0"/>
              <a:t>бази от данни със следните GUI клиенти</a:t>
            </a:r>
            <a:r>
              <a:rPr lang="en-US" dirty="0"/>
              <a:t>: 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HeidiSQL 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MySQL Workbench</a:t>
            </a:r>
          </a:p>
          <a:p>
            <a:pPr>
              <a:spcBef>
                <a:spcPct val="45000"/>
              </a:spcBef>
            </a:pPr>
            <a:r>
              <a:rPr lang="bg-BG" dirty="0"/>
              <a:t>Позволяващи ни:</a:t>
            </a:r>
          </a:p>
          <a:p>
            <a:pPr lvl="1"/>
            <a:r>
              <a:rPr lang="bg-BG" dirty="0"/>
              <a:t>Да създаваме нова база от данни</a:t>
            </a:r>
          </a:p>
          <a:p>
            <a:pPr lvl="1"/>
            <a:r>
              <a:rPr lang="bg-BG" dirty="0"/>
              <a:t>Да създаваме обекти в базата от данни (таблици, готови процедури, връзки и други)</a:t>
            </a:r>
          </a:p>
          <a:p>
            <a:pPr lvl="1"/>
            <a:r>
              <a:rPr lang="bg-BG" dirty="0"/>
              <a:t>Да променяме свойствата на обект</a:t>
            </a:r>
          </a:p>
          <a:p>
            <a:pPr lvl="1"/>
            <a:r>
              <a:rPr lang="bg-BG" dirty="0"/>
              <a:t>Да въвеждаме запис в таблица</a:t>
            </a:r>
          </a:p>
          <a:p>
            <a:pPr marL="377887" lvl="1" indent="0">
              <a:spcBef>
                <a:spcPct val="45000"/>
              </a:spcBef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>
            <a:normAutofit fontScale="90000"/>
          </a:bodyPr>
          <a:lstStyle/>
          <a:p>
            <a:r>
              <a:rPr lang="bg-BG" dirty="0"/>
              <a:t>Работа с интегрирани среди за разработка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F20200D-4012-4844-8356-9BECD8E68BC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5884" y="1150938"/>
            <a:ext cx="11618766" cy="5570537"/>
          </a:xfrm>
        </p:spPr>
        <p:txBody>
          <a:bodyPr>
            <a:normAutofit/>
          </a:bodyPr>
          <a:lstStyle/>
          <a:p>
            <a:r>
              <a:rPr lang="bg-BG" sz="3200" dirty="0"/>
              <a:t>Избираме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Create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new -&gt; Database </a:t>
            </a:r>
            <a:r>
              <a:rPr lang="bg-BG" sz="3200" dirty="0"/>
              <a:t>от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accent1"/>
                </a:solidFill>
              </a:rPr>
              <a:t>контекстното меню</a:t>
            </a:r>
            <a:endParaRPr lang="en-US" sz="3200" dirty="0"/>
          </a:p>
        </p:txBody>
      </p:sp>
      <p:sp>
        <p:nvSpPr>
          <p:cNvPr id="12" name="Title 1"/>
          <p:cNvSpPr>
            <a:spLocks noGrp="1"/>
          </p:cNvSpPr>
          <p:nvPr>
            <p:ph type="title" idx="4294967295"/>
          </p:nvPr>
        </p:nvSpPr>
        <p:spPr>
          <a:xfrm>
            <a:off x="150812" y="39688"/>
            <a:ext cx="9426576" cy="1111250"/>
          </a:xfrm>
        </p:spPr>
        <p:txBody>
          <a:bodyPr/>
          <a:lstStyle/>
          <a:p>
            <a:r>
              <a:rPr lang="bg-BG" dirty="0"/>
              <a:t>Създаване на нова База от Данни</a:t>
            </a:r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5140324" y="3695700"/>
            <a:ext cx="838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36" y="2133600"/>
            <a:ext cx="5484814" cy="411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136648"/>
            <a:ext cx="4114800" cy="4111752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BC4918C-C92E-47FA-8960-046F89571EE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62" y="1150938"/>
            <a:ext cx="11804650" cy="5570537"/>
          </a:xfrm>
        </p:spPr>
        <p:txBody>
          <a:bodyPr>
            <a:normAutofit/>
          </a:bodyPr>
          <a:lstStyle/>
          <a:p>
            <a:r>
              <a:rPr lang="bg-BG" sz="3200" dirty="0"/>
              <a:t>Десен клик </a:t>
            </a:r>
            <a:r>
              <a:rPr lang="en-US" sz="3200" dirty="0"/>
              <a:t>– </a:t>
            </a:r>
            <a:r>
              <a:rPr lang="en-US" sz="3200" dirty="0">
                <a:solidFill>
                  <a:schemeClr val="accent1"/>
                </a:solidFill>
              </a:rPr>
              <a:t>Select Create new -&gt; Table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/>
          <a:lstStyle/>
          <a:p>
            <a:r>
              <a:rPr lang="bg-BG" dirty="0"/>
              <a:t>Създаване на таблици</a:t>
            </a:r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5484812" y="3581400"/>
            <a:ext cx="3429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15" y="1853709"/>
            <a:ext cx="4455076" cy="4671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453" y="1853709"/>
            <a:ext cx="5531446" cy="4671293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57A7361-6437-443C-9EA7-4B73963F606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4624" y="1150938"/>
            <a:ext cx="6094412" cy="5570537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accent1"/>
                </a:solidFill>
              </a:rPr>
              <a:t>Първичният ключ</a:t>
            </a:r>
            <a:r>
              <a:rPr lang="en-US" dirty="0"/>
              <a:t> </a:t>
            </a:r>
            <a:r>
              <a:rPr lang="bg-BG" dirty="0"/>
              <a:t>се използва да идентифицира уникално и индексира записи</a:t>
            </a:r>
            <a:endParaRPr lang="en-US" dirty="0"/>
          </a:p>
          <a:p>
            <a:r>
              <a:rPr lang="bg-BG" dirty="0"/>
              <a:t>Щракнете  </a:t>
            </a:r>
            <a:r>
              <a:rPr lang="en-US" dirty="0">
                <a:solidFill>
                  <a:schemeClr val="accent1"/>
                </a:solidFill>
              </a:rPr>
              <a:t>Create new index -&gt; Primary </a:t>
            </a:r>
            <a:r>
              <a:rPr lang="bg-BG" dirty="0"/>
              <a:t>от контекстното меню на желания ред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74624" y="39688"/>
            <a:ext cx="9577388" cy="1111250"/>
          </a:xfrm>
        </p:spPr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2362200"/>
            <a:ext cx="5334000" cy="3969603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CA47974-00CF-4E4E-A93E-50C5ED34FEC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0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7143</TotalTime>
  <Words>605</Words>
  <Application>Microsoft Office PowerPoint</Application>
  <PresentationFormat>Custom</PresentationFormat>
  <Paragraphs>109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Типове данни в MySQL Server</vt:lpstr>
      <vt:lpstr>Типове данни в MySQL Server (2)</vt:lpstr>
      <vt:lpstr>Типове данни в MySQL Server (3)</vt:lpstr>
      <vt:lpstr>Работа с интегрирани среди за разработка</vt:lpstr>
      <vt:lpstr>Създаване на нова База от Данни</vt:lpstr>
      <vt:lpstr>Създаване на таблици</vt:lpstr>
      <vt:lpstr>Създаване на таблици(2)</vt:lpstr>
      <vt:lpstr>Създаване на таблици(3)</vt:lpstr>
      <vt:lpstr>Запис и четене на данни</vt:lpstr>
      <vt:lpstr>Обобщение</vt:lpstr>
      <vt:lpstr>Типове данни в БД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- Overview</dc:title>
  <dc:subject>Software Development Course</dc:subject>
  <dc:creator>Software University Foundation</dc:creator>
  <cp:keywords>Databases; SQL; programming; SoftUni; Software University; programming; software development; software engineering; course; database systems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2019-12-17T10:42:35Z</dcterms:modified>
  <cp:category>Databases; SQL; programming; SoftUni; Software University; programming; software development; software engineering; course; database systems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